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3716000" cx="2438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36d9a48cc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d36d9a48cc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36d9a48cc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d36d9a48cc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6d9a48cc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36d9a48cc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36d9a48cc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d36d9a48cc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6d9a48cc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d36d9a48cc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d36d9a48cc_1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d36d9a48cc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36d9a48cc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d36d9a48cc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36d9a48cc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d36d9a48cc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36d9a48cc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d36d9a48cc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36d9a48cc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d36d9a48cc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36d9a48cc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d36d9a48cc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36d9a48cc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36d9a48cc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1124555" y="1498596"/>
            <a:ext cx="15812287" cy="2"/>
          </a:xfrm>
          <a:prstGeom prst="straightConnector1">
            <a:avLst/>
          </a:prstGeom>
          <a:noFill/>
          <a:ln cap="flat" cmpd="sng" w="50800">
            <a:solidFill>
              <a:srgbClr val="705A8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/>
          <p:nvPr/>
        </p:nvSpPr>
        <p:spPr>
          <a:xfrm>
            <a:off x="22217691" y="643047"/>
            <a:ext cx="855334" cy="1544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endParaRPr/>
          </a:p>
        </p:txBody>
      </p:sp>
      <p:pic>
        <p:nvPicPr>
          <p:cNvPr descr="logo-uni-eibar-ermua-01.pn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961920" y="611393"/>
            <a:ext cx="3736992" cy="15568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euskojaurlaritza-01.png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23992" y="719742"/>
            <a:ext cx="1365518" cy="136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2620316" y="899256"/>
            <a:ext cx="1216986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•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–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Char char="»"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zid-MVo7M-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50800" y="-25400"/>
            <a:ext cx="24485601" cy="13766800"/>
          </a:xfrm>
          <a:prstGeom prst="rect">
            <a:avLst/>
          </a:prstGeom>
          <a:solidFill>
            <a:srgbClr val="705A88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5D88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797753" y="1166425"/>
            <a:ext cx="16074000" cy="83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>
                <a:solidFill>
                  <a:srgbClr val="FFFFFF"/>
                </a:solidFill>
              </a:rPr>
              <a:t>USE</a:t>
            </a:r>
            <a:endParaRPr sz="18000"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Arial"/>
              <a:buNone/>
            </a:pPr>
            <a:r>
              <a:rPr lang="en-US" sz="18000">
                <a:solidFill>
                  <a:srgbClr val="FFFFFF"/>
                </a:solidFill>
              </a:rPr>
              <a:t>CASE  DIAGRAMS</a:t>
            </a:r>
            <a:endParaRPr/>
          </a:p>
        </p:txBody>
      </p:sp>
      <p:pic>
        <p:nvPicPr>
          <p:cNvPr descr="logo-uni-eibar-ermua-05.png"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1706" y="10293425"/>
            <a:ext cx="6698876" cy="300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zuria-euskojaurlaritza-01.png" id="23" name="Google Shape;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1663" y="10488935"/>
            <a:ext cx="2609577" cy="260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6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RELATIONSHIPS</a:t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1586550" y="2562875"/>
            <a:ext cx="16622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INTERACTIONS BETWEEN ACTORS AND USE CASES</a:t>
            </a:r>
            <a:endParaRPr b="1" sz="32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34946" l="3444" r="60753" t="15986"/>
          <a:stretch/>
        </p:blipFill>
        <p:spPr>
          <a:xfrm>
            <a:off x="2684900" y="5308850"/>
            <a:ext cx="13107326" cy="76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6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RELATIONSHIPS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586550" y="2562875"/>
            <a:ext cx="16622100" cy="6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INCLUDE: THE BASE USE CASE </a:t>
            </a:r>
            <a:r>
              <a:rPr b="1" lang="en-US" sz="5500" u="sng">
                <a:solidFill>
                  <a:srgbClr val="705A88"/>
                </a:solidFill>
              </a:rPr>
              <a:t>REQUIRES</a:t>
            </a:r>
            <a:r>
              <a:rPr b="1" lang="en-US" sz="5500">
                <a:solidFill>
                  <a:srgbClr val="705A88"/>
                </a:solidFill>
              </a:rPr>
              <a:t> THE INCLUDED USE CASE. </a:t>
            </a:r>
            <a:endParaRPr b="1" sz="5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EXAMPLE:LOGIN IS THE BASE USE AND , PASSWORD VERIFY IS THE INCLUDED USE CASE</a:t>
            </a:r>
            <a:endParaRPr b="1" sz="32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58097" l="10389" r="63066" t="20419"/>
          <a:stretch/>
        </p:blipFill>
        <p:spPr>
          <a:xfrm>
            <a:off x="4318000" y="6850175"/>
            <a:ext cx="13484074" cy="61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6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RELATIONSHIPS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586550" y="2562875"/>
            <a:ext cx="16622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705A88"/>
                </a:solidFill>
              </a:rPr>
              <a:t>LOGIN USE CASE WILL BE COMPLETED WHEN THE PASSWORD VERIFICATION IS COMPLETED</a:t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58097" l="10389" r="63066" t="20419"/>
          <a:stretch/>
        </p:blipFill>
        <p:spPr>
          <a:xfrm>
            <a:off x="4318000" y="6850175"/>
            <a:ext cx="13484074" cy="61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6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RELATIONSHIPS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586550" y="2562875"/>
            <a:ext cx="16622100" cy="6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E</a:t>
            </a:r>
            <a:r>
              <a:rPr b="1" lang="en-US" sz="5500">
                <a:solidFill>
                  <a:srgbClr val="705A88"/>
                </a:solidFill>
              </a:rPr>
              <a:t>XTEND: THE EXTENDED USE CASE WILL BE EXECUTED </a:t>
            </a:r>
            <a:r>
              <a:rPr b="1" lang="en-US" sz="5500" u="sng">
                <a:solidFill>
                  <a:srgbClr val="705A88"/>
                </a:solidFill>
              </a:rPr>
              <a:t>ONLY SOMETIMES.</a:t>
            </a:r>
            <a:r>
              <a:rPr b="1" lang="en-US" sz="5500">
                <a:solidFill>
                  <a:srgbClr val="705A88"/>
                </a:solidFill>
              </a:rPr>
              <a:t> </a:t>
            </a:r>
            <a:endParaRPr b="1" sz="5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EXAMPLE:LOGIN IS THE BASE USE AND , DISPLAY LOGIN ERROR  IS THE EXTENDED USE CASE</a:t>
            </a:r>
            <a:endParaRPr b="1" sz="32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58992" l="8213" r="61424" t="20421"/>
          <a:stretch/>
        </p:blipFill>
        <p:spPr>
          <a:xfrm>
            <a:off x="2992775" y="7288700"/>
            <a:ext cx="10502352" cy="54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6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RELATIONSHIPS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586550" y="2562875"/>
            <a:ext cx="16622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EXTEND: ONLY HAPPENS SOMETIMES</a:t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58992" l="8213" r="61424" t="20421"/>
          <a:stretch/>
        </p:blipFill>
        <p:spPr>
          <a:xfrm>
            <a:off x="2992775" y="4440575"/>
            <a:ext cx="15215875" cy="82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A FULL EXAMPLE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586550" y="2562875"/>
            <a:ext cx="18932100" cy="6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chemeClr val="dk1"/>
                </a:solidFill>
              </a:rPr>
              <a:t>UML Use Case Diagram Tutorial</a:t>
            </a:r>
            <a:endParaRPr b="1" sz="23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 u="sng">
                <a:solidFill>
                  <a:schemeClr val="hlink"/>
                </a:solidFill>
                <a:hlinkClick r:id="rId3"/>
              </a:rPr>
              <a:t>https://www.youtube.com/watch?v=zid-MVo7M-E</a:t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2620316" y="899256"/>
            <a:ext cx="708441" cy="1198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495675" y="200300"/>
            <a:ext cx="196143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1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_WHAT IS USE CASE ?</a:t>
            </a:r>
            <a:r>
              <a:rPr lang="en-US" sz="6400">
                <a:solidFill>
                  <a:srgbClr val="705A88"/>
                </a:solidFill>
              </a:rPr>
              <a:t>W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HY DO WE NEED IT?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1586550" y="3917550"/>
            <a:ext cx="16622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YOU HAVE AN IDEA FOR AN APPLICATION  BUT YOU DON’T KNOW HOW TO EXPLAIN IT TO A PARTNER.</a:t>
            </a:r>
            <a:endParaRPr b="1" sz="7500">
              <a:solidFill>
                <a:srgbClr val="705A88"/>
              </a:solidFill>
            </a:endParaRPr>
          </a:p>
        </p:txBody>
      </p:sp>
      <p:pic>
        <p:nvPicPr>
          <p:cNvPr descr="infogramak-UNI-22.png"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5623" y="2695549"/>
            <a:ext cx="5583125" cy="5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264561" y="566425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2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USE CASE ELEMENTS </a:t>
            </a: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586550" y="3917550"/>
            <a:ext cx="16622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SYSTEM</a:t>
            </a:r>
            <a:endParaRPr b="1" sz="7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ACTORS</a:t>
            </a:r>
            <a:endParaRPr b="1" sz="7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USE CASES</a:t>
            </a:r>
            <a:endParaRPr b="1" sz="7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RELATIONSHIPS</a:t>
            </a:r>
            <a:endParaRPr b="1" sz="7500">
              <a:solidFill>
                <a:srgbClr val="705A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3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SYSTEM: </a:t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586550" y="3917550"/>
            <a:ext cx="16622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WEBSITE</a:t>
            </a:r>
            <a:endParaRPr b="1" sz="7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APPLICATIONS</a:t>
            </a:r>
            <a:endParaRPr b="1" sz="7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SOFWTARE COMPONENT</a:t>
            </a:r>
            <a:endParaRPr b="1" sz="7500">
              <a:solidFill>
                <a:srgbClr val="705A88"/>
              </a:solidFill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15133225" y="4173850"/>
            <a:ext cx="6370500" cy="798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4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ACTORS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1586550" y="2562875"/>
            <a:ext cx="166221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PERSON</a:t>
            </a:r>
            <a:endParaRPr b="1" sz="52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ORGANIZATION</a:t>
            </a:r>
            <a:endParaRPr b="1" sz="7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SYSTEM</a:t>
            </a:r>
            <a:endParaRPr b="1" sz="7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WEBSITE</a:t>
            </a:r>
            <a:endParaRPr b="1" sz="7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APPLICATIONS</a:t>
            </a:r>
            <a:endParaRPr b="1" sz="75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7500">
                <a:solidFill>
                  <a:srgbClr val="705A88"/>
                </a:solidFill>
              </a:rPr>
              <a:t>SOFWTARE COMPONENT</a:t>
            </a:r>
            <a:endParaRPr b="1" sz="7500">
              <a:solidFill>
                <a:srgbClr val="705A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4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ACTORS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1586550" y="2562875"/>
            <a:ext cx="21742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PRIMARY ACTORS: </a:t>
            </a:r>
            <a:r>
              <a:rPr b="1" lang="en-US" sz="5000">
                <a:solidFill>
                  <a:srgbClr val="705A88"/>
                </a:solidFill>
              </a:rPr>
              <a:t>INITIATES THE USE OF THE SYSTEM. </a:t>
            </a:r>
            <a:r>
              <a:rPr b="1" lang="en-US" sz="5000">
                <a:solidFill>
                  <a:srgbClr val="705A88"/>
                </a:solidFill>
              </a:rPr>
              <a:t>CUSTOMER, LEFT SIDE OF THE DIAGRAM</a:t>
            </a:r>
            <a:endParaRPr b="1" sz="5000">
              <a:solidFill>
                <a:srgbClr val="705A88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SECONDARY ACTOR</a:t>
            </a:r>
            <a:r>
              <a:rPr b="1" lang="en-US" sz="5500">
                <a:solidFill>
                  <a:srgbClr val="705A88"/>
                </a:solidFill>
              </a:rPr>
              <a:t>: </a:t>
            </a:r>
            <a:r>
              <a:rPr b="1" lang="en-US" sz="5000">
                <a:solidFill>
                  <a:srgbClr val="705A88"/>
                </a:solidFill>
              </a:rPr>
              <a:t>WILL ACT ONLY WHEN THE PRIMARY ACTOR DOES SOMETHING, BANK, RIGHT SIDE OF THE DIAGRAM.</a:t>
            </a:r>
            <a:endParaRPr b="1" sz="5000">
              <a:solidFill>
                <a:srgbClr val="705A88"/>
              </a:solidFill>
            </a:endParaRPr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37867" l="6053" r="51614" t="13435"/>
          <a:stretch/>
        </p:blipFill>
        <p:spPr>
          <a:xfrm>
            <a:off x="3331750" y="6858000"/>
            <a:ext cx="9641323" cy="61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5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USE CASE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1586550" y="2562875"/>
            <a:ext cx="16622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REPRESENTS FUNCTIONALITY</a:t>
            </a:r>
            <a:endParaRPr b="1" sz="32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11025" l="13754" r="35658" t="26329"/>
          <a:stretch/>
        </p:blipFill>
        <p:spPr>
          <a:xfrm>
            <a:off x="1366875" y="3661250"/>
            <a:ext cx="11862475" cy="9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22620316" y="899256"/>
            <a:ext cx="7083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75" lIns="93575" spcFirstLastPara="1" rIns="93575" wrap="square" tIns="93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rial"/>
              <a:buNone/>
            </a:pPr>
            <a:fld id="{00000000-1234-1234-1234-123412341234}" type="slidenum">
              <a:rPr lang="en-US" sz="7200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1118111" y="346750"/>
            <a:ext cx="19614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5A88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400">
                <a:solidFill>
                  <a:srgbClr val="705A88"/>
                </a:solidFill>
              </a:rPr>
              <a:t>5</a:t>
            </a:r>
            <a:r>
              <a:rPr b="0" i="0" lang="en-US" sz="6400" u="none" cap="none" strike="noStrike">
                <a:solidFill>
                  <a:srgbClr val="705A88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US" sz="6400">
                <a:solidFill>
                  <a:srgbClr val="705A88"/>
                </a:solidFill>
              </a:rPr>
              <a:t>USE CASE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1586550" y="2562875"/>
            <a:ext cx="16622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5500">
                <a:solidFill>
                  <a:srgbClr val="705A88"/>
                </a:solidFill>
              </a:rPr>
              <a:t>FOLLOW LOGICAL ORDER WHEN REPRESENTING THE FUNCTIONALITY</a:t>
            </a:r>
            <a:endParaRPr b="1" sz="32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705A88"/>
              </a:solidFill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 b="16285" l="13754" r="35658" t="26332"/>
          <a:stretch/>
        </p:blipFill>
        <p:spPr>
          <a:xfrm>
            <a:off x="1586550" y="5345425"/>
            <a:ext cx="11862475" cy="7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705A88"/>
      </a:dk1>
      <a:lt1>
        <a:srgbClr val="5D882E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