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3716000" cx="24384000"/>
  <p:notesSz cx="6858000" cy="9144000"/>
  <p:embeddedFontLst>
    <p:embeddedFont>
      <p:font typeface="Arimo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font" Target="fonts/Arimo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7f3352bc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47f3352bc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7f3352bc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047f3352bc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7f3352bc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047f3352bc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7f3352bc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047f3352bc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7f3352bc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047f3352bc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7f3352bc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47f3352bc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7f3352bc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47f3352bc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47f3352bc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047f3352bc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7f3352bc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047f3352bc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7f3352bc_0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47f3352bc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47f3352b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1047f3352b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47f3352bc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047f3352bc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47f3352bc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047f3352bc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47f3352bc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1047f3352bc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47f3352bc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047f3352bc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47f3352bc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047f3352bc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7f3352bc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047f3352bc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7f3352bc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047f3352bc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7f3352bc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047f3352bc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7f3352bc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47f3352bc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124555" y="1498596"/>
            <a:ext cx="15812287" cy="2"/>
          </a:xfrm>
          <a:prstGeom prst="straightConnector1">
            <a:avLst/>
          </a:prstGeom>
          <a:noFill/>
          <a:ln cap="flat" cmpd="sng" w="50800">
            <a:solidFill>
              <a:srgbClr val="705A8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22217691" y="643047"/>
            <a:ext cx="855334" cy="1544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endParaRPr/>
          </a:p>
        </p:txBody>
      </p:sp>
      <p:pic>
        <p:nvPicPr>
          <p:cNvPr descr="logo-uni-eibar-ermua-01.pn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961920" y="611393"/>
            <a:ext cx="3736992" cy="15568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euskojaurlaritza-01.png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23992" y="719742"/>
            <a:ext cx="1365518" cy="136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•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www.tutorialspoint.com/built-in-string-methods-in-pyth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www.tutorialspoint.com/built-in-list-functions-and-methods-in-pyth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www.tutorialspoint.com/built-in-tuple-functions-in-pyth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www.tutorialspoint.com/python/python_date_time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www.w3schools.com/python/python_functions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50800" y="-25400"/>
            <a:ext cx="24485601" cy="137668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1995215" y="1166426"/>
            <a:ext cx="10876404" cy="838594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18000">
                <a:solidFill>
                  <a:srgbClr val="FFFFFF"/>
                </a:solidFill>
              </a:rPr>
              <a:t> PYTHON</a:t>
            </a:r>
            <a:endParaRPr/>
          </a:p>
        </p:txBody>
      </p:sp>
      <p:pic>
        <p:nvPicPr>
          <p:cNvPr descr="logo-uni-eibar-ermua-05.png"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6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23" name="Google Shape;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853750" y="1121750"/>
            <a:ext cx="232878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 String built in methods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111" name="Google Shape;1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112" name="Google Shape;11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2"/>
          <p:cNvSpPr/>
          <p:nvPr/>
        </p:nvSpPr>
        <p:spPr>
          <a:xfrm>
            <a:off x="741900" y="4614050"/>
            <a:ext cx="21878400" cy="41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116332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5800" u="sng">
                <a:solidFill>
                  <a:schemeClr val="hlink"/>
                </a:solidFill>
                <a:hlinkClick r:id="rId5"/>
              </a:rPr>
              <a:t>https://www.tutorialspoint.com/built-in-string-methods-in-python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853750" y="1121750"/>
            <a:ext cx="23287800" cy="7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7000">
                <a:solidFill>
                  <a:srgbClr val="FFFFFF"/>
                </a:solidFill>
              </a:rPr>
              <a:t>CREATE A MENU WITH DIFFERENT OPTIONS THAT WILL BE ABLE TO WORK WITH STRINGS:</a:t>
            </a:r>
            <a:endParaRPr sz="7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7000">
              <a:solidFill>
                <a:srgbClr val="FFFFFF"/>
              </a:solidFill>
            </a:endParaRPr>
          </a:p>
        </p:txBody>
      </p:sp>
      <p:pic>
        <p:nvPicPr>
          <p:cNvPr descr="logo-uni-eibar-ermua-05.png" id="121" name="Google Shape;1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122" name="Google Shape;12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853750" y="1121750"/>
            <a:ext cx="23287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 Lists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131" name="Google Shape;1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/>
          <p:nvPr/>
        </p:nvSpPr>
        <p:spPr>
          <a:xfrm>
            <a:off x="853750" y="3553675"/>
            <a:ext cx="22104000" cy="7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-381000" lvl="0" marL="180340" marR="381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6000"/>
              <a:buAutoNum type="alphaLcParenR"/>
            </a:pPr>
            <a:r>
              <a:rPr lang="en-US" sz="6000">
                <a:solidFill>
                  <a:srgbClr val="FFFFFF"/>
                </a:solidFill>
              </a:rPr>
              <a:t>Python Lists</a:t>
            </a:r>
            <a:endParaRPr sz="6000">
              <a:solidFill>
                <a:srgbClr val="FFFFFF"/>
              </a:solidFill>
            </a:endParaRPr>
          </a:p>
          <a:p>
            <a:pPr indent="0" lvl="0" marL="18034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The list is a most versatile datatype available in Python which can be written as a list of comma-separated values (items) between square brackets. Important thing about a list is that items in a list need </a:t>
            </a:r>
            <a:r>
              <a:rPr b="1" lang="en-US" sz="6000" u="sng">
                <a:solidFill>
                  <a:srgbClr val="FFFFFF"/>
                </a:solidFill>
              </a:rPr>
              <a:t>not be of the same type.</a:t>
            </a:r>
            <a:endParaRPr b="1" sz="6000" u="sng">
              <a:solidFill>
                <a:srgbClr val="FFFFFF"/>
              </a:solidFill>
            </a:endParaRPr>
          </a:p>
          <a:p>
            <a:pPr indent="0" lvl="0" marL="116332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4900">
              <a:solidFill>
                <a:srgbClr val="FFFFFF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853750" y="1121750"/>
            <a:ext cx="23287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Lists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140" name="Google Shape;1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141" name="Google Shape;14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/>
          <p:nvPr/>
        </p:nvSpPr>
        <p:spPr>
          <a:xfrm>
            <a:off x="516325" y="4351700"/>
            <a:ext cx="22104000" cy="7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1803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FFFFFF"/>
                </a:solidFill>
              </a:rPr>
              <a:t>Creating a list is as simple as putting different comma-separated values between square brackets. For exa</a:t>
            </a:r>
            <a:r>
              <a:rPr lang="en-US" sz="5800">
                <a:solidFill>
                  <a:srgbClr val="FFFFFF"/>
                </a:solidFill>
              </a:rPr>
              <a:t>mple :</a:t>
            </a:r>
            <a:endParaRPr sz="5800">
              <a:solidFill>
                <a:srgbClr val="FFFFFF"/>
              </a:solidFill>
            </a:endParaRPr>
          </a:p>
          <a:p>
            <a:pPr indent="0" lvl="0" marL="1803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FFFFFF"/>
              </a:solidFill>
            </a:endParaRPr>
          </a:p>
          <a:p>
            <a:pPr indent="0" lvl="0" marL="180340" marR="25400" rtl="0" algn="l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list1 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5700">
                <a:solidFill>
                  <a:srgbClr val="008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'physics'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008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'chemistry'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00666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1997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00666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list2 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5700">
                <a:solidFill>
                  <a:srgbClr val="00666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00666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00666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00666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00666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list3 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5700">
                <a:solidFill>
                  <a:srgbClr val="008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008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008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5700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700">
                <a:solidFill>
                  <a:srgbClr val="0088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b="1" lang="en-US" sz="5700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800"/>
          </a:p>
          <a:p>
            <a:pPr indent="0" lvl="0" marL="1803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200">
              <a:solidFill>
                <a:srgbClr val="FFFFFF"/>
              </a:solidFill>
            </a:endParaRPr>
          </a:p>
          <a:p>
            <a:pPr indent="0" lvl="0" marL="116332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4900">
              <a:solidFill>
                <a:srgbClr val="FFFFFF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853750" y="1121750"/>
            <a:ext cx="23287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Lists</a:t>
            </a:r>
            <a:r>
              <a:rPr lang="en-US" sz="9600">
                <a:solidFill>
                  <a:srgbClr val="FFFFFF"/>
                </a:solidFill>
              </a:rPr>
              <a:t>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853750" y="2612275"/>
            <a:ext cx="22104000" cy="69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3600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>
                <a:solidFill>
                  <a:srgbClr val="FFFFFF"/>
                </a:solidFill>
              </a:rPr>
              <a:t>How to?</a:t>
            </a:r>
            <a:endParaRPr sz="8100">
              <a:solidFill>
                <a:srgbClr val="FFFFFF"/>
              </a:solidFill>
            </a:endParaRPr>
          </a:p>
          <a:p>
            <a:pPr indent="0" lvl="0" marL="360045" rtl="0" algn="just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8100">
              <a:solidFill>
                <a:srgbClr val="FFFFFF"/>
              </a:solidFill>
            </a:endParaRPr>
          </a:p>
          <a:p>
            <a:pPr indent="-742950" lvl="0" marL="457200" rtl="0" algn="just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8100"/>
              <a:buChar char="●"/>
            </a:pPr>
            <a:r>
              <a:rPr lang="en-US" sz="8100">
                <a:solidFill>
                  <a:srgbClr val="FFFFFF"/>
                </a:solidFill>
              </a:rPr>
              <a:t>Access values in a lists?</a:t>
            </a:r>
            <a:endParaRPr sz="8100">
              <a:solidFill>
                <a:srgbClr val="FFFFFF"/>
              </a:solidFill>
            </a:endParaRPr>
          </a:p>
          <a:p>
            <a:pPr indent="-742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0"/>
              <a:buChar char="●"/>
            </a:pPr>
            <a:r>
              <a:rPr lang="en-US" sz="8100">
                <a:solidFill>
                  <a:srgbClr val="FFFFFF"/>
                </a:solidFill>
              </a:rPr>
              <a:t>Update a list?</a:t>
            </a:r>
            <a:endParaRPr sz="8100">
              <a:solidFill>
                <a:srgbClr val="FFFFFF"/>
              </a:solidFill>
            </a:endParaRPr>
          </a:p>
          <a:p>
            <a:pPr indent="-742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0"/>
              <a:buChar char="●"/>
            </a:pPr>
            <a:r>
              <a:rPr lang="en-US" sz="8100">
                <a:solidFill>
                  <a:srgbClr val="FFFFFF"/>
                </a:solidFill>
              </a:rPr>
              <a:t>Delete information from a list?</a:t>
            </a:r>
            <a:endParaRPr sz="8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853750" y="1121750"/>
            <a:ext cx="23287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Lists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161" name="Google Shape;16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>
            <a:off x="1140000" y="2560038"/>
            <a:ext cx="22104000" cy="7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1803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FFFFFF"/>
                </a:solidFill>
              </a:rPr>
              <a:t>LISTS BUILT IN METHODS AND FUNCTIONS:</a:t>
            </a:r>
            <a:endParaRPr sz="6700">
              <a:solidFill>
                <a:srgbClr val="FFFFFF"/>
              </a:solidFill>
            </a:endParaRPr>
          </a:p>
          <a:p>
            <a:pPr indent="0" lvl="0" marL="1803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rgbClr val="FFFFFF"/>
              </a:solidFill>
            </a:endParaRPr>
          </a:p>
          <a:p>
            <a:pPr indent="0" lvl="0" marL="1803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u="sng">
                <a:solidFill>
                  <a:schemeClr val="hlink"/>
                </a:solidFill>
                <a:hlinkClick r:id="rId5"/>
              </a:rPr>
              <a:t>https://www.tutorialspoint.com/built-in-list-functions-and-methods-in-python</a:t>
            </a:r>
            <a:endParaRPr sz="9200">
              <a:solidFill>
                <a:srgbClr val="FFFFFF"/>
              </a:solidFill>
            </a:endParaRPr>
          </a:p>
          <a:p>
            <a:pPr indent="0" lvl="0" marL="116332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4900">
              <a:solidFill>
                <a:srgbClr val="FFFFFF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853750" y="1121750"/>
            <a:ext cx="23287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Tuples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171" name="Google Shape;1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1140000" y="2657775"/>
            <a:ext cx="22104000" cy="9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36004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FFFFFF"/>
                </a:solidFill>
              </a:rPr>
              <a:t>Tuples are sequences, just like lists. </a:t>
            </a:r>
            <a:r>
              <a:rPr b="1" i="1" lang="en-US" sz="4700">
                <a:solidFill>
                  <a:srgbClr val="FFFFFF"/>
                </a:solidFill>
              </a:rPr>
              <a:t>The differences between tuples and lists are, the tuples cannot be changed unlike lists and tuples use parentheses, whereas lists use square brackets.</a:t>
            </a:r>
            <a:endParaRPr b="1" i="1" sz="4700">
              <a:solidFill>
                <a:srgbClr val="FFFFFF"/>
              </a:solidFill>
            </a:endParaRPr>
          </a:p>
          <a:p>
            <a:pPr indent="13334" lvl="0" marL="360045" marR="3048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FFFFFF"/>
                </a:solidFill>
              </a:rPr>
              <a:t>Creating a tuple is as simple as putting different comma-separated values. Optionally you can put these comma-separated values between parentheses also. For example :</a:t>
            </a:r>
            <a:endParaRPr sz="4700">
              <a:solidFill>
                <a:srgbClr val="FFFFFF"/>
              </a:solidFill>
            </a:endParaRPr>
          </a:p>
          <a:p>
            <a:pPr indent="0" lvl="0" marL="360045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tup1 = ('physics', 'chemistry', 1997, 2000);</a:t>
            </a:r>
            <a:endParaRPr b="1" sz="4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45" rtl="0" algn="just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tup2 = (1, 2, 3, 4, 5 );</a:t>
            </a:r>
            <a:endParaRPr b="1" sz="4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45" rtl="0" algn="just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tup3 = "a", "b", "c", "d";</a:t>
            </a:r>
            <a:endParaRPr b="1" sz="4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60045" marR="30480" rtl="0" algn="just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empty tuple is written as two parentheses containing nothing −</a:t>
            </a:r>
            <a:endParaRPr sz="4700">
              <a:solidFill>
                <a:srgbClr val="FFFFFF"/>
              </a:solidFill>
            </a:endParaRPr>
          </a:p>
          <a:p>
            <a:pPr indent="0" lvl="0" marL="360045" rtl="0" algn="just">
              <a:spcBef>
                <a:spcPts val="1200"/>
              </a:spcBef>
              <a:spcAft>
                <a:spcPts val="750"/>
              </a:spcAft>
              <a:buNone/>
            </a:pPr>
            <a:r>
              <a:rPr b="1" lang="en-US" sz="46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tup1 = ();</a:t>
            </a:r>
            <a:endParaRPr b="1" sz="4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853750" y="1121750"/>
            <a:ext cx="23287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Tuples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853750" y="2612275"/>
            <a:ext cx="22104000" cy="69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3600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>
                <a:solidFill>
                  <a:srgbClr val="FFFFFF"/>
                </a:solidFill>
              </a:rPr>
              <a:t>How to?</a:t>
            </a:r>
            <a:endParaRPr sz="8100">
              <a:solidFill>
                <a:srgbClr val="FFFFFF"/>
              </a:solidFill>
            </a:endParaRPr>
          </a:p>
          <a:p>
            <a:pPr indent="0" lvl="0" marL="360045" rtl="0" algn="just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8100">
              <a:solidFill>
                <a:srgbClr val="FFFFFF"/>
              </a:solidFill>
            </a:endParaRPr>
          </a:p>
          <a:p>
            <a:pPr indent="-742950" lvl="0" marL="457200" rtl="0" algn="just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8100"/>
              <a:buChar char="●"/>
            </a:pPr>
            <a:r>
              <a:rPr lang="en-US" sz="8100">
                <a:solidFill>
                  <a:srgbClr val="FFFFFF"/>
                </a:solidFill>
              </a:rPr>
              <a:t>Access values in a tuple?</a:t>
            </a:r>
            <a:endParaRPr sz="8100">
              <a:solidFill>
                <a:srgbClr val="FFFFFF"/>
              </a:solidFill>
            </a:endParaRPr>
          </a:p>
          <a:p>
            <a:pPr indent="-742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0"/>
              <a:buChar char="●"/>
            </a:pPr>
            <a:r>
              <a:rPr lang="en-US" sz="8100">
                <a:solidFill>
                  <a:srgbClr val="FFFFFF"/>
                </a:solidFill>
              </a:rPr>
              <a:t>Update a tuple?</a:t>
            </a:r>
            <a:endParaRPr sz="8100">
              <a:solidFill>
                <a:srgbClr val="FFFFFF"/>
              </a:solidFill>
            </a:endParaRPr>
          </a:p>
          <a:p>
            <a:pPr indent="-742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0"/>
              <a:buChar char="●"/>
            </a:pPr>
            <a:r>
              <a:rPr lang="en-US" sz="8100">
                <a:solidFill>
                  <a:srgbClr val="FFFFFF"/>
                </a:solidFill>
              </a:rPr>
              <a:t>Delete information from a tuple?</a:t>
            </a:r>
            <a:endParaRPr sz="8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853750" y="1121750"/>
            <a:ext cx="23287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Tuples</a:t>
            </a:r>
            <a:r>
              <a:rPr lang="en-US" sz="9600">
                <a:solidFill>
                  <a:srgbClr val="FFFFFF"/>
                </a:solidFill>
              </a:rPr>
              <a:t>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191" name="Google Shape;19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/>
          <p:nvPr/>
        </p:nvSpPr>
        <p:spPr>
          <a:xfrm>
            <a:off x="1140000" y="2560038"/>
            <a:ext cx="22104000" cy="7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1803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FFFFFF"/>
                </a:solidFill>
              </a:rPr>
              <a:t>TUPLES</a:t>
            </a:r>
            <a:r>
              <a:rPr lang="en-US" sz="6700">
                <a:solidFill>
                  <a:srgbClr val="FFFFFF"/>
                </a:solidFill>
              </a:rPr>
              <a:t> BUILT IN METHODS AND FUNCTIONS:</a:t>
            </a:r>
            <a:endParaRPr sz="6700">
              <a:solidFill>
                <a:srgbClr val="FFFFFF"/>
              </a:solidFill>
            </a:endParaRPr>
          </a:p>
          <a:p>
            <a:pPr indent="0" lvl="0" marL="1803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rgbClr val="FFFFFF"/>
              </a:solidFill>
            </a:endParaRPr>
          </a:p>
          <a:p>
            <a:pPr indent="0" lvl="0" marL="1803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u="sng">
                <a:solidFill>
                  <a:schemeClr val="hlink"/>
                </a:solidFill>
                <a:hlinkClick r:id="rId5"/>
              </a:rPr>
              <a:t>https://www.tutorialspoint.com/built-in-tuple-functions-in-python</a:t>
            </a:r>
            <a:endParaRPr sz="9200">
              <a:solidFill>
                <a:srgbClr val="FFFFFF"/>
              </a:solidFill>
            </a:endParaRPr>
          </a:p>
          <a:p>
            <a:pPr indent="0" lvl="0" marL="116332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4900">
              <a:solidFill>
                <a:srgbClr val="FFFFFF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853750" y="1121750"/>
            <a:ext cx="23287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Date and time in 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201" name="Google Shape;2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/>
          <p:nvPr/>
        </p:nvSpPr>
        <p:spPr>
          <a:xfrm>
            <a:off x="342900" y="2560050"/>
            <a:ext cx="23287800" cy="7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1803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 u="sng">
                <a:solidFill>
                  <a:schemeClr val="hlink"/>
                </a:solidFill>
                <a:hlinkClick r:id="rId5"/>
              </a:rPr>
              <a:t>https://www.tutorialspoint.com/python/python_date_time.htm</a:t>
            </a:r>
            <a:endParaRPr sz="4900">
              <a:solidFill>
                <a:srgbClr val="FFFFFF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0800" y="-2540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319950" y="2098050"/>
            <a:ext cx="215313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18000">
                <a:solidFill>
                  <a:srgbClr val="FFFFFF"/>
                </a:solidFill>
              </a:rPr>
              <a:t> Installation:</a:t>
            </a:r>
            <a:endParaRPr/>
          </a:p>
        </p:txBody>
      </p:sp>
      <p:pic>
        <p:nvPicPr>
          <p:cNvPr descr="logo-uni-eibar-ermua-05.png"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1426350" y="5485475"/>
            <a:ext cx="215313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-609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</a:pPr>
            <a:r>
              <a:rPr lang="en-US" sz="6000">
                <a:solidFill>
                  <a:srgbClr val="FFFFFF"/>
                </a:solidFill>
              </a:rPr>
              <a:t>PyCharm IDE</a:t>
            </a:r>
            <a:endParaRPr sz="6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-609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</a:pPr>
            <a:r>
              <a:rPr lang="en-US" sz="6000">
                <a:solidFill>
                  <a:srgbClr val="FFFFFF"/>
                </a:solidFill>
              </a:rPr>
              <a:t>Interpreter</a:t>
            </a:r>
            <a:endParaRPr sz="6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853750" y="1121750"/>
            <a:ext cx="23287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Working with functions  in </a:t>
            </a:r>
            <a:r>
              <a:rPr lang="en-US" sz="9600">
                <a:solidFill>
                  <a:srgbClr val="FFFFFF"/>
                </a:solidFill>
              </a:rPr>
              <a:t>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210" name="Google Shape;2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211" name="Google Shape;21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/>
          <p:nvPr/>
        </p:nvSpPr>
        <p:spPr>
          <a:xfrm>
            <a:off x="342900" y="2560050"/>
            <a:ext cx="23287800" cy="7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1803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 u="sng">
                <a:solidFill>
                  <a:schemeClr val="hlink"/>
                </a:solidFill>
                <a:hlinkClick r:id="rId5"/>
              </a:rPr>
              <a:t>https://www.w3schools.com/python/python_functions.asp</a:t>
            </a:r>
            <a:endParaRPr sz="4900">
              <a:solidFill>
                <a:srgbClr val="FFFFFF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772000" y="8054550"/>
            <a:ext cx="23287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CREATE A PROJECT: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-8382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Char char="●"/>
            </a:pPr>
            <a:r>
              <a:rPr lang="en-US" sz="9600">
                <a:solidFill>
                  <a:srgbClr val="FFFFFF"/>
                </a:solidFill>
              </a:rPr>
              <a:t>A menu with different options</a:t>
            </a:r>
            <a:endParaRPr sz="9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-8382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Char char="●"/>
            </a:pPr>
            <a:r>
              <a:rPr lang="en-US" sz="9600">
                <a:solidFill>
                  <a:srgbClr val="FFFFFF"/>
                </a:solidFill>
              </a:rPr>
              <a:t>The options coded in functions</a:t>
            </a:r>
            <a:endParaRPr sz="96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-8382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Char char="●"/>
            </a:pPr>
            <a:r>
              <a:rPr lang="en-US" sz="9600">
                <a:solidFill>
                  <a:srgbClr val="FFFFFF"/>
                </a:solidFill>
              </a:rPr>
              <a:t>Work with lists, tuples, date and time...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220" name="Google Shape;2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221" name="Google Shape;2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50800" y="-2540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71825" y="576825"/>
            <a:ext cx="215313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 Basic syntax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/>
          <p:nvPr/>
        </p:nvSpPr>
        <p:spPr>
          <a:xfrm>
            <a:off x="1426350" y="5485475"/>
            <a:ext cx="215313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-609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</a:pPr>
            <a:r>
              <a:rPr lang="en-US" sz="6000">
                <a:solidFill>
                  <a:srgbClr val="FFFFFF"/>
                </a:solidFill>
              </a:rPr>
              <a:t>print (‘Hello’)</a:t>
            </a:r>
            <a:endParaRPr sz="6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-609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</a:pPr>
            <a:r>
              <a:rPr lang="en-US" sz="6000">
                <a:solidFill>
                  <a:srgbClr val="FFFFFF"/>
                </a:solidFill>
              </a:rPr>
              <a:t>print(”Hello”)</a:t>
            </a:r>
            <a:endParaRPr sz="6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-609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●"/>
            </a:pPr>
            <a:r>
              <a:rPr lang="en-US" sz="6000">
                <a:solidFill>
                  <a:srgbClr val="FFFFFF"/>
                </a:solidFill>
              </a:rPr>
              <a:t>notes in python #</a:t>
            </a:r>
            <a:endParaRPr sz="6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-50800" y="-2540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571825" y="576825"/>
            <a:ext cx="215313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 Working with variables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51" name="Google Shape;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52" name="Google Shape;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/>
          <p:nvPr/>
        </p:nvSpPr>
        <p:spPr>
          <a:xfrm>
            <a:off x="1089025" y="2967650"/>
            <a:ext cx="21531300" cy="97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00">
              <a:solidFill>
                <a:srgbClr val="FFFFFF"/>
              </a:solidFill>
            </a:endParaRPr>
          </a:p>
          <a:p>
            <a:pPr indent="457200" lvl="0" marL="142875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3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b="1"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-US" sz="35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a whole number                   </a:t>
            </a:r>
            <a:b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b="1"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3.1415926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5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a floating point number              </a:t>
            </a:r>
            <a:b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b="1"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"Python"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5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a string</a:t>
            </a:r>
            <a:b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5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(f)</a:t>
            </a:r>
            <a:b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5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(name)</a:t>
            </a:r>
            <a:b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combination </a:t>
            </a:r>
            <a:r>
              <a:rPr b="1"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b="1"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b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5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(combination)</a:t>
            </a:r>
            <a:b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sum </a:t>
            </a:r>
            <a:r>
              <a:rPr b="1"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b="1"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f</a:t>
            </a:r>
            <a:b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5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(sum)</a:t>
            </a:r>
            <a:endParaRPr sz="3900"/>
          </a:p>
          <a:p>
            <a:pPr indent="0" lvl="0" marL="0" marR="0" rtl="0" algn="l">
              <a:lnSpc>
                <a:spcPct val="7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6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50800" y="-2540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422200" y="-25400"/>
            <a:ext cx="232878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 Working with strings and text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61" name="Google Shape;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62" name="Google Shape;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/>
          <p:nvPr/>
        </p:nvSpPr>
        <p:spPr>
          <a:xfrm>
            <a:off x="1089025" y="2967650"/>
            <a:ext cx="21531300" cy="104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13716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b="1"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"Nancy"</a:t>
            </a:r>
            <a:br>
              <a:rPr lang="en-US" sz="13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Combine numbers and text</a:t>
            </a: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b="1"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"My lucky number is %d, what is yours?"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en-US" sz="32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32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42500"/>
              </a:lnSpc>
              <a:spcBef>
                <a:spcPts val="1500"/>
              </a:spcBef>
              <a:spcAft>
                <a:spcPts val="1500"/>
              </a:spcAft>
              <a:buNone/>
            </a:pP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alternative method of combining numbers and text</a:t>
            </a: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b="1"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"My lucky number is "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", what is yours?"</a:t>
            </a: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(s)</a:t>
            </a: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print character by index</a:t>
            </a: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(x[</a:t>
            </a:r>
            <a:r>
              <a:rPr lang="en-US" sz="32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print piece of string</a:t>
            </a:r>
            <a:b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(x[</a:t>
            </a:r>
            <a:r>
              <a:rPr lang="en-US" sz="32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32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]) 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-50800" y="-2540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22200" y="-25400"/>
            <a:ext cx="232878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 Random numbers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71" name="Google Shape;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72" name="Google Shape;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/>
          <p:nvPr/>
        </p:nvSpPr>
        <p:spPr>
          <a:xfrm>
            <a:off x="1089025" y="2967650"/>
            <a:ext cx="21531300" cy="104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13716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Create a random floating point number and print it.</a:t>
            </a:r>
            <a:b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7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(random.random())</a:t>
            </a:r>
            <a:b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7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pick a random whole number between 0 and 10.</a:t>
            </a:r>
            <a:b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7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(random.randrange(</a:t>
            </a:r>
            <a:r>
              <a:rPr lang="en-US" sz="47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47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7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pick a random floating point number between 0 and 10.</a:t>
            </a:r>
            <a:b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7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(random.uniform(</a:t>
            </a:r>
            <a:r>
              <a:rPr lang="en-US" sz="47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47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47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4800"/>
          </a:p>
          <a:p>
            <a:pPr indent="0" lvl="0" marL="1371600" rtl="0" algn="l">
              <a:lnSpc>
                <a:spcPct val="1425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69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-50800" y="-2540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422200" y="-25400"/>
            <a:ext cx="232878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 Inputs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81" name="Google Shape;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82" name="Google Shape;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/>
          <p:nvPr/>
        </p:nvSpPr>
        <p:spPr>
          <a:xfrm>
            <a:off x="1300450" y="2845025"/>
            <a:ext cx="21531300" cy="104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95250" lvl="0" marL="13335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b="1"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58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58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'What is your name? '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58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58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'Hello '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name)</a:t>
            </a:r>
            <a:b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job </a:t>
            </a:r>
            <a:r>
              <a:rPr b="1"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58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58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'What is your job? '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8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58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'Your job is '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job)</a:t>
            </a:r>
            <a:b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b="1"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58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58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'Give me a number? '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8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876300" rtl="0" algn="l">
              <a:lnSpc>
                <a:spcPct val="1425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58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58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'You said: '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58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5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(num))</a:t>
            </a:r>
            <a:endParaRPr sz="5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422200" y="-25400"/>
            <a:ext cx="232878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 Conditions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91" name="Google Shape;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92" name="Google Shape;9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/>
        </p:nvSpPr>
        <p:spPr>
          <a:xfrm>
            <a:off x="1426350" y="3136000"/>
            <a:ext cx="21531300" cy="84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939800" marR="254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if age &lt; 5:</a:t>
            </a:r>
            <a:br>
              <a:rPr lang="en-US" sz="56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6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print("Your cat is young.")</a:t>
            </a:r>
            <a:br>
              <a:rPr lang="en-US" sz="56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6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-US" sz="56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6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print("Your cat is adult.")</a:t>
            </a:r>
            <a:endParaRPr sz="5700"/>
          </a:p>
          <a:p>
            <a:pPr indent="222250" lvl="0" marL="939800" marR="25400" rtl="0" algn="l">
              <a:lnSpc>
                <a:spcPct val="1425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04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-50850" y="0"/>
            <a:ext cx="24485700" cy="137667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853750" y="1121750"/>
            <a:ext cx="232878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 While  in Python:</a:t>
            </a:r>
            <a:endParaRPr sz="9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descr="logo-uni-eibar-ermua-05.png" id="101" name="Google Shape;1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7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102" name="Google Shape;1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/>
          <p:nvPr/>
        </p:nvSpPr>
        <p:spPr>
          <a:xfrm>
            <a:off x="1319950" y="4195850"/>
            <a:ext cx="21531300" cy="84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1163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b="1"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1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endParaRPr sz="7200"/>
          </a:p>
          <a:p>
            <a:pPr indent="0" lvl="0" marL="116332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1"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1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200"/>
          </a:p>
          <a:p>
            <a:pPr indent="0" lvl="0" marL="116332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71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7200"/>
          </a:p>
          <a:p>
            <a:pPr indent="0" lvl="0" marL="116332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b="1"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1"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71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7100">
                <a:solidFill>
                  <a:srgbClr val="00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705A88"/>
      </a:dk1>
      <a:lt1>
        <a:srgbClr val="5D882E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