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7" r:id="rId6"/>
    <p:sldId id="270" r:id="rId7"/>
    <p:sldId id="264" r:id="rId8"/>
    <p:sldId id="265" r:id="rId9"/>
    <p:sldId id="266" r:id="rId10"/>
    <p:sldId id="268" r:id="rId11"/>
    <p:sldId id="269" r:id="rId12"/>
  </p:sldIdLst>
  <p:sldSz cx="24384000" cy="13716000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000000"/>
          </p15:clr>
        </p15:guide>
        <p15:guide id="2" pos="76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5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1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21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0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39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41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12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067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48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74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467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1216986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1124555" y="1498596"/>
            <a:ext cx="15812287" cy="2"/>
          </a:xfrm>
          <a:prstGeom prst="straightConnector1">
            <a:avLst/>
          </a:prstGeom>
          <a:noFill/>
          <a:ln w="50800" cap="flat" cmpd="sng">
            <a:solidFill>
              <a:srgbClr val="705A8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7;p1"/>
          <p:cNvSpPr/>
          <p:nvPr/>
        </p:nvSpPr>
        <p:spPr>
          <a:xfrm>
            <a:off x="22217691" y="643047"/>
            <a:ext cx="855334" cy="154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endParaRPr/>
          </a:p>
        </p:txBody>
      </p:sp>
      <p:pic>
        <p:nvPicPr>
          <p:cNvPr id="8" name="Google Shape;8;p1" descr="logo-uni-eibar-ermua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61920" y="611393"/>
            <a:ext cx="3736992" cy="1556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 descr="logo-euskojaurlaritza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23992" y="719742"/>
            <a:ext cx="1365518" cy="136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1216986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3653366" y="1539875"/>
            <a:ext cx="19507201" cy="333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sz="6400" b="0" i="0" u="none" strike="noStrike" cap="non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610166" y="4876800"/>
            <a:ext cx="9550401" cy="8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»"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–"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•"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–"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»"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iJKIxrJ40ss" TargetMode="External"/><Relationship Id="rId5" Type="http://schemas.openxmlformats.org/officeDocument/2006/relationships/hyperlink" Target="https://www.youtube.com/watch?v=hMfi_ONvGEs&amp;list=RDCMUCDD0bZ4NS6AayT-VLMmILHg&amp;index=1" TargetMode="External"/><Relationship Id="rId4" Type="http://schemas.openxmlformats.org/officeDocument/2006/relationships/hyperlink" Target="https://www.youtube.com/watch?v=r50BKIFGCI0&amp;t=173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50800" y="-25400"/>
            <a:ext cx="24485601" cy="137668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endParaRPr sz="6400" b="0" i="0" u="none" strike="noStrike" cap="non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7522903" y="1166425"/>
            <a:ext cx="15348600" cy="8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180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</a:p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18000" dirty="0" smtClean="0">
                <a:solidFill>
                  <a:srgbClr val="FFFFFF"/>
                </a:solidFill>
              </a:rPr>
              <a:t>BERTSIO</a:t>
            </a:r>
          </a:p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18000" dirty="0" smtClean="0">
                <a:solidFill>
                  <a:srgbClr val="FFFFFF"/>
                </a:solidFill>
              </a:rPr>
              <a:t>KONTROLA</a:t>
            </a:r>
            <a:endParaRPr dirty="0"/>
          </a:p>
        </p:txBody>
      </p:sp>
      <p:pic>
        <p:nvPicPr>
          <p:cNvPr id="22" name="Google Shape;22;p3" descr="logo-uni-eibar-ermua-0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41706" y="10293425"/>
            <a:ext cx="6698876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 descr="logo-zuria-euskojaurlaritza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2738607" y="9030328"/>
            <a:ext cx="10133302" cy="11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965710" y="2845085"/>
            <a:ext cx="21935853" cy="2577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r>
              <a:rPr lang="en-US" sz="7200" dirty="0" err="1"/>
              <a:t>Probatu</a:t>
            </a:r>
            <a:r>
              <a:rPr lang="en-US" sz="7200" dirty="0"/>
              <a:t> </a:t>
            </a:r>
            <a:r>
              <a:rPr lang="en-US" sz="7200" dirty="0" err="1"/>
              <a:t>dezagun</a:t>
            </a:r>
            <a:endParaRPr lang="en-US" sz="7200" dirty="0"/>
          </a:p>
          <a:p>
            <a:pPr lvl="0">
              <a:buClr>
                <a:srgbClr val="535353"/>
              </a:buClr>
              <a:buSzPts val="3600"/>
            </a:pPr>
            <a:endParaRPr lang="en-US" sz="7200" i="1" dirty="0">
              <a:solidFill>
                <a:schemeClr val="tx1">
                  <a:lumMod val="75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r>
              <a:rPr lang="en-US" sz="4400" i="1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sz="44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i="1" dirty="0" err="1" smtClean="0">
                <a:solidFill>
                  <a:schemeClr val="tx2">
                    <a:lumMod val="50000"/>
                  </a:schemeClr>
                </a:solidFill>
              </a:rPr>
              <a:t>komando</a:t>
            </a:r>
            <a:r>
              <a:rPr lang="en-US" sz="44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i="1" dirty="0" err="1" smtClean="0">
                <a:solidFill>
                  <a:schemeClr val="tx2">
                    <a:lumMod val="50000"/>
                  </a:schemeClr>
                </a:solidFill>
              </a:rPr>
              <a:t>lerroa</a:t>
            </a:r>
            <a:r>
              <a:rPr lang="en-US" sz="4400" i="1" dirty="0" smtClean="0">
                <a:solidFill>
                  <a:schemeClr val="tx2">
                    <a:lumMod val="50000"/>
                  </a:schemeClr>
                </a:solidFill>
              </a:rPr>
              <a:t> :</a:t>
            </a:r>
            <a:endParaRPr lang="en-US" sz="4400" i="1" dirty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r>
              <a:rPr lang="en-US" sz="96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i="1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sz="32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i="1" dirty="0">
                <a:solidFill>
                  <a:schemeClr val="tx2">
                    <a:lumMod val="50000"/>
                  </a:schemeClr>
                </a:solidFill>
              </a:rPr>
              <a:t>status </a:t>
            </a:r>
            <a:r>
              <a:rPr lang="en-US" sz="3200" i="1" dirty="0" smtClean="0">
                <a:solidFill>
                  <a:schemeClr val="tx2">
                    <a:lumMod val="50000"/>
                  </a:schemeClr>
                </a:solidFill>
              </a:rPr>
              <a:t>(check what files have been changed)</a:t>
            </a:r>
            <a:endParaRPr lang="en-US" sz="3200" i="1" dirty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r>
              <a:rPr lang="en-US" sz="3200" i="1" dirty="0" smtClean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en-US" sz="3200" i="1" dirty="0" err="1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sz="3200" i="1" dirty="0">
                <a:solidFill>
                  <a:schemeClr val="tx2">
                    <a:lumMod val="50000"/>
                  </a:schemeClr>
                </a:solidFill>
              </a:rPr>
              <a:t> add “name of the file”(saves the file from the working area to the staging area</a:t>
            </a:r>
            <a:r>
              <a:rPr lang="en-US" sz="3200" i="1" dirty="0" smtClean="0">
                <a:solidFill>
                  <a:schemeClr val="tx2">
                    <a:lumMod val="50000"/>
                  </a:schemeClr>
                </a:solidFill>
              </a:rPr>
              <a:t>) or </a:t>
            </a:r>
            <a:r>
              <a:rPr lang="en-US" sz="3200" i="1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sz="3200" i="1" dirty="0" smtClean="0">
                <a:solidFill>
                  <a:schemeClr val="tx2">
                    <a:lumMod val="50000"/>
                  </a:schemeClr>
                </a:solidFill>
              </a:rPr>
              <a:t> add .</a:t>
            </a:r>
          </a:p>
          <a:p>
            <a:pPr lvl="0">
              <a:buClr>
                <a:srgbClr val="535353"/>
              </a:buClr>
              <a:buSzPts val="3600"/>
            </a:pPr>
            <a:r>
              <a:rPr lang="en-US" sz="3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i="1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3200" i="1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sz="3200" i="1" dirty="0" smtClean="0">
                <a:solidFill>
                  <a:schemeClr val="tx2">
                    <a:lumMod val="50000"/>
                  </a:schemeClr>
                </a:solidFill>
              </a:rPr>
              <a:t> status again (check the files in green)</a:t>
            </a:r>
          </a:p>
          <a:p>
            <a:pPr lvl="0">
              <a:buClr>
                <a:srgbClr val="535353"/>
              </a:buClr>
              <a:buSzPts val="3600"/>
            </a:pPr>
            <a:r>
              <a:rPr lang="en-US" sz="3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i="1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3200" i="1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sz="3200" i="1" dirty="0" smtClean="0">
                <a:solidFill>
                  <a:schemeClr val="tx2">
                    <a:lumMod val="50000"/>
                  </a:schemeClr>
                </a:solidFill>
              </a:rPr>
              <a:t> commit  (everything in local repository)</a:t>
            </a:r>
          </a:p>
          <a:p>
            <a:pPr lvl="0">
              <a:buClr>
                <a:srgbClr val="535353"/>
              </a:buClr>
              <a:buSzPts val="3600"/>
            </a:pPr>
            <a:r>
              <a:rPr lang="en-US" sz="3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i="1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3200" i="1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sz="3200" i="1" dirty="0" smtClean="0">
                <a:solidFill>
                  <a:schemeClr val="tx2">
                    <a:lumMod val="50000"/>
                  </a:schemeClr>
                </a:solidFill>
              </a:rPr>
              <a:t> push –u (everything in the hub)</a:t>
            </a:r>
          </a:p>
          <a:p>
            <a:pPr lvl="0">
              <a:buClr>
                <a:srgbClr val="535353"/>
              </a:buClr>
              <a:buSzPts val="3600"/>
            </a:pPr>
            <a:endParaRPr lang="en-US" sz="3200" i="1" dirty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endParaRPr lang="en-US" sz="3200" i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endParaRPr lang="en-US" sz="72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</p:txBody>
      </p:sp>
      <p:sp>
        <p:nvSpPr>
          <p:cNvPr id="31" name="Google Shape;31;p4"/>
          <p:cNvSpPr/>
          <p:nvPr/>
        </p:nvSpPr>
        <p:spPr>
          <a:xfrm>
            <a:off x="1118111" y="346750"/>
            <a:ext cx="19614276" cy="109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lang="en-US" sz="6400" dirty="0" smtClean="0">
                <a:solidFill>
                  <a:srgbClr val="705A88"/>
                </a:solidFill>
              </a:rPr>
              <a:t>GIT</a:t>
            </a:r>
            <a:endParaRPr dirty="0"/>
          </a:p>
        </p:txBody>
      </p:sp>
      <p:pic>
        <p:nvPicPr>
          <p:cNvPr id="33" name="Google Shape;33;p4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6028" y="429169"/>
            <a:ext cx="1955251" cy="1955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How To View Git Objects using The Git Cat file Command - YouTube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u-ES"/>
          </a:p>
        </p:txBody>
      </p:sp>
      <p:sp>
        <p:nvSpPr>
          <p:cNvPr id="3" name="AutoShape 4" descr="How To View Git Objects using The Git Cat file Command - YouTube"/>
          <p:cNvSpPr>
            <a:spLocks noChangeAspect="1" noChangeArrowheads="1"/>
          </p:cNvSpPr>
          <p:nvPr/>
        </p:nvSpPr>
        <p:spPr bwMode="auto">
          <a:xfrm>
            <a:off x="155575" y="637969"/>
            <a:ext cx="2857500" cy="48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077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965710" y="2845085"/>
            <a:ext cx="21935853" cy="2577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r>
              <a:rPr lang="en-US" sz="7200" dirty="0" err="1" smtClean="0"/>
              <a:t>Orain</a:t>
            </a:r>
            <a:r>
              <a:rPr lang="en-US" sz="7200" dirty="0" smtClean="0"/>
              <a:t> </a:t>
            </a:r>
            <a:r>
              <a:rPr lang="en-US" sz="7200" dirty="0" err="1" smtClean="0"/>
              <a:t>probatu</a:t>
            </a:r>
            <a:r>
              <a:rPr lang="en-US" sz="7200" dirty="0" smtClean="0"/>
              <a:t> </a:t>
            </a:r>
            <a:r>
              <a:rPr lang="en-US" sz="7200" dirty="0" err="1" smtClean="0"/>
              <a:t>dezagun</a:t>
            </a:r>
            <a:r>
              <a:rPr lang="en-US" sz="7200" dirty="0" smtClean="0"/>
              <a:t> </a:t>
            </a:r>
            <a:r>
              <a:rPr lang="en-US" sz="7200" dirty="0" err="1" smtClean="0"/>
              <a:t>adarrekin</a:t>
            </a:r>
            <a:r>
              <a:rPr lang="en-US" sz="7200" dirty="0" smtClean="0"/>
              <a:t>:</a:t>
            </a:r>
          </a:p>
          <a:p>
            <a:pPr lvl="0">
              <a:buClr>
                <a:srgbClr val="535353"/>
              </a:buClr>
              <a:buSzPts val="3600"/>
            </a:pPr>
            <a:endParaRPr lang="en-US" sz="7200" i="1" dirty="0">
              <a:solidFill>
                <a:schemeClr val="tx1">
                  <a:lumMod val="75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r>
              <a:rPr lang="en-US" sz="4400" i="1" dirty="0" err="1" smtClean="0">
                <a:solidFill>
                  <a:schemeClr val="tx2">
                    <a:lumMod val="50000"/>
                  </a:schemeClr>
                </a:solidFill>
              </a:rPr>
              <a:t>Sortu</a:t>
            </a:r>
            <a:r>
              <a:rPr lang="en-US" sz="4400" i="1" dirty="0" smtClean="0">
                <a:solidFill>
                  <a:schemeClr val="tx2">
                    <a:lumMod val="50000"/>
                  </a:schemeClr>
                </a:solidFill>
              </a:rPr>
              <a:t> 2 </a:t>
            </a:r>
            <a:r>
              <a:rPr lang="en-US" sz="4400" i="1" dirty="0" err="1" smtClean="0">
                <a:solidFill>
                  <a:schemeClr val="tx2">
                    <a:lumMod val="50000"/>
                  </a:schemeClr>
                </a:solidFill>
              </a:rPr>
              <a:t>adar</a:t>
            </a:r>
            <a:r>
              <a:rPr lang="en-US" sz="4400" i="1" dirty="0" smtClean="0">
                <a:solidFill>
                  <a:schemeClr val="tx2">
                    <a:lumMod val="50000"/>
                  </a:schemeClr>
                </a:solidFill>
              </a:rPr>
              <a:t>(branch) </a:t>
            </a:r>
            <a:r>
              <a:rPr lang="en-US" sz="4400" i="1" dirty="0" err="1" smtClean="0">
                <a:solidFill>
                  <a:schemeClr val="tx2">
                    <a:lumMod val="50000"/>
                  </a:schemeClr>
                </a:solidFill>
              </a:rPr>
              <a:t>Githuben</a:t>
            </a:r>
            <a:endParaRPr lang="en-US" sz="44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r>
              <a:rPr lang="en-US" sz="4400" i="1" dirty="0" err="1" smtClean="0">
                <a:solidFill>
                  <a:schemeClr val="tx2">
                    <a:lumMod val="50000"/>
                  </a:schemeClr>
                </a:solidFill>
              </a:rPr>
              <a:t>Gehitu</a:t>
            </a:r>
            <a:r>
              <a:rPr lang="en-US" sz="44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i="1" dirty="0" err="1" smtClean="0">
                <a:solidFill>
                  <a:schemeClr val="tx2">
                    <a:lumMod val="50000"/>
                  </a:schemeClr>
                </a:solidFill>
              </a:rPr>
              <a:t>fitxategiak</a:t>
            </a:r>
            <a:r>
              <a:rPr lang="en-US" sz="44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i="1" dirty="0" err="1" smtClean="0">
                <a:solidFill>
                  <a:schemeClr val="tx2">
                    <a:lumMod val="50000"/>
                  </a:schemeClr>
                </a:solidFill>
              </a:rPr>
              <a:t>adarretan</a:t>
            </a:r>
            <a:r>
              <a:rPr lang="en-US" sz="4400" i="1" dirty="0" smtClean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en-US" sz="4400" i="1" dirty="0" err="1" smtClean="0">
                <a:solidFill>
                  <a:schemeClr val="tx2">
                    <a:lumMod val="50000"/>
                  </a:schemeClr>
                </a:solidFill>
              </a:rPr>
              <a:t>bakoitzak</a:t>
            </a:r>
            <a:r>
              <a:rPr lang="en-US" sz="44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i="1" dirty="0" err="1" smtClean="0">
                <a:solidFill>
                  <a:schemeClr val="tx2">
                    <a:lumMod val="50000"/>
                  </a:schemeClr>
                </a:solidFill>
              </a:rPr>
              <a:t>bere</a:t>
            </a:r>
            <a:r>
              <a:rPr lang="en-US" sz="44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i="1" dirty="0" err="1" smtClean="0">
                <a:solidFill>
                  <a:schemeClr val="tx2">
                    <a:lumMod val="50000"/>
                  </a:schemeClr>
                </a:solidFill>
              </a:rPr>
              <a:t>adarrean</a:t>
            </a:r>
            <a:r>
              <a:rPr lang="en-US" sz="4400" i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lvl="0">
              <a:buClr>
                <a:srgbClr val="535353"/>
              </a:buClr>
              <a:buSzPts val="3600"/>
            </a:pPr>
            <a:endParaRPr lang="en-US" sz="44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r>
              <a:rPr lang="en-US" sz="4400" i="1" dirty="0" err="1" smtClean="0">
                <a:solidFill>
                  <a:schemeClr val="tx2">
                    <a:lumMod val="50000"/>
                  </a:schemeClr>
                </a:solidFill>
              </a:rPr>
              <a:t>Elkartu</a:t>
            </a:r>
            <a:r>
              <a:rPr lang="en-US" sz="4400" i="1" dirty="0" smtClean="0">
                <a:solidFill>
                  <a:schemeClr val="tx2">
                    <a:lumMod val="50000"/>
                  </a:schemeClr>
                </a:solidFill>
              </a:rPr>
              <a:t> bi </a:t>
            </a:r>
            <a:r>
              <a:rPr lang="en-US" sz="4400" i="1" dirty="0" err="1" smtClean="0">
                <a:solidFill>
                  <a:schemeClr val="tx2">
                    <a:lumMod val="50000"/>
                  </a:schemeClr>
                </a:solidFill>
              </a:rPr>
              <a:t>adarrak</a:t>
            </a:r>
            <a:r>
              <a:rPr lang="en-US" sz="4400" i="1" dirty="0" smtClean="0">
                <a:solidFill>
                  <a:schemeClr val="tx2">
                    <a:lumMod val="50000"/>
                  </a:schemeClr>
                </a:solidFill>
              </a:rPr>
              <a:t>(merge) </a:t>
            </a:r>
            <a:r>
              <a:rPr lang="en-US" sz="4400" i="1" dirty="0" err="1" smtClean="0">
                <a:solidFill>
                  <a:schemeClr val="tx2">
                    <a:lumMod val="50000"/>
                  </a:schemeClr>
                </a:solidFill>
              </a:rPr>
              <a:t>nagusian</a:t>
            </a:r>
            <a:r>
              <a:rPr lang="en-US" sz="4400" i="1" dirty="0" smtClean="0">
                <a:solidFill>
                  <a:schemeClr val="tx2">
                    <a:lumMod val="50000"/>
                  </a:schemeClr>
                </a:solidFill>
              </a:rPr>
              <a:t>(main) </a:t>
            </a:r>
            <a:r>
              <a:rPr lang="en-US" sz="4400" i="1" dirty="0" err="1" smtClean="0">
                <a:solidFill>
                  <a:schemeClr val="tx2">
                    <a:lumMod val="50000"/>
                  </a:schemeClr>
                </a:solidFill>
              </a:rPr>
              <a:t>githubetik</a:t>
            </a:r>
            <a:endParaRPr lang="en-US" sz="3200" i="1" dirty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endParaRPr lang="en-US" sz="3200" i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endParaRPr lang="en-US" sz="72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</p:txBody>
      </p:sp>
      <p:sp>
        <p:nvSpPr>
          <p:cNvPr id="31" name="Google Shape;31;p4"/>
          <p:cNvSpPr/>
          <p:nvPr/>
        </p:nvSpPr>
        <p:spPr>
          <a:xfrm>
            <a:off x="1118111" y="346750"/>
            <a:ext cx="19614276" cy="109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lang="en-US" sz="6400" dirty="0" smtClean="0">
                <a:solidFill>
                  <a:srgbClr val="705A88"/>
                </a:solidFill>
              </a:rPr>
              <a:t>GIT</a:t>
            </a:r>
            <a:endParaRPr dirty="0"/>
          </a:p>
        </p:txBody>
      </p:sp>
      <p:pic>
        <p:nvPicPr>
          <p:cNvPr id="33" name="Google Shape;33;p4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6028" y="429169"/>
            <a:ext cx="1955251" cy="1955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How To View Git Objects using The Git Cat file Command - YouTube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u-ES"/>
          </a:p>
        </p:txBody>
      </p:sp>
      <p:sp>
        <p:nvSpPr>
          <p:cNvPr id="3" name="AutoShape 4" descr="How To View Git Objects using The Git Cat file Command - YouTube"/>
          <p:cNvSpPr>
            <a:spLocks noChangeAspect="1" noChangeArrowheads="1"/>
          </p:cNvSpPr>
          <p:nvPr/>
        </p:nvSpPr>
        <p:spPr bwMode="auto">
          <a:xfrm>
            <a:off x="155575" y="637969"/>
            <a:ext cx="2857500" cy="48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1093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1118110" y="1589577"/>
            <a:ext cx="21935853" cy="860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r>
              <a:rPr lang="en-US" sz="7200" dirty="0" err="1" smtClean="0"/>
              <a:t>Zer</a:t>
            </a:r>
            <a:r>
              <a:rPr lang="en-US" sz="7200" dirty="0" smtClean="0"/>
              <a:t> da </a:t>
            </a:r>
            <a:r>
              <a:rPr lang="en-US" sz="7200" dirty="0" err="1" smtClean="0"/>
              <a:t>bertsio</a:t>
            </a:r>
            <a:r>
              <a:rPr lang="en-US" sz="7200" dirty="0" smtClean="0"/>
              <a:t> </a:t>
            </a:r>
            <a:r>
              <a:rPr lang="en-US" sz="7200" dirty="0" err="1" smtClean="0"/>
              <a:t>kontrola</a:t>
            </a:r>
            <a:r>
              <a:rPr lang="en-US" sz="7200" dirty="0" smtClean="0"/>
              <a:t> eta </a:t>
            </a:r>
            <a:r>
              <a:rPr lang="en-US" sz="7200" dirty="0" err="1" smtClean="0"/>
              <a:t>zergatik</a:t>
            </a:r>
            <a:r>
              <a:rPr lang="en-US" sz="7200" dirty="0" smtClean="0"/>
              <a:t> da </a:t>
            </a:r>
            <a:r>
              <a:rPr lang="en-US" sz="7200" dirty="0" err="1" smtClean="0"/>
              <a:t>garrantzitsua</a:t>
            </a:r>
            <a:r>
              <a:rPr lang="en-US" sz="7200" dirty="0" smtClean="0"/>
              <a:t>?</a:t>
            </a: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  <a:p>
            <a:pPr lvl="0">
              <a:buClr>
                <a:srgbClr val="535353"/>
              </a:buClr>
              <a:buSzPts val="3600"/>
            </a:pP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Bertsio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kontrola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fitxategi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batean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edo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fitxategi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multzo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batean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egiten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diren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aldaketak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gordetzen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dituen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sistema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da,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ondoren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bertsio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zehatzetara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itzultzen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utziko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diguna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. </a:t>
            </a:r>
            <a:endParaRPr sz="8000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1118111" y="346750"/>
            <a:ext cx="19614276" cy="109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lang="en-US" sz="6400" dirty="0" smtClean="0">
                <a:solidFill>
                  <a:srgbClr val="705A88"/>
                </a:solidFill>
              </a:rPr>
              <a:t>ZER DA BERTSIO KONTROLA?</a:t>
            </a:r>
            <a:endParaRPr dirty="0"/>
          </a:p>
        </p:txBody>
      </p:sp>
      <p:pic>
        <p:nvPicPr>
          <p:cNvPr id="33" name="Google Shape;33;p4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6028" y="429169"/>
            <a:ext cx="1955251" cy="195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1118110" y="1589577"/>
            <a:ext cx="21935853" cy="860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r>
              <a:rPr lang="en-US" sz="7200" dirty="0" smtClean="0"/>
              <a:t>IDEIA OROKORRA</a:t>
            </a:r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  <a:p>
            <a:pPr lvl="0">
              <a:buClr>
                <a:srgbClr val="535353"/>
              </a:buClr>
              <a:buSzPts val="3600"/>
            </a:pP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Lankide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ezberdinek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proiektu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berean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lan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egiten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dute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  <a:endParaRPr lang="en-US" sz="8000" i="1" dirty="0">
              <a:solidFill>
                <a:schemeClr val="tx1">
                  <a:lumMod val="75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“Hub”-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ean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proiektu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bat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sortuko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dugu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eta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lankide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bakoitzak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bere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makinara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klonatuko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du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proiektua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bakoitzak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bere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proiektu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lokalean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lan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egingo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du (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Bakoitzak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adar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batean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)</a:t>
            </a:r>
            <a:endParaRPr sz="8000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1118111" y="346750"/>
            <a:ext cx="19614276" cy="109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lang="en-US" sz="6400" dirty="0" smtClean="0">
                <a:solidFill>
                  <a:srgbClr val="705A88"/>
                </a:solidFill>
              </a:rPr>
              <a:t>GIT</a:t>
            </a:r>
            <a:endParaRPr dirty="0"/>
          </a:p>
        </p:txBody>
      </p:sp>
      <p:pic>
        <p:nvPicPr>
          <p:cNvPr id="33" name="Google Shape;33;p4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6028" y="429169"/>
            <a:ext cx="1955251" cy="1955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7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1118110" y="1589577"/>
            <a:ext cx="21935853" cy="860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r>
              <a:rPr lang="en-US" sz="7200" dirty="0" smtClean="0"/>
              <a:t>IDEIA OROKORRA</a:t>
            </a:r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  <a:p>
            <a:pPr lvl="0">
              <a:buClr>
                <a:srgbClr val="535353"/>
              </a:buClr>
              <a:buSzPts val="3600"/>
            </a:pP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Bukatutakoan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dena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proiektu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nagusian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elkartuko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dugu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(merge). </a:t>
            </a:r>
          </a:p>
          <a:p>
            <a:pPr lvl="0">
              <a:buClr>
                <a:srgbClr val="535353"/>
              </a:buClr>
              <a:buSzPts val="3600"/>
            </a:pPr>
            <a:endParaRPr lang="en-US" sz="8000" i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Adar (branch)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bakoitzean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proiektu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beraren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bertsio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ezberdinak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izango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8000" i="1" dirty="0" err="1" smtClean="0">
                <a:solidFill>
                  <a:schemeClr val="tx1">
                    <a:lumMod val="75000"/>
                  </a:schemeClr>
                </a:solidFill>
              </a:rPr>
              <a:t>ditugu</a:t>
            </a:r>
            <a:r>
              <a:rPr lang="en-US" sz="8000" i="1" dirty="0" smtClean="0">
                <a:solidFill>
                  <a:schemeClr val="tx1">
                    <a:lumMod val="75000"/>
                  </a:schemeClr>
                </a:solidFill>
              </a:rPr>
              <a:t>. </a:t>
            </a:r>
            <a:endParaRPr lang="en-US" sz="8000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1118111" y="346750"/>
            <a:ext cx="19614276" cy="109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lang="en-US" sz="6400" dirty="0" smtClean="0">
                <a:solidFill>
                  <a:srgbClr val="705A88"/>
                </a:solidFill>
              </a:rPr>
              <a:t>GIT</a:t>
            </a:r>
            <a:endParaRPr dirty="0"/>
          </a:p>
        </p:txBody>
      </p:sp>
      <p:pic>
        <p:nvPicPr>
          <p:cNvPr id="33" name="Google Shape;33;p4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6028" y="429169"/>
            <a:ext cx="1955251" cy="1955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3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1118110" y="1589577"/>
            <a:ext cx="21935853" cy="860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r>
              <a:rPr lang="en-US" sz="7200" dirty="0" smtClean="0"/>
              <a:t>IDEIA OROKORRA</a:t>
            </a:r>
          </a:p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  <a:p>
            <a:pPr lvl="0">
              <a:buClr>
                <a:srgbClr val="535353"/>
              </a:buClr>
              <a:buSzPts val="3600"/>
            </a:pPr>
            <a:r>
              <a:rPr lang="en-US" sz="6000" i="1" dirty="0" err="1" smtClean="0">
                <a:solidFill>
                  <a:schemeClr val="tx1">
                    <a:lumMod val="75000"/>
                  </a:schemeClr>
                </a:solidFill>
              </a:rPr>
              <a:t>Gitekin</a:t>
            </a:r>
            <a:r>
              <a:rPr lang="en-US" sz="6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6000" i="1" dirty="0" err="1" smtClean="0">
                <a:solidFill>
                  <a:schemeClr val="tx1">
                    <a:lumMod val="75000"/>
                  </a:schemeClr>
                </a:solidFill>
              </a:rPr>
              <a:t>taldean</a:t>
            </a:r>
            <a:r>
              <a:rPr lang="en-US" sz="6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6000" i="1" dirty="0" err="1" smtClean="0">
                <a:solidFill>
                  <a:schemeClr val="tx1">
                    <a:lumMod val="75000"/>
                  </a:schemeClr>
                </a:solidFill>
              </a:rPr>
              <a:t>lan</a:t>
            </a:r>
            <a:r>
              <a:rPr lang="en-US" sz="6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6000" i="1" dirty="0" err="1" smtClean="0">
                <a:solidFill>
                  <a:schemeClr val="tx1">
                    <a:lumMod val="75000"/>
                  </a:schemeClr>
                </a:solidFill>
              </a:rPr>
              <a:t>egiteko</a:t>
            </a:r>
            <a:r>
              <a:rPr lang="en-US" sz="6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6000" i="1" dirty="0" err="1" smtClean="0">
                <a:solidFill>
                  <a:schemeClr val="tx1">
                    <a:lumMod val="75000"/>
                  </a:schemeClr>
                </a:solidFill>
              </a:rPr>
              <a:t>lankide</a:t>
            </a:r>
            <a:r>
              <a:rPr lang="en-US" sz="6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6000" i="1" dirty="0" err="1" smtClean="0">
                <a:solidFill>
                  <a:schemeClr val="tx1">
                    <a:lumMod val="75000"/>
                  </a:schemeClr>
                </a:solidFill>
              </a:rPr>
              <a:t>bakoitzak</a:t>
            </a:r>
            <a:r>
              <a:rPr lang="en-US" sz="6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6000" i="1" dirty="0" err="1" smtClean="0">
                <a:solidFill>
                  <a:schemeClr val="tx1">
                    <a:lumMod val="75000"/>
                  </a:schemeClr>
                </a:solidFill>
              </a:rPr>
              <a:t>erabiliko</a:t>
            </a:r>
            <a:r>
              <a:rPr lang="en-US" sz="6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6000" i="1" dirty="0" err="1" smtClean="0">
                <a:solidFill>
                  <a:schemeClr val="tx1">
                    <a:lumMod val="75000"/>
                  </a:schemeClr>
                </a:solidFill>
              </a:rPr>
              <a:t>dituen</a:t>
            </a:r>
            <a:r>
              <a:rPr lang="en-US" sz="6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6000" i="1" dirty="0" err="1" smtClean="0">
                <a:solidFill>
                  <a:schemeClr val="tx1">
                    <a:lumMod val="75000"/>
                  </a:schemeClr>
                </a:solidFill>
              </a:rPr>
              <a:t>oinarrizko</a:t>
            </a:r>
            <a:r>
              <a:rPr lang="en-US" sz="6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6000" i="1" dirty="0" err="1" smtClean="0">
                <a:solidFill>
                  <a:schemeClr val="tx1">
                    <a:lumMod val="75000"/>
                  </a:schemeClr>
                </a:solidFill>
              </a:rPr>
              <a:t>komandoak</a:t>
            </a:r>
            <a:r>
              <a:rPr lang="en-US" sz="6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6000" i="1" dirty="0" err="1" smtClean="0">
                <a:solidFill>
                  <a:schemeClr val="tx1">
                    <a:lumMod val="75000"/>
                  </a:schemeClr>
                </a:solidFill>
              </a:rPr>
              <a:t>ondorengoak</a:t>
            </a:r>
            <a:r>
              <a:rPr lang="en-US" sz="60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6000" i="1" dirty="0" err="1" smtClean="0">
                <a:solidFill>
                  <a:schemeClr val="tx1">
                    <a:lumMod val="75000"/>
                  </a:schemeClr>
                </a:solidFill>
              </a:rPr>
              <a:t>dira</a:t>
            </a:r>
            <a:r>
              <a:rPr lang="en-US" sz="6000" i="1" dirty="0" smtClean="0">
                <a:solidFill>
                  <a:schemeClr val="tx1">
                    <a:lumMod val="75000"/>
                  </a:schemeClr>
                </a:solidFill>
              </a:rPr>
              <a:t>:</a:t>
            </a:r>
            <a:endParaRPr lang="en-US" sz="4000" i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r>
              <a:rPr lang="en-US" sz="3600" i="1" dirty="0" smtClean="0">
                <a:solidFill>
                  <a:schemeClr val="tx1">
                    <a:lumMod val="75000"/>
                  </a:schemeClr>
                </a:solidFill>
              </a:rPr>
              <a:t>Working directory			Staging area			Local repos				Remote repos</a:t>
            </a:r>
          </a:p>
          <a:p>
            <a:pPr lvl="0">
              <a:buClr>
                <a:srgbClr val="535353"/>
              </a:buClr>
              <a:buSzPts val="3600"/>
            </a:pPr>
            <a:endParaRPr lang="en-US" sz="3600" i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1118111" y="346750"/>
            <a:ext cx="19614276" cy="109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lang="en-US" sz="6400" dirty="0" smtClean="0">
                <a:solidFill>
                  <a:srgbClr val="705A88"/>
                </a:solidFill>
              </a:rPr>
              <a:t>GIT</a:t>
            </a:r>
            <a:endParaRPr dirty="0"/>
          </a:p>
        </p:txBody>
      </p:sp>
      <p:pic>
        <p:nvPicPr>
          <p:cNvPr id="33" name="Google Shape;33;p4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6028" y="429169"/>
            <a:ext cx="1955251" cy="1955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Lotura-marra zuzena 2"/>
          <p:cNvCxnSpPr/>
          <p:nvPr/>
        </p:nvCxnSpPr>
        <p:spPr>
          <a:xfrm flipH="1">
            <a:off x="2775985" y="7287491"/>
            <a:ext cx="22635" cy="445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otura-marra zuzena 8"/>
          <p:cNvCxnSpPr/>
          <p:nvPr/>
        </p:nvCxnSpPr>
        <p:spPr>
          <a:xfrm flipH="1">
            <a:off x="8106185" y="7287491"/>
            <a:ext cx="26435" cy="445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otura-marra zuzena 9"/>
          <p:cNvCxnSpPr/>
          <p:nvPr/>
        </p:nvCxnSpPr>
        <p:spPr>
          <a:xfrm>
            <a:off x="12704620" y="7287491"/>
            <a:ext cx="2746" cy="445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otura-marra zuzena 10"/>
          <p:cNvCxnSpPr/>
          <p:nvPr/>
        </p:nvCxnSpPr>
        <p:spPr>
          <a:xfrm>
            <a:off x="18523530" y="7162800"/>
            <a:ext cx="50220" cy="458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zidun lotura-marra zuzena 5"/>
          <p:cNvCxnSpPr/>
          <p:nvPr/>
        </p:nvCxnSpPr>
        <p:spPr>
          <a:xfrm>
            <a:off x="2936015" y="8312727"/>
            <a:ext cx="5147538" cy="2598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zidun lotura-marra zuzena 14"/>
          <p:cNvCxnSpPr/>
          <p:nvPr/>
        </p:nvCxnSpPr>
        <p:spPr>
          <a:xfrm flipV="1">
            <a:off x="8267267" y="8742218"/>
            <a:ext cx="4302703" cy="6265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zidun lotura-marra zuzena 15"/>
          <p:cNvCxnSpPr/>
          <p:nvPr/>
        </p:nvCxnSpPr>
        <p:spPr>
          <a:xfrm>
            <a:off x="12749884" y="9236219"/>
            <a:ext cx="5147538" cy="2598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stuKoadroa 11"/>
          <p:cNvSpPr txBox="1"/>
          <p:nvPr/>
        </p:nvSpPr>
        <p:spPr>
          <a:xfrm>
            <a:off x="3860223" y="7525846"/>
            <a:ext cx="305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3600" dirty="0" err="1" smtClean="0"/>
              <a:t>add</a:t>
            </a:r>
            <a:endParaRPr lang="eu-ES" sz="3600" dirty="0"/>
          </a:p>
        </p:txBody>
      </p:sp>
      <p:sp>
        <p:nvSpPr>
          <p:cNvPr id="19" name="TestuKoadroa 18"/>
          <p:cNvSpPr txBox="1"/>
          <p:nvPr/>
        </p:nvSpPr>
        <p:spPr>
          <a:xfrm>
            <a:off x="9396919" y="7949143"/>
            <a:ext cx="305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3600" dirty="0" err="1" smtClean="0"/>
              <a:t>commit</a:t>
            </a:r>
            <a:endParaRPr lang="eu-ES" sz="3600" dirty="0"/>
          </a:p>
        </p:txBody>
      </p:sp>
      <p:sp>
        <p:nvSpPr>
          <p:cNvPr id="20" name="TestuKoadroa 19"/>
          <p:cNvSpPr txBox="1"/>
          <p:nvPr/>
        </p:nvSpPr>
        <p:spPr>
          <a:xfrm>
            <a:off x="14346028" y="8492789"/>
            <a:ext cx="305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3600" dirty="0" err="1" smtClean="0"/>
              <a:t>push</a:t>
            </a:r>
            <a:endParaRPr lang="eu-ES" sz="3600" dirty="0"/>
          </a:p>
        </p:txBody>
      </p:sp>
      <p:cxnSp>
        <p:nvCxnSpPr>
          <p:cNvPr id="14" name="Gezidun lotura-marra zuzena 13"/>
          <p:cNvCxnSpPr/>
          <p:nvPr/>
        </p:nvCxnSpPr>
        <p:spPr>
          <a:xfrm flipH="1">
            <a:off x="12749884" y="10196945"/>
            <a:ext cx="5509541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stuKoadroa 22"/>
          <p:cNvSpPr txBox="1"/>
          <p:nvPr/>
        </p:nvSpPr>
        <p:spPr>
          <a:xfrm>
            <a:off x="14346028" y="9550614"/>
            <a:ext cx="305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3600" dirty="0" err="1" smtClean="0"/>
              <a:t>pull</a:t>
            </a:r>
            <a:endParaRPr lang="eu-ES" sz="3600" dirty="0"/>
          </a:p>
        </p:txBody>
      </p:sp>
      <p:cxnSp>
        <p:nvCxnSpPr>
          <p:cNvPr id="24" name="Gezidun lotura-marra zuzena 23"/>
          <p:cNvCxnSpPr/>
          <p:nvPr/>
        </p:nvCxnSpPr>
        <p:spPr>
          <a:xfrm flipH="1" flipV="1">
            <a:off x="2843883" y="10716686"/>
            <a:ext cx="9860735" cy="13261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stuKoadroa 31"/>
          <p:cNvSpPr txBox="1"/>
          <p:nvPr/>
        </p:nvSpPr>
        <p:spPr>
          <a:xfrm>
            <a:off x="6093914" y="10133377"/>
            <a:ext cx="305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3600" dirty="0" err="1" smtClean="0"/>
              <a:t>checkoutt</a:t>
            </a:r>
            <a:endParaRPr lang="eu-ES" sz="3600" dirty="0"/>
          </a:p>
        </p:txBody>
      </p:sp>
    </p:spTree>
    <p:extLst>
      <p:ext uri="{BB962C8B-B14F-4D97-AF65-F5344CB8AC3E}">
        <p14:creationId xmlns:p14="http://schemas.microsoft.com/office/powerpoint/2010/main" val="19651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1118110" y="1589577"/>
            <a:ext cx="21935853" cy="860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</p:txBody>
      </p:sp>
      <p:sp>
        <p:nvSpPr>
          <p:cNvPr id="31" name="Google Shape;31;p4"/>
          <p:cNvSpPr/>
          <p:nvPr/>
        </p:nvSpPr>
        <p:spPr>
          <a:xfrm>
            <a:off x="1118111" y="346750"/>
            <a:ext cx="19614276" cy="109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lang="en-US" sz="6400" dirty="0" smtClean="0">
                <a:solidFill>
                  <a:srgbClr val="705A88"/>
                </a:solidFill>
              </a:rPr>
              <a:t>GIT</a:t>
            </a:r>
            <a:endParaRPr dirty="0"/>
          </a:p>
        </p:txBody>
      </p:sp>
      <p:pic>
        <p:nvPicPr>
          <p:cNvPr id="33" name="Google Shape;33;p4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6028" y="429169"/>
            <a:ext cx="1955251" cy="1955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Laukizuzena 1"/>
          <p:cNvSpPr/>
          <p:nvPr/>
        </p:nvSpPr>
        <p:spPr>
          <a:xfrm>
            <a:off x="1118109" y="3214255"/>
            <a:ext cx="22210648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535353"/>
              </a:buClr>
              <a:buSzPts val="3600"/>
            </a:pPr>
            <a:r>
              <a:rPr lang="en-US" sz="6600" dirty="0" smtClean="0"/>
              <a:t>IKUSI ONDORENGOAK!!</a:t>
            </a:r>
          </a:p>
          <a:p>
            <a:pPr lvl="0">
              <a:buClr>
                <a:srgbClr val="535353"/>
              </a:buClr>
              <a:buSzPts val="3600"/>
            </a:pPr>
            <a:endParaRPr lang="en-US" sz="6600" dirty="0"/>
          </a:p>
          <a:p>
            <a:pPr lvl="0">
              <a:buClr>
                <a:srgbClr val="535353"/>
              </a:buClr>
              <a:buSzPts val="3600"/>
            </a:pPr>
            <a:r>
              <a:rPr lang="en-US" sz="6600" b="1" dirty="0" err="1" smtClean="0">
                <a:hlinkClick r:id="rId4"/>
              </a:rPr>
              <a:t>Github</a:t>
            </a:r>
            <a:r>
              <a:rPr lang="en-US" sz="6600" b="1" dirty="0" smtClean="0">
                <a:hlinkClick r:id="rId4"/>
              </a:rPr>
              <a:t> tutorials#1-</a:t>
            </a:r>
            <a:r>
              <a:rPr lang="en-US" sz="6600" dirty="0" smtClean="0">
                <a:hlinkClick r:id="rId4"/>
              </a:rPr>
              <a:t>What is version control</a:t>
            </a:r>
            <a:endParaRPr lang="en-US" sz="6600" dirty="0" smtClean="0"/>
          </a:p>
          <a:p>
            <a:pPr lvl="0">
              <a:buClr>
                <a:srgbClr val="535353"/>
              </a:buClr>
              <a:buSzPts val="3600"/>
            </a:pPr>
            <a:r>
              <a:rPr lang="en-US" sz="6600" b="1" dirty="0" err="1" smtClean="0">
                <a:hlinkClick r:id="rId5"/>
              </a:rPr>
              <a:t>Github</a:t>
            </a:r>
            <a:r>
              <a:rPr lang="en-US" sz="6600" b="1" dirty="0" smtClean="0">
                <a:hlinkClick r:id="rId5"/>
              </a:rPr>
              <a:t> tutorials#-Repositories and commits</a:t>
            </a:r>
            <a:endParaRPr lang="en-US" sz="6600" b="1" dirty="0" smtClean="0">
              <a:hlinkClick r:id="rId6"/>
            </a:endParaRPr>
          </a:p>
          <a:p>
            <a:pPr>
              <a:buClr>
                <a:srgbClr val="535353"/>
              </a:buClr>
              <a:buSzPts val="3600"/>
            </a:pPr>
            <a:r>
              <a:rPr lang="en-US" sz="6600" b="1" dirty="0" err="1" smtClean="0">
                <a:hlinkClick r:id="rId6"/>
              </a:rPr>
              <a:t>Git</a:t>
            </a:r>
            <a:r>
              <a:rPr lang="en-US" sz="6600" b="1" dirty="0" smtClean="0">
                <a:hlinkClick r:id="rId6"/>
              </a:rPr>
              <a:t> </a:t>
            </a:r>
            <a:r>
              <a:rPr lang="en-US" sz="6600" b="1" dirty="0">
                <a:hlinkClick r:id="rId6"/>
              </a:rPr>
              <a:t>and GitHub Tutorials #3 - What are </a:t>
            </a:r>
            <a:r>
              <a:rPr lang="en-US" sz="6600" b="1" dirty="0" err="1">
                <a:hlinkClick r:id="rId6"/>
              </a:rPr>
              <a:t>Git</a:t>
            </a:r>
            <a:r>
              <a:rPr lang="en-US" sz="6600" b="1" dirty="0">
                <a:hlinkClick r:id="rId6"/>
              </a:rPr>
              <a:t> Branches?</a:t>
            </a:r>
            <a:endParaRPr lang="en-US" sz="6600" b="1" dirty="0"/>
          </a:p>
          <a:p>
            <a:pPr lvl="0">
              <a:buClr>
                <a:srgbClr val="535353"/>
              </a:buClr>
              <a:buSzPts val="3600"/>
            </a:pPr>
            <a:endParaRPr lang="en-US" sz="6600" dirty="0"/>
          </a:p>
          <a:p>
            <a:pPr lvl="0">
              <a:buClr>
                <a:srgbClr val="535353"/>
              </a:buClr>
              <a:buSzPts val="3600"/>
            </a:pPr>
            <a:endParaRPr lang="en-US" sz="66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6471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965710" y="2845085"/>
            <a:ext cx="21935853" cy="2577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r>
              <a:rPr lang="en-US" sz="7200" dirty="0" err="1" smtClean="0"/>
              <a:t>Probatu</a:t>
            </a:r>
            <a:r>
              <a:rPr lang="en-US" sz="7200" dirty="0" smtClean="0"/>
              <a:t> </a:t>
            </a:r>
            <a:r>
              <a:rPr lang="en-US" sz="7200" dirty="0" err="1" smtClean="0"/>
              <a:t>dezagun</a:t>
            </a:r>
            <a:endParaRPr lang="en-US" sz="72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7200" i="1" dirty="0">
              <a:solidFill>
                <a:schemeClr val="tx1">
                  <a:lumMod val="75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Hasi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saioa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Githuben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eta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sortu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proiektu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berri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bat (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gehitu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fitxategi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batzuk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lvl="0">
              <a:buClr>
                <a:srgbClr val="535353"/>
              </a:buClr>
              <a:buSzPts val="3600"/>
            </a:pP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Gehitu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kolaboratzaileak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proiektura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(settings)</a:t>
            </a:r>
          </a:p>
          <a:p>
            <a:pPr lvl="0">
              <a:buClr>
                <a:srgbClr val="535353"/>
              </a:buClr>
              <a:buSzPts val="3600"/>
            </a:pPr>
            <a:endParaRPr lang="en-US" sz="72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</p:txBody>
      </p:sp>
      <p:sp>
        <p:nvSpPr>
          <p:cNvPr id="31" name="Google Shape;31;p4"/>
          <p:cNvSpPr/>
          <p:nvPr/>
        </p:nvSpPr>
        <p:spPr>
          <a:xfrm>
            <a:off x="1118111" y="346750"/>
            <a:ext cx="19614276" cy="109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lang="en-US" sz="6400" dirty="0" smtClean="0">
                <a:solidFill>
                  <a:srgbClr val="705A88"/>
                </a:solidFill>
              </a:rPr>
              <a:t>GIT</a:t>
            </a:r>
            <a:endParaRPr dirty="0"/>
          </a:p>
        </p:txBody>
      </p:sp>
      <p:pic>
        <p:nvPicPr>
          <p:cNvPr id="33" name="Google Shape;33;p4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6028" y="429169"/>
            <a:ext cx="1955251" cy="1955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How To View Git Objects using The Git Cat file Command - YouTube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u-ES"/>
          </a:p>
        </p:txBody>
      </p:sp>
      <p:sp>
        <p:nvSpPr>
          <p:cNvPr id="3" name="AutoShape 4" descr="How To View Git Objects using The Git Cat file Command - YouTube"/>
          <p:cNvSpPr>
            <a:spLocks noChangeAspect="1" noChangeArrowheads="1"/>
          </p:cNvSpPr>
          <p:nvPr/>
        </p:nvSpPr>
        <p:spPr bwMode="auto">
          <a:xfrm>
            <a:off x="155575" y="637969"/>
            <a:ext cx="2857500" cy="48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9150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965710" y="2845085"/>
            <a:ext cx="21935853" cy="2577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r>
              <a:rPr lang="en-US" sz="7200" dirty="0" err="1"/>
              <a:t>Probatu</a:t>
            </a:r>
            <a:r>
              <a:rPr lang="en-US" sz="7200" dirty="0"/>
              <a:t> </a:t>
            </a:r>
            <a:r>
              <a:rPr lang="en-US" sz="7200" dirty="0" err="1"/>
              <a:t>dezagun</a:t>
            </a:r>
            <a:endParaRPr lang="en-US" sz="7200" dirty="0"/>
          </a:p>
          <a:p>
            <a:pPr lvl="0">
              <a:buClr>
                <a:srgbClr val="535353"/>
              </a:buClr>
              <a:buSzPts val="3600"/>
            </a:pPr>
            <a:endParaRPr lang="en-US" sz="7200" i="1" dirty="0">
              <a:solidFill>
                <a:schemeClr val="tx1">
                  <a:lumMod val="75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Orain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taldekide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denek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Github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Desktop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aplikazioa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instalatuko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dute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bakoitzak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bere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makinan</a:t>
            </a:r>
            <a:endParaRPr lang="en-US" sz="7200" i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endParaRPr lang="en-US" sz="7200" i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Taldekide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bakoitzak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proiektua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klonatuko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du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bere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ekipoan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(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git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cmd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git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clone http://github....)</a:t>
            </a:r>
          </a:p>
          <a:p>
            <a:pPr lvl="0">
              <a:buClr>
                <a:srgbClr val="535353"/>
              </a:buClr>
              <a:buSzPts val="3600"/>
            </a:pPr>
            <a:endParaRPr lang="en-US" sz="72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</p:txBody>
      </p:sp>
      <p:sp>
        <p:nvSpPr>
          <p:cNvPr id="31" name="Google Shape;31;p4"/>
          <p:cNvSpPr/>
          <p:nvPr/>
        </p:nvSpPr>
        <p:spPr>
          <a:xfrm>
            <a:off x="1118111" y="346750"/>
            <a:ext cx="19614276" cy="109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lang="en-US" sz="6400" dirty="0" smtClean="0">
                <a:solidFill>
                  <a:srgbClr val="705A88"/>
                </a:solidFill>
              </a:rPr>
              <a:t>GIT</a:t>
            </a:r>
            <a:endParaRPr dirty="0"/>
          </a:p>
        </p:txBody>
      </p:sp>
      <p:pic>
        <p:nvPicPr>
          <p:cNvPr id="33" name="Google Shape;33;p4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6028" y="429169"/>
            <a:ext cx="1955251" cy="1955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How To View Git Objects using The Git Cat file Command - YouTube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u-ES"/>
          </a:p>
        </p:txBody>
      </p:sp>
      <p:sp>
        <p:nvSpPr>
          <p:cNvPr id="3" name="AutoShape 4" descr="How To View Git Objects using The Git Cat file Command - YouTube"/>
          <p:cNvSpPr>
            <a:spLocks noChangeAspect="1" noChangeArrowheads="1"/>
          </p:cNvSpPr>
          <p:nvPr/>
        </p:nvSpPr>
        <p:spPr bwMode="auto">
          <a:xfrm>
            <a:off x="155575" y="637969"/>
            <a:ext cx="2857500" cy="48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17446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75" tIns="93575" rIns="93575" bIns="93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965710" y="2845085"/>
            <a:ext cx="21935853" cy="2577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r>
              <a:rPr lang="en-US" sz="7200" dirty="0" err="1"/>
              <a:t>Probatu</a:t>
            </a:r>
            <a:r>
              <a:rPr lang="en-US" sz="7200" dirty="0"/>
              <a:t> </a:t>
            </a:r>
            <a:r>
              <a:rPr lang="en-US" sz="7200" dirty="0" err="1"/>
              <a:t>dezagun</a:t>
            </a:r>
            <a:endParaRPr lang="en-US" sz="7200" dirty="0"/>
          </a:p>
          <a:p>
            <a:pPr lvl="0">
              <a:buClr>
                <a:srgbClr val="535353"/>
              </a:buClr>
              <a:buSzPts val="3600"/>
            </a:pPr>
            <a:endParaRPr lang="en-US" sz="7200" i="1" dirty="0">
              <a:solidFill>
                <a:schemeClr val="tx1">
                  <a:lumMod val="75000"/>
                </a:schemeClr>
              </a:solidFill>
            </a:endParaRPr>
          </a:p>
          <a:p>
            <a:pPr lvl="0">
              <a:buClr>
                <a:srgbClr val="535353"/>
              </a:buClr>
              <a:buSzPts val="3600"/>
            </a:pP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Egin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lan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zure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proiektu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lokalean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gehitu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fitxategi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7200" i="1" dirty="0" err="1" smtClean="0">
                <a:solidFill>
                  <a:schemeClr val="tx1">
                    <a:lumMod val="75000"/>
                  </a:schemeClr>
                </a:solidFill>
              </a:rPr>
              <a:t>batzuk</a:t>
            </a:r>
            <a:r>
              <a:rPr lang="en-US" sz="7200" i="1" dirty="0" smtClean="0">
                <a:solidFill>
                  <a:schemeClr val="tx1">
                    <a:lumMod val="75000"/>
                  </a:schemeClr>
                </a:solidFill>
              </a:rPr>
              <a:t>. </a:t>
            </a:r>
            <a:endParaRPr lang="en-US" sz="7200" dirty="0" smtClean="0"/>
          </a:p>
          <a:p>
            <a:pPr lvl="0">
              <a:buClr>
                <a:srgbClr val="535353"/>
              </a:buClr>
              <a:buSzPts val="3600"/>
            </a:pPr>
            <a:endParaRPr lang="en-US" sz="3200" dirty="0"/>
          </a:p>
          <a:p>
            <a:pPr lvl="0">
              <a:buClr>
                <a:srgbClr val="535353"/>
              </a:buClr>
              <a:buSzPts val="3600"/>
            </a:pPr>
            <a:endParaRPr lang="en-US" sz="3200" dirty="0" smtClean="0"/>
          </a:p>
        </p:txBody>
      </p:sp>
      <p:sp>
        <p:nvSpPr>
          <p:cNvPr id="31" name="Google Shape;31;p4"/>
          <p:cNvSpPr/>
          <p:nvPr/>
        </p:nvSpPr>
        <p:spPr>
          <a:xfrm>
            <a:off x="1118111" y="346750"/>
            <a:ext cx="19614276" cy="109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lang="en-US" sz="6400" dirty="0" smtClean="0">
                <a:solidFill>
                  <a:srgbClr val="705A88"/>
                </a:solidFill>
              </a:rPr>
              <a:t>GIT</a:t>
            </a:r>
            <a:endParaRPr dirty="0"/>
          </a:p>
        </p:txBody>
      </p:sp>
      <p:pic>
        <p:nvPicPr>
          <p:cNvPr id="33" name="Google Shape;33;p4" descr="infogramak-UNI-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6028" y="429169"/>
            <a:ext cx="1955251" cy="1955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How To View Git Objects using The Git Cat file Command - YouTube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u-ES"/>
          </a:p>
        </p:txBody>
      </p:sp>
      <p:sp>
        <p:nvSpPr>
          <p:cNvPr id="3" name="AutoShape 4" descr="How To View Git Objects using The Git Cat file Command - YouTube"/>
          <p:cNvSpPr>
            <a:spLocks noChangeAspect="1" noChangeArrowheads="1"/>
          </p:cNvSpPr>
          <p:nvPr/>
        </p:nvSpPr>
        <p:spPr bwMode="auto">
          <a:xfrm>
            <a:off x="155575" y="637969"/>
            <a:ext cx="2857500" cy="482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546525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705A88"/>
      </a:dk1>
      <a:lt1>
        <a:srgbClr val="5D882E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329</Words>
  <Application>Microsoft Office PowerPoint</Application>
  <PresentationFormat>Personalizado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Helvetica Neue</vt:lpstr>
      <vt:lpstr>Trebuchet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aurkezpena</dc:title>
  <dc:creator>Administrador</dc:creator>
  <cp:lastModifiedBy>Irati Ugarteburu</cp:lastModifiedBy>
  <cp:revision>17</cp:revision>
  <dcterms:modified xsi:type="dcterms:W3CDTF">2021-12-21T10:26:23Z</dcterms:modified>
</cp:coreProperties>
</file>