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 hidden="1"/>
          <p:cNvSpPr/>
          <p:nvPr/>
        </p:nvSpPr>
        <p:spPr>
          <a:xfrm>
            <a:off x="0" y="5105520"/>
            <a:ext cx="9140040" cy="17485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 hidden="1"/>
          <p:cNvSpPr/>
          <p:nvPr/>
        </p:nvSpPr>
        <p:spPr>
          <a:xfrm>
            <a:off x="0" y="0"/>
            <a:ext cx="9140040" cy="51015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0040" cy="29872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0040" cy="38628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5105520"/>
            <a:ext cx="9140040" cy="17485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0"/>
            <a:ext cx="9140040" cy="51015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0" y="3768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5105520"/>
            <a:ext cx="9140040" cy="17485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0" y="0"/>
            <a:ext cx="9140040" cy="51015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 hidden="1"/>
          <p:cNvSpPr/>
          <p:nvPr/>
        </p:nvSpPr>
        <p:spPr>
          <a:xfrm>
            <a:off x="0" y="3768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 hidden="1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0" y="3866760"/>
            <a:ext cx="9140040" cy="29872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0" y="0"/>
            <a:ext cx="9140040" cy="38628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0" y="2652480"/>
            <a:ext cx="9140040" cy="22820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0" y="1600200"/>
            <a:ext cx="9140040" cy="510156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9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73840" y="5052600"/>
            <a:ext cx="5632920" cy="8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>
                <a:solidFill>
                  <a:srgbClr val="212745"/>
                </a:solidFill>
                <a:latin typeface="Trebuchet MS"/>
                <a:ea typeface="DejaVu Sans"/>
              </a:rPr>
              <a:t>Olaia Egurrola</a:t>
            </a:r>
            <a:endParaRPr lang="es-ES" sz="22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7640" y="1628640"/>
            <a:ext cx="7171560" cy="17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40080" indent="-4532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s-ES" sz="54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C Programazio lengoaia</a:t>
            </a:r>
            <a:endParaRPr lang="es-E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Oinarrizko datu motak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zenbaki osoak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Integer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mugikorrak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Float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karaktere motak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Character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Eratorritako datu motak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: Array ak, erakusleak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Poniters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, egiturak, zenbaketak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Enumeration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907640" y="4437000"/>
            <a:ext cx="5036760" cy="1004040"/>
          </a:xfrm>
          <a:prstGeom prst="rect">
            <a:avLst/>
          </a:prstGeom>
          <a:noFill/>
          <a:ln>
            <a:solidFill>
              <a:srgbClr val="1E2E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051640" y="4618080"/>
            <a:ext cx="456804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Aldagai baten adierazpenaren sintaxia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i="1" strike="noStrike" spc="-1">
                <a:solidFill>
                  <a:srgbClr val="D85C00"/>
                </a:solidFill>
                <a:latin typeface="Trebuchet MS"/>
                <a:ea typeface="DejaVu Sans"/>
              </a:rPr>
              <a:t>datu_mota aldagai_izena;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115640" y="2205000"/>
            <a:ext cx="6815022" cy="40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Integer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datu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tipoa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 </a:t>
            </a:r>
            <a:r>
              <a:rPr lang="es-ES" sz="2000" b="1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int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 var1;</a:t>
            </a:r>
            <a:endParaRPr lang="es-ES" sz="2000" b="0" strike="noStrike" spc="-1" dirty="0">
              <a:latin typeface="Arial"/>
            </a:endParaRPr>
          </a:p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Float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datu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tipoak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</a:t>
            </a:r>
            <a:r>
              <a:rPr lang="es-ES" sz="2000" b="1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float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 var2; </a:t>
            </a:r>
            <a:r>
              <a:rPr lang="es-ES" sz="2000" b="1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double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 var3;</a:t>
            </a:r>
            <a:endParaRPr lang="es-ES" sz="2000" b="0" strike="noStrike" spc="-1" dirty="0">
              <a:latin typeface="Arial"/>
            </a:endParaRPr>
          </a:p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Character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datu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tipoa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</a:t>
            </a:r>
            <a:r>
              <a:rPr lang="es-ES" sz="2000" b="1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char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var4='h';</a:t>
            </a:r>
            <a:endParaRPr lang="es-ES" sz="2000" b="0" strike="noStrike" spc="-1" dirty="0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Karaktere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tamaina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1 byte da.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Karaktereen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datu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mota ASCII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karakterez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osatuta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dago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.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Karaktere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bakoitzari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balio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jakin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bat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ematen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zaio</a:t>
            </a:r>
            <a:r>
              <a:rPr lang="es-E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For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'a',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value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=97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For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'b',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value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=98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For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'A',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value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=65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For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‘&amp;',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value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=33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For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'2',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value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=49</a:t>
            </a: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 dirty="0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Hemen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duzue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C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hizkuntzan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dauden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ASCII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karaktere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guztien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zerrenda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.</a:t>
            </a:r>
            <a:endParaRPr lang="es-ES" sz="2000" b="0" strike="noStrike" spc="-1" dirty="0">
              <a:latin typeface="Arial"/>
            </a:endParaRPr>
          </a:p>
          <a:p>
            <a:pPr marL="365760">
              <a:lnSpc>
                <a:spcPct val="100000"/>
              </a:lnSpc>
            </a:pPr>
            <a:r>
              <a:rPr lang="es-ES" sz="2000" b="0" u="sng" strike="noStrike" spc="-1" dirty="0">
                <a:solidFill>
                  <a:srgbClr val="404040"/>
                </a:solidFill>
                <a:uFillTx/>
                <a:latin typeface="Trebuchet MS"/>
                <a:ea typeface="DejaVu Sans"/>
              </a:rPr>
              <a:t>https://www.codigosascii.com/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Karaktere kateak edo Stringak: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 &lt;string.h&gt;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Deklarazioa: </a:t>
            </a: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char texto[20];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Parametro gisa: </a:t>
            </a: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 (char* cadena)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365760" indent="-21600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404040"/>
              </a:buClr>
              <a:buFont typeface="Wingdings" charset="2"/>
              <a:buChar char=""/>
            </a:pPr>
            <a:r>
              <a:rPr lang="es-ES" sz="20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%s tipoa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15640" y="2205000"/>
            <a:ext cx="6396840" cy="4125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Funtzio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erabilienak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sng" strike="noStrike" spc="-1" dirty="0" err="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Strlen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Katearen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karaktere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kopurua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bueltatzen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du. 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longitud = 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strlen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(texto);</a:t>
            </a:r>
            <a:endParaRPr lang="es-ES" sz="22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endParaRPr lang="es-ES" sz="20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sng" strike="noStrike" spc="-1" dirty="0" err="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Strcpy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2.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kate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bat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lehen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kate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batean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kopiatzen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du.</a:t>
            </a:r>
            <a:endParaRPr lang="es-ES" sz="20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#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include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 &lt;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stdio.h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&gt;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#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include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 &lt;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string.h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&gt;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main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()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{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	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char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 texto[] = "Éste es un curso de C.";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	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char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 destino[50];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	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strcpy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( destino, texto );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	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Arial Narrow"/>
                <a:ea typeface="DejaVu Sans"/>
              </a:rPr>
              <a:t>printf</a:t>
            </a: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( "Valor final: %s\n", destino );</a:t>
            </a:r>
            <a:endParaRPr lang="es-ES" sz="2200" b="0" strike="noStrike" spc="-1" dirty="0">
              <a:latin typeface="Arial"/>
            </a:endParaRPr>
          </a:p>
          <a:p>
            <a:pPr marL="1584000">
              <a:lnSpc>
                <a:spcPct val="100000"/>
              </a:lnSpc>
              <a:spcBef>
                <a:spcPts val="283"/>
              </a:spcBef>
              <a:spcAft>
                <a:spcPts val="312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Arial Narrow"/>
                <a:ea typeface="DejaVu Sans"/>
              </a:rPr>
              <a:t>}</a:t>
            </a:r>
            <a:endParaRPr lang="es-E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15640" y="1543680"/>
            <a:ext cx="6396840" cy="5116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Funtzio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erabilienak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sng" strike="noStrike" spc="-1" dirty="0" err="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Strcat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Bigarren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kate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bat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lehenaren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ostean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lotzen</a:t>
            </a:r>
            <a:r>
              <a:rPr lang="es-ES" sz="20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du. 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#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include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&lt;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stdio.h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&gt;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#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include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&lt;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string.h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&gt;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main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()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{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char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nombre_completo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[50];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char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nombre[]="Gandalf";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char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apellido[]="el Gris";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strcpy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nombre_completo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nombre );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strcat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nombre_completo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" " );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strcat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nombre_completo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apellido );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printf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 "El nombre completo es: %s.\n", </a:t>
            </a:r>
            <a:r>
              <a:rPr lang="es-ES" sz="20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nombre_completo</a:t>
            </a: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);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}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Datu motak: String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11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Funtzio</a:t>
            </a: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1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erabilienak</a:t>
            </a: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1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100" b="0" u="sng" strike="noStrike" spc="-1" dirty="0" err="1">
                <a:solidFill>
                  <a:srgbClr val="404040"/>
                </a:solidFill>
                <a:uFillTx/>
                <a:latin typeface="Trebuchet MS"/>
                <a:ea typeface="DejaVu Sans"/>
              </a:rPr>
              <a:t>Strcmp</a:t>
            </a: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Bi </a:t>
            </a:r>
            <a:r>
              <a:rPr lang="es-ES" sz="11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kate</a:t>
            </a: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1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konparatzen</a:t>
            </a: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11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ditu</a:t>
            </a: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.</a:t>
            </a:r>
            <a:endParaRPr lang="es-ES" sz="11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  &lt; 0    si    cadena1 &lt; cadena2</a:t>
            </a:r>
            <a:endParaRPr lang="es-ES" sz="11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 ==0    si    cadena1 == cadena2</a:t>
            </a:r>
            <a:endParaRPr lang="es-ES" sz="11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1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  &gt; 0    si    cadena1 &gt; cadena2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#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include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&lt;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stdio.h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&gt;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#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include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&lt;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string.h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&gt;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main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{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char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nombre1[]="Gandalf";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char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nombre2[]="Frodo";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	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printf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 "Comparación con 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strcmp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: %i\n", </a:t>
            </a:r>
            <a:r>
              <a:rPr lang="es-ES" sz="1100" b="0" i="1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strcmp</a:t>
            </a: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(nombre1,nombre2));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100" b="0" i="1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}</a:t>
            </a:r>
            <a:endParaRPr lang="es-ES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Printf()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eta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scanf()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funtzioak dira bistaratzeko eta jasotzeko gehien erabiltzen direnak. Ikus dezagun adibide bat: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printf("C Programming");  //komila artekoa bistaratuko da pantailan  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return 0;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Irteera: </a:t>
            </a: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C Programming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216000" indent="-212760">
              <a:lnSpc>
                <a:spcPct val="100000"/>
              </a:lnSpc>
              <a:spcBef>
                <a:spcPts val="1134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Programa honen funtzionamenduaren azalpena:</a:t>
            </a:r>
            <a:endParaRPr lang="es-ES" sz="2200" b="0" strike="noStrike" spc="-1">
              <a:latin typeface="Arial"/>
            </a:endParaRPr>
          </a:p>
          <a:p>
            <a:pPr marL="864000" lvl="3" indent="-212760">
              <a:lnSpc>
                <a:spcPct val="100000"/>
              </a:lnSpc>
              <a:spcBef>
                <a:spcPts val="1134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- Programa guztiak main() funtziotik abiatzen dira.</a:t>
            </a:r>
            <a:endParaRPr lang="es-ES" sz="2200" b="0" strike="noStrike" spc="-1">
              <a:latin typeface="Arial"/>
            </a:endParaRPr>
          </a:p>
          <a:p>
            <a:pPr marL="864000" lvl="3" indent="-212760">
              <a:lnSpc>
                <a:spcPct val="100000"/>
              </a:lnSpc>
              <a:spcBef>
                <a:spcPts val="1134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- #include &lt;stdio.h&gt;</a:t>
            </a:r>
            <a:endParaRPr lang="es-ES" sz="2200" b="0" strike="noStrike" spc="-1">
              <a:latin typeface="Arial"/>
            </a:endParaRPr>
          </a:p>
          <a:p>
            <a:pPr marL="1296000" lvl="5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Stdio.h:  sarrera irteerako goiburu fitxategi estandarra, irteera bistaratzeko funtzioak, printf(), duen liburutegia da.</a:t>
            </a:r>
            <a:endParaRPr lang="es-ES" sz="2200" b="0" strike="noStrike" spc="-1">
              <a:latin typeface="Arial"/>
            </a:endParaRPr>
          </a:p>
          <a:p>
            <a:pPr marL="1296000" lvl="5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#include: beharrezkoa den  goiburu fitxategiko kodea itsatsi ahal izateko agindua da.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s-ES" sz="22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Konpiladoreak printf () funtzioa topatzen duenean eta stdio.h goiburuko fitxategia aurkitzen ez duenean, konpiladoreak errorea erakusten du.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s-ES" sz="22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850"/>
              </a:spcBef>
              <a:buBlip>
                <a:blip r:embed="rId2"/>
              </a:buBlip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Kodearen itzulera 0; programaren amaiera adierazten du. Adierazpen hau alde batera utzi dezakezu, baina programazio praktika ona da return 0 erabiltzea ;.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71960" y="5597640"/>
            <a:ext cx="17748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75400" y="4659480"/>
            <a:ext cx="3164400" cy="1220400"/>
          </a:xfrm>
          <a:prstGeom prst="flowChartProcess">
            <a:avLst/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4896000" y="3672000"/>
            <a:ext cx="4046760" cy="1868400"/>
          </a:xfrm>
          <a:prstGeom prst="wedgeRectCallout">
            <a:avLst>
              <a:gd name="adj1" fmla="val -46412"/>
              <a:gd name="adj2" fmla="val 103162"/>
            </a:avLst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int c;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printf("Sartu zenbaki bat: \n");  //komila artekoa bistaratuko da pantailan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scanf(“%d”,&amp;c);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printf(“Zenbakia = %d”,c);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return 0;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Irteera: </a:t>
            </a: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Sartu zenbaki bat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5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Zenbakia = 5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968000" y="3672000"/>
            <a:ext cx="3956400" cy="16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Scanf() funtzioa erabiltzailearen sarrera jasotzeko erabiltzen da. </a:t>
            </a:r>
            <a:endParaRPr lang="es-ES" sz="1400" b="0" strike="noStrike" spc="-1">
              <a:latin typeface="Arial"/>
            </a:endParaRPr>
          </a:p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honetan, erabiltzaileari sarrera eskatzen zaio eta balioa c aldagaian gordetzen da. </a:t>
            </a:r>
            <a:endParaRPr lang="es-ES" sz="1400" b="0" strike="noStrike" spc="-1">
              <a:latin typeface="Arial"/>
            </a:endParaRPr>
          </a:p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Kontuan izan '&amp;' ikurra c aurretik. &amp;c-k c-ren helbidea adierazten du eta balioa helbide horretan gordeta dago.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8568000" y="3456000"/>
            <a:ext cx="1771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175400" y="4659480"/>
            <a:ext cx="3164400" cy="1220400"/>
          </a:xfrm>
          <a:prstGeom prst="flowChartProcess">
            <a:avLst/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4896000" y="3672000"/>
            <a:ext cx="4046760" cy="500400"/>
          </a:xfrm>
          <a:prstGeom prst="wedgeRectCallout">
            <a:avLst>
              <a:gd name="adj1" fmla="val -6731"/>
              <a:gd name="adj2" fmla="val 116805"/>
            </a:avLst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float c;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printf("Sartu zenbaki bat: \n");  //komila artekoa bistaratuko da pantailan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scanf(“%f”,&amp;c);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printf(“Zenbakia = %f”,c);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return 0;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Irteera: </a:t>
            </a: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Sartu zenbaki bat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5.25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Zenbakia = 5.25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4968000" y="3672000"/>
            <a:ext cx="3956400" cy="28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Floatekin, %f erabiltzen da  %d ren lekuan. 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8568000" y="3456000"/>
            <a:ext cx="1771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75640" y="404640"/>
            <a:ext cx="65084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Sarrera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 programazio lengoaia ezaguna da, sistema eta aplikazioetarako softwarean asko erabiltzen dena.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Nahiko programazio lengoaia zaharra izan arren, C programazioa asko erabiltzen da bere eraginkortasun eta kontrolagatik.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sarrera / irteerak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321200" y="4745520"/>
            <a:ext cx="3571200" cy="1220400"/>
          </a:xfrm>
          <a:prstGeom prst="flowChartProcess">
            <a:avLst/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5094000" y="4257720"/>
            <a:ext cx="4046760" cy="1859040"/>
          </a:xfrm>
          <a:prstGeom prst="wedgeRectCallout">
            <a:avLst>
              <a:gd name="adj1" fmla="val -31152"/>
              <a:gd name="adj2" fmla="val 68148"/>
            </a:avLst>
          </a:prstGeom>
          <a:solidFill>
            <a:srgbClr val="D99116"/>
          </a:solidFill>
          <a:ln>
            <a:solidFill>
              <a:srgbClr val="FDB94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char c;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printf("Sartu karaktere bat: \n");  //komila artekoa bistaratuko da pantailan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scanf(“%c”,&amp;c);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printf(“Sartutako karakterea da: %c \n”,c);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printf(“Sartutako karakterearen ASCII balioa: %d”, c)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return 0;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Irteera: </a:t>
            </a: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Sartu karaktere bat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 g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    Sartutako karakterea da: g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				          Sartutako karakterearen ASCII balioa: 103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184000" y="4176000"/>
            <a:ext cx="3956400" cy="20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Karaktereekin, %c erabiltzen da  %d edo %f ren lekuan. </a:t>
            </a:r>
            <a:endParaRPr lang="es-ES" sz="1400" b="0" strike="noStrike" spc="-1">
              <a:latin typeface="Arial"/>
            </a:endParaRPr>
          </a:p>
          <a:p>
            <a:endParaRPr lang="es-ES" sz="1400" b="0" strike="noStrike" spc="-1">
              <a:latin typeface="Arial"/>
            </a:endParaRPr>
          </a:p>
          <a:p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ASCII kodea: karaktere bat programan idazten denean, karakterea bera ez da zenbakizko balio gisa erregistratzen, horren ordez (ASCII balioa) gordetzen da. Orduan, balio hori "%c" erabiliz bistaratuko dugu, karaktere hori bistaratzeko.</a:t>
            </a:r>
            <a:endParaRPr lang="es-ES" sz="1400" b="0" strike="noStrike" spc="-1">
              <a:latin typeface="Arial"/>
            </a:endParaRPr>
          </a:p>
          <a:p>
            <a:endParaRPr lang="es-ES" sz="1400" b="0" strike="noStrike" spc="-1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8568000" y="3456000"/>
            <a:ext cx="1771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Operadore aritmetikoak:</a:t>
            </a:r>
            <a:endParaRPr lang="es-ES" sz="2200" b="0" strike="noStrike" spc="-1">
              <a:latin typeface="Arial"/>
            </a:endParaRPr>
          </a:p>
        </p:txBody>
      </p:sp>
      <p:graphicFrame>
        <p:nvGraphicFramePr>
          <p:cNvPr id="191" name="Table 3"/>
          <p:cNvGraphicFramePr/>
          <p:nvPr/>
        </p:nvGraphicFramePr>
        <p:xfrm rot="10800000">
          <a:off x="33297120" y="12452760"/>
          <a:ext cx="6284880" cy="1850760"/>
        </p:xfrm>
        <a:graphic>
          <a:graphicData uri="http://schemas.openxmlformats.org/drawingml/2006/table">
            <a:tbl>
              <a:tblPr/>
              <a:tblGrid>
                <a:gridCol w="108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2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Operadorea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Operadorearen esanahia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+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batuketa edo plus unitarioa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-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kenketa edo ken unitarioa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*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biderketa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/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zatiketa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%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gainerakoa zatiketaren ondoren (modulu zatiketa) ; hondarra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2" name="Table 4"/>
          <p:cNvGraphicFramePr/>
          <p:nvPr/>
        </p:nvGraphicFramePr>
        <p:xfrm rot="10800000">
          <a:off x="1298520" y="3123360"/>
          <a:ext cx="6276240" cy="300240"/>
        </p:xfrm>
        <a:graphic>
          <a:graphicData uri="http://schemas.openxmlformats.org/drawingml/2006/table">
            <a:tbl>
              <a:tblPr/>
              <a:tblGrid>
                <a:gridCol w="10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2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1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Meaning of 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+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addition or unary plus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-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subtraction or  unary minus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*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multiplication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/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division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%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2A3990"/>
                          </a:solidFill>
                          <a:latin typeface="Impact"/>
                          <a:ea typeface="Impact"/>
                        </a:rPr>
                        <a:t>remainder after division( modulo division)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80000" y="1872000"/>
            <a:ext cx="5875920" cy="65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#include &lt;stdio.h&gt;      // Hau derrigorrezkoa da printf funtzioa exekutatzeko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int main(){   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int a=9, b=4,c;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c=a+b;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printf("a+b=%d\n",c); 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c=a-b;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printf("a-b=%d\n",c);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c=a*b;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printf("a*b=%d\n",c);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c=a/b;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printf("a/b=%d\n",c);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c=a%b;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printf("a eta b ren arteko hondarra =%d\n",c);       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   return 0;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r>
              <a:rPr lang="es-ES" sz="1500" b="0" strike="noStrike" spc="-1">
                <a:solidFill>
                  <a:srgbClr val="3949AB"/>
                </a:solidFill>
                <a:latin typeface="Impact"/>
                <a:ea typeface="Impact"/>
              </a:rPr>
              <a:t> </a:t>
            </a:r>
            <a:r>
              <a:t/>
            </a:r>
            <a:br/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5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92000" y="4032000"/>
            <a:ext cx="2764440" cy="1726200"/>
          </a:xfrm>
          <a:prstGeom prst="borderCallout1">
            <a:avLst>
              <a:gd name="adj1" fmla="val 18750"/>
              <a:gd name="adj2" fmla="val -8333"/>
              <a:gd name="adj3" fmla="val -29157"/>
              <a:gd name="adj4" fmla="val 26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6336000" y="4238280"/>
            <a:ext cx="2620440" cy="13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Irteera: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a+b =13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a-b=5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a*b = 36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a/b =2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5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a eta b ren arteko hondarra = 1</a:t>
            </a: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08000" y="1872000"/>
            <a:ext cx="7770600" cy="43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/*C  kode honek erabiltzaileak sartutako bi zenbaki osoen batura egin eta bistaratuko du */</a:t>
            </a:r>
            <a:r>
              <a:t/>
            </a:r>
            <a:br/>
            <a:endParaRPr lang="es-ES" sz="14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 )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{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int zenb1, zenb2, batuketa;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printf("Sartu bi zenbaki oso: 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scanf("%d %d",&amp;zenb1,&amp;zenb2); /*Erabiltzaileak zenb1 eta zenb2 aldagaietan sartutako bi zenbaki osoak gordetzen ditu 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batuketa=zenb1+zenb2;      /*Batuketa egiten du eta batuketa aldagaian gordetzen du 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printf("Batura: %d",batuketa);  /* Batuketa aldagaiaren balioa bistaratzen du*/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42360" y="1872000"/>
            <a:ext cx="8765280" cy="428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/*Erabiltzaileak sartutako puntu mugikorreko bi zenbakien produktua bistaratzeko  C programa egin. */</a:t>
            </a:r>
            <a:r>
              <a:t/>
            </a:r>
            <a:br/>
            <a:endParaRPr lang="es-ES" sz="14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 ){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float zenb1, zenb2, biderketa;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printf("Sartu bi zenbaki flotante: 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scanf("%f %f",&amp;zenb1,&amp;zenb2);        /* Erabiltzaileak zenb1 eta zenb2 aldagaietan sartutako puntu mugikorreko bi zenbakiak gordetzen ditu hurrenez hurren 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biderketa = zenb1*zenb2;  /* Biderketa egiten du eta gordetzen du*/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printf("Biderkadura = : %f",biderketa);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60920" y="504000"/>
            <a:ext cx="649620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 operazio aritmetikoen adibideak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42360" y="1872000"/>
            <a:ext cx="8765280" cy="428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/*Erabiltzaileak sartutako karaktere baten ASCII balioa aurkitzeko iturburu kodea. */</a:t>
            </a:r>
            <a:r>
              <a:t/>
            </a:r>
            <a:br/>
            <a:endParaRPr lang="es-ES" sz="14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char c;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printf("Sartu karaktere bat: 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scanf("%c",&amp;c);        /* Erabiltzearen karakterea hartzen da 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printf("ASCII balioa da %c = %d",c,c);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Erlazio Operadoreak: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32000" lvl="1" indent="-21384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Erlazio-operadoreek bi operandoen arteko erlazioa egiaztatzen dute. Erlazioa egia bada, 1 balioa itzultzen du eta erlazioa faltsua bada, 0 balioa.</a:t>
            </a: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205" name="Table 3"/>
          <p:cNvGraphicFramePr/>
          <p:nvPr/>
        </p:nvGraphicFramePr>
        <p:xfrm>
          <a:off x="1168920" y="4213080"/>
          <a:ext cx="6586560" cy="2372760"/>
        </p:xfrm>
        <a:graphic>
          <a:graphicData uri="http://schemas.openxmlformats.org/drawingml/2006/table">
            <a:tbl>
              <a:tblPr/>
              <a:tblGrid>
                <a:gridCol w="9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0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Meaning of 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Example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==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5==3 returns false (0)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&gt;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Greater than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5&gt;3 returns true (1)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&lt;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Less than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5&lt;3 returns false (0)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!=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Not 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5!=3 returns true(1)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&gt;=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Greater than or 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5&gt;=3 returns true (1)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&lt;=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Less than or equal to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5&lt;=3 return false (0)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Operadore logikoak: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32000" lvl="1" indent="-21384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Operandoak faltsutzat jotzen dira (0 balioa) edo egiazkoak (0 ez den balioa). Emaitza 0 edo 1 da beti.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208" name="Table 3"/>
          <p:cNvGraphicFramePr/>
          <p:nvPr/>
        </p:nvGraphicFramePr>
        <p:xfrm>
          <a:off x="965880" y="4011120"/>
          <a:ext cx="7079400" cy="2082600"/>
        </p:xfrm>
        <a:graphic>
          <a:graphicData uri="http://schemas.openxmlformats.org/drawingml/2006/table">
            <a:tbl>
              <a:tblPr/>
              <a:tblGrid>
                <a:gridCol w="86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12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Meaning of Operator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Example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&amp;&amp;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Logial AND 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If c=5 and d=2 then,((c==5) &amp;&amp; (d&gt;5)) returns false.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||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Logical OR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If c=5 and d=2 then, ((c==5) || (d&gt;5)) returns true.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6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!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Logical NOT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s-ES" sz="1400" b="0" strike="noStrike" spc="-1">
                          <a:solidFill>
                            <a:srgbClr val="0B5394"/>
                          </a:solidFill>
                          <a:latin typeface="Impact"/>
                          <a:ea typeface="Impact"/>
                        </a:rPr>
                        <a:t>If c=5 then, !(c==5) returns false.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Operadoreak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Operadore logikoak: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32000" lvl="1" indent="-21384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Egia taulak emaitza aztertzeko erabiltzen dira.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211" name="Imagen 210"/>
          <p:cNvPicPr/>
          <p:nvPr/>
        </p:nvPicPr>
        <p:blipFill>
          <a:blip r:embed="rId2"/>
          <a:stretch/>
        </p:blipFill>
        <p:spPr>
          <a:xfrm>
            <a:off x="2304000" y="3816000"/>
            <a:ext cx="4173840" cy="229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sententziak: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pic>
        <p:nvPicPr>
          <p:cNvPr id="214" name="Shape 244"/>
          <p:cNvPicPr/>
          <p:nvPr/>
        </p:nvPicPr>
        <p:blipFill>
          <a:blip r:embed="rId2"/>
          <a:stretch/>
        </p:blipFill>
        <p:spPr>
          <a:xfrm>
            <a:off x="1307520" y="2880000"/>
            <a:ext cx="3248640" cy="385056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5184000" y="3816360"/>
            <a:ext cx="3813840" cy="2877480"/>
          </a:xfrm>
          <a:prstGeom prst="borderCallout1">
            <a:avLst>
              <a:gd name="adj1" fmla="val 18750"/>
              <a:gd name="adj2" fmla="val -8333"/>
              <a:gd name="adj3" fmla="val 20009"/>
              <a:gd name="adj4" fmla="val -15569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5472000" y="3823920"/>
            <a:ext cx="3525840" cy="26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instrukzioak parentesi barruko testu-adierazpena egia den edo ez egiaztatzen du. </a:t>
            </a:r>
            <a:endParaRPr lang="es-ES" sz="1800" b="0" strike="noStrike" spc="-1">
              <a:latin typeface="Arial"/>
            </a:endParaRPr>
          </a:p>
          <a:p>
            <a:endParaRPr lang="es-ES" sz="1800" b="0" strike="noStrike" spc="-1">
              <a:latin typeface="Arial"/>
            </a:endParaRPr>
          </a:p>
          <a:p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Proba adierazpena egia bada,   gorputzaren barruko instrukzioak egiten dira, baina proba gezurra bada, gorputzaren barruko instrukzioak ez dira kontuan hartzen.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Karaktere multzoa: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Karaktere multzoa alfabetoen, hizkien eta C hizkuntzan balio duten karaktere berezi batzuen multzoa da.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Alfabetoak:</a:t>
            </a:r>
            <a:endParaRPr lang="es-ES" sz="20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Maiuskula: A B C .................................... X Y Z</a:t>
            </a:r>
            <a:endParaRPr lang="es-ES" sz="18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Minuskulaz: a b c ................................... x y z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sententziak. Adibidea: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Idatzi C programa bat erabiltzaileak sartutako zenbakia inprimatzeko, sartutako zenbakia negatiboa bada.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58400" y="3456000"/>
            <a:ext cx="7219440" cy="30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799"/>
              </a:spcBef>
              <a:spcAft>
                <a:spcPts val="300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int main(){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int num;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printf("Enter a number to check.\n");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scanf("%d",&amp;num);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if (num&lt;0) {      /* checking whether number is less than 0 or not. */ 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printf("Number = %d\n",num); 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                    }  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/*If test condition is true, statement above will be executed, otherwise it will not be executed 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printf("The if statement in C programming is easy.");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return 0;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480000" y="3312360"/>
            <a:ext cx="2584080" cy="150984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 to check.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-2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Number = -2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The if statement in C programming is easy.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.. else sententziak: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328000" y="3816360"/>
            <a:ext cx="3669840" cy="201348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if ... else instrukzioa erabiltzen da programatzaileak test adierazpena egia denean instrukzio batzuk exekutatu nahi baditu eta beste adierazpen batzuk exekutatu nahi denean test adierazpena faltsua bada.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25" name="Shape 263"/>
          <p:cNvPicPr/>
          <p:nvPr/>
        </p:nvPicPr>
        <p:blipFill>
          <a:blip r:embed="rId2"/>
          <a:stretch/>
        </p:blipFill>
        <p:spPr>
          <a:xfrm>
            <a:off x="648000" y="2880000"/>
            <a:ext cx="3870360" cy="384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if, if .. else,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If .. else sententziak. Adibidea: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Idatzi C programa bat erabiltzaileak sartutako zenbaki bat bikoitia edo bakoitia den egiaztatzeko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int num;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printf("Enter a number you want to check.\n");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scanf("%d",&amp;num);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if((num%2)==0)          //checking whether remainder is 0 or not.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printf("%d is even.",num);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else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printf("%d is odd.",num);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return 0;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126120" y="2849760"/>
            <a:ext cx="2728080" cy="15984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 you want to check.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25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25 is odd.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5256360" y="2952000"/>
            <a:ext cx="3669840" cy="374220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4" name="Shape 291"/>
          <p:cNvPicPr/>
          <p:nvPr/>
        </p:nvPicPr>
        <p:blipFill>
          <a:blip r:embed="rId2"/>
          <a:stretch/>
        </p:blipFill>
        <p:spPr>
          <a:xfrm>
            <a:off x="458280" y="1728000"/>
            <a:ext cx="4330800" cy="4318200"/>
          </a:xfrm>
          <a:prstGeom prst="rect">
            <a:avLst/>
          </a:prstGeom>
          <a:ln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5544000" y="3214080"/>
            <a:ext cx="333396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Programak erabakiak hartzea beharrezkoa denean adierazpen jakin bat aukeratzeko adierazpen askoren artean, hau da, programatzaile batek adierazpen bloke bat aukeratu behar badu alternatiba askoren artean,  C programazioan switch instrukzio erabili daiteke.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086840" y="185256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 Switch sententzia. Adibidea: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Idatzi C programa bat Idatzi erabiltzaileari operadore aritmetiko bat ('+', '-', '*' edo '/') eta bi operando eskatuko dizkion erabiltzaileari eta egin dagokion kalkulua operandoetan.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440000" y="324000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152000" y="1852560"/>
            <a:ext cx="7342200" cy="512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 include &lt;stdio.h&gt;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 {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char o;float num1,num2;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printf("Select an operator either + or - or * or / \n");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scanf("%c",&amp;o);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printf("Enter two operands: 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scanf("%f%f",&amp;num1,&amp;num2);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switch(o) {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case '+':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+ %.1f = %.1f",num1, num2, num1+num2);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case '-':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- %.1f = %.1f",num1, num2, num1-num2);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case '*':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* %.1f = %.1f",num1, num2, num1*num2);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800" b="0" strike="noStrike" spc="-1">
                <a:solidFill>
                  <a:srgbClr val="0B5394"/>
                </a:solidFill>
                <a:latin typeface="Impact"/>
                <a:ea typeface="Impact"/>
              </a:rPr>
              <a:t>       </a:t>
            </a: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440000" y="324000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switch sententzia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16000" y="1224000"/>
            <a:ext cx="8566200" cy="57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500" b="0" strike="noStrike" spc="-1">
                <a:solidFill>
                  <a:srgbClr val="0B5394"/>
                </a:solidFill>
                <a:latin typeface="Calibri"/>
                <a:ea typeface="Impact"/>
              </a:rPr>
              <a:t>   </a:t>
            </a:r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case '/':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printf("%.1f / %.1f = %.1f",num1, num2, num1/num2);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default: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/* If operator is other than +, -, * or /, error message is shown */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printf("Error! operator is not correct");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 break;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}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r>
              <a:t/>
            </a:r>
            <a:br/>
            <a:r>
              <a:rPr lang="es-ES" sz="15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5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800" b="0" strike="noStrike" spc="-1">
                <a:solidFill>
                  <a:srgbClr val="0B5394"/>
                </a:solidFill>
                <a:latin typeface="Leelawadee UI"/>
                <a:ea typeface="Impact"/>
              </a:rPr>
              <a:t>Kasu bakoitzaren amaieran break sententziak switch instrukzioa irtetea eragiten du. Break instrukzioa erabiltzen ez bada, kasu instrukzio horren azpian dauden adierazpen guztiak ere exekutatuko dira.</a:t>
            </a: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440000" y="324000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27960" y="2736000"/>
            <a:ext cx="2082240" cy="19422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operator either + or - or * or / 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*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two operands: 2.3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4.5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2.3 * 4.5 = 10.3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184000" y="2232000"/>
            <a:ext cx="3022200" cy="424620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While bukleak probaren adierazpena egia den edo ez egiaztatzen du.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Egia bada, buklearen gorputzaren barruko kodea exekutatzen da, hau da, giltza barruko {} kodea exekutatzen da.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Ondoren, berriro ere testaren adierazpena egiaztatzen da, testaren adierazpena egia den edo ez.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Prozesu honek testaren adierazpena faltsua bihurtu arte jarraitzen du.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Shape 324"/>
          <p:cNvPicPr/>
          <p:nvPr/>
        </p:nvPicPr>
        <p:blipFill>
          <a:blip r:embed="rId2"/>
          <a:stretch/>
        </p:blipFill>
        <p:spPr>
          <a:xfrm>
            <a:off x="448560" y="2205000"/>
            <a:ext cx="4085640" cy="403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 idatzi C programa bat zenbaki baten faktoriala aurkitzeko, non erabiltzaileak zenbakia sartzen duen.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/*C program to demonstrate the working of while loop*/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int main(){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int number,factorial;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printf("Enter a number.\n");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scanf("%d",&amp;number);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factorial=1;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while (number&gt;0){      /* while loop continues until test condition number&gt;0 is true */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factorial=factorial*number;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   --number;}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printf("Factorial=%d",factorial);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return 0;</a:t>
            </a:r>
            <a:r>
              <a:t/>
            </a:r>
            <a:br/>
            <a:r>
              <a:rPr lang="es-ES" sz="12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126120" y="2849760"/>
            <a:ext cx="2728080" cy="15984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5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Factorial=120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DO -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184000" y="2232000"/>
            <a:ext cx="3022200" cy="259056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Do .. While buklea While buklearen oso antzerakoa da. </a:t>
            </a:r>
            <a:endParaRPr lang="es-ES" sz="15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Desberdintasun bakarra zera da, testaren baldintza gorputza exekutatu  eta gero egiaztatzen dela.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s-ES" sz="15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Beraz, kodea gutxienez behin egiten da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9" name="Shape 340"/>
          <p:cNvPicPr/>
          <p:nvPr/>
        </p:nvPicPr>
        <p:blipFill>
          <a:blip r:embed="rId2"/>
          <a:stretch/>
        </p:blipFill>
        <p:spPr>
          <a:xfrm>
            <a:off x="432000" y="2232000"/>
            <a:ext cx="3934440" cy="393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Hitz gakoak: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Hitz gakoak programazioan erabilitako hitz </a:t>
            </a:r>
            <a:r>
              <a:rPr lang="es-ES" sz="20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gordeak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dira. Gako-hitz bakoitzak esanahi finkoa du eta erabiltzaileak ezin ditu aldatu.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Hitz gakoak C hizkuntzan:</a:t>
            </a:r>
            <a:endParaRPr lang="es-ES" sz="20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641"/>
              </a:spcBef>
              <a:spcAft>
                <a:spcPts val="300"/>
              </a:spcAft>
            </a:pPr>
            <a:r>
              <a:rPr lang="es-ES" sz="24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auto, double, int, struct, break, else, long, switch, case, enum, register, typedef, char, extern, return, union, continue, for, signed, void, do, if, static</a:t>
            </a:r>
            <a:r>
              <a:rPr lang="es-ES" sz="32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lang="es-ES" sz="2400" b="0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while, default, goto, sizeof, volatile, const, float, short, unsigned</a:t>
            </a:r>
            <a:endParaRPr lang="es-ES" sz="24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DO - WHILE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 idatzi C programa bat erabiltzaileak sartutako zenbaki guztiak gehitzeko erabiltzaileak 0 sartu arte.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/*C program to demonstrate the working of do...while statement*/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int sum=0,num;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do             /* Codes inside the body of do...while loops are at least executed once. */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{                                    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printf("Enter a number\n");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scanf("%d",&amp;num);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sum+=num;      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}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while(num!=0);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printf("sum=%d",sum);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return 0;</a:t>
            </a:r>
            <a:r>
              <a:t/>
            </a:r>
            <a:br/>
            <a:r>
              <a:rPr lang="es-ES" sz="11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6341760" y="3528000"/>
            <a:ext cx="2728800" cy="191628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3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-2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a number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0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sum=1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FOR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112720" y="1368360"/>
            <a:ext cx="3022200" cy="4822560"/>
          </a:xfrm>
          <a:prstGeom prst="borderCallout1">
            <a:avLst>
              <a:gd name="adj1" fmla="val 18750"/>
              <a:gd name="adj2" fmla="val -8333"/>
              <a:gd name="adj3" fmla="val 28569"/>
              <a:gd name="adj4" fmla="val -20101"/>
            </a:avLst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Hasieraketa instrukzioa behin bakarrik exekutatzen da for begizta hasieran.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s-ES" sz="15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s-E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 Ondoren, testaren adierazpena programak egiaztatzen du. Proba adierazpena faltsua bada, begizta amaitzen da. Baina testaren adierazpena egia bada, begizta-ren gorputzaren barruko kodea / k exekutatuko dira eta eguneratze-adierazpena eguneratuko da. 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s-ES" sz="15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Prozesu hau errepikatzen da testaren adierazpena faltsua izan arte.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5472000" y="3823920"/>
            <a:ext cx="3525840" cy="18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Shape 356"/>
          <p:cNvPicPr/>
          <p:nvPr/>
        </p:nvPicPr>
        <p:blipFill>
          <a:blip r:embed="rId2"/>
          <a:stretch/>
        </p:blipFill>
        <p:spPr>
          <a:xfrm>
            <a:off x="894960" y="2030400"/>
            <a:ext cx="3783960" cy="394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bukleak =&gt; FOR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15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 Idatzi programa bat erabiltzaileak n zenbakia sartu duen eta lehen n zenbaki naturalen batura aurkituko duena. Oharra: 1,2,3 ... zenbaki natural deitzen zaie.</a:t>
            </a: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5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5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325520" y="2849760"/>
            <a:ext cx="5019120" cy="35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>
              <a:lnSpc>
                <a:spcPct val="150000"/>
              </a:lnSpc>
              <a:spcBef>
                <a:spcPts val="1500"/>
              </a:spcBef>
              <a:spcAft>
                <a:spcPts val="799"/>
              </a:spcAft>
            </a:pPr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#include &lt;stdio.h&gt;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int main(){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int n, count, sum=0;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printf("Enter the value of n.\n");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scanf("%d",&amp;n);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for(count=1;count&lt;=n;++count)  //for loop terminates if count&gt; {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    sum+=count;    /* this statement is equivalent to sum=sum+count */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}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printf("Sum=%d",sum);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    return 0;</a:t>
            </a:r>
            <a:r>
              <a:t/>
            </a:r>
            <a:br/>
            <a:r>
              <a:rPr lang="es-ES" sz="1300" b="0" i="1" strike="noStrike" spc="-1">
                <a:solidFill>
                  <a:srgbClr val="0B5394"/>
                </a:solidFill>
                <a:latin typeface="Calibri"/>
                <a:ea typeface="Impact"/>
              </a:rPr>
              <a:t>}</a:t>
            </a:r>
            <a:endParaRPr lang="es-ES" sz="13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6336000" y="3266640"/>
            <a:ext cx="2014920" cy="112428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Output: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Enter the value of n.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19</a:t>
            </a:r>
            <a:r>
              <a:t/>
            </a:r>
            <a:br/>
            <a:r>
              <a:rPr lang="es-ES" sz="1400" b="0" strike="noStrike" spc="-1">
                <a:solidFill>
                  <a:srgbClr val="0B5394"/>
                </a:solidFill>
                <a:latin typeface="Impact"/>
                <a:ea typeface="Impact"/>
              </a:rPr>
              <a:t>Sum=190 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C-k azpiprogramak idazteko aukera ematen digu.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 diogunean, C-ren kasuan adibidez, azpiprogramak inplizituki emaitza bat itzuliko duela suposatzen da. Prozedurak aldiz, emaitza inpliziturik ez du itzultzen.</a:t>
            </a: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Helburua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programan diseinua eta idazketa erraztea da; beraien bidez posible bait da problema konplexu bat beste errazagoetan banantzea. </a:t>
            </a:r>
            <a:r>
              <a:rPr lang="es-E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Programazio modularra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Adibidez: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279" name="TextShape 4"/>
          <p:cNvSpPr txBox="1"/>
          <p:nvPr/>
        </p:nvSpPr>
        <p:spPr>
          <a:xfrm>
            <a:off x="1152000" y="2376000"/>
            <a:ext cx="8957520" cy="38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200" b="0" i="1" strike="noStrike" spc="-1">
                <a:latin typeface="Arial"/>
              </a:rPr>
              <a:t>int obtenerValorParaCalculo(); </a:t>
            </a:r>
          </a:p>
          <a:p>
            <a:endParaRPr lang="es-ES" sz="1200" b="0" i="1" strike="noStrike" spc="-1">
              <a:latin typeface="Arial"/>
            </a:endParaRPr>
          </a:p>
          <a:p>
            <a:r>
              <a:rPr lang="es-ES" sz="1200" b="0" i="1" strike="noStrike" spc="-1">
                <a:latin typeface="Arial"/>
              </a:rPr>
              <a:t>….</a:t>
            </a:r>
          </a:p>
          <a:p>
            <a:r>
              <a:rPr lang="es-ES" sz="1200" b="0" i="1" strike="noStrike" spc="-1">
                <a:latin typeface="Arial"/>
              </a:rPr>
              <a:t>int main(){</a:t>
            </a:r>
          </a:p>
          <a:p>
            <a:r>
              <a:rPr lang="es-ES" sz="1200" b="0" i="1" strike="noStrike" spc="-1">
                <a:latin typeface="Arial"/>
              </a:rPr>
              <a:t>   ….</a:t>
            </a:r>
          </a:p>
          <a:p>
            <a:r>
              <a:rPr lang="es-ES" sz="1200" b="0" i="1" strike="noStrike" spc="-1">
                <a:latin typeface="Arial"/>
              </a:rPr>
              <a:t>   balorea = obtenerValorParaCalculo();</a:t>
            </a:r>
          </a:p>
          <a:p>
            <a:r>
              <a:rPr lang="es-ES" sz="1200" b="0" i="1" strike="noStrike" spc="-1">
                <a:latin typeface="Arial"/>
              </a:rPr>
              <a:t>   ….</a:t>
            </a:r>
          </a:p>
          <a:p>
            <a:r>
              <a:rPr lang="es-ES" sz="1200" b="0" i="1" strike="noStrike" spc="-1">
                <a:latin typeface="Arial"/>
              </a:rPr>
              <a:t>}</a:t>
            </a:r>
          </a:p>
          <a:p>
            <a:endParaRPr lang="es-ES" sz="1200" b="0" i="1" strike="noStrike" spc="-1">
              <a:latin typeface="Arial"/>
            </a:endParaRPr>
          </a:p>
          <a:p>
            <a:r>
              <a:rPr lang="es-ES" sz="1200" b="0" i="1" strike="noStrike" spc="-1">
                <a:latin typeface="Arial"/>
              </a:rPr>
              <a:t>int obtenerValorParaCalculo() {</a:t>
            </a:r>
          </a:p>
          <a:p>
            <a:r>
              <a:rPr lang="es-ES" sz="1200" b="0" i="1" strike="noStrike" spc="-1">
                <a:latin typeface="Arial"/>
              </a:rPr>
              <a:t>    int imparElegido = 0;</a:t>
            </a:r>
          </a:p>
          <a:p>
            <a:r>
              <a:rPr lang="es-ES" sz="1200" b="0" i="1" strike="noStrike" spc="-1">
                <a:latin typeface="Arial"/>
              </a:rPr>
              <a:t>    do {</a:t>
            </a:r>
          </a:p>
          <a:p>
            <a:r>
              <a:rPr lang="es-ES" sz="1200" b="0" i="1" strike="noStrike" spc="-1">
                <a:latin typeface="Arial"/>
              </a:rPr>
              <a:t>        printf("\nPor favor introduzca numero entero impar entre 1 y 19: ");</a:t>
            </a:r>
          </a:p>
          <a:p>
            <a:r>
              <a:rPr lang="es-ES" sz="1200" b="0" i="1" strike="noStrike" spc="-1">
                <a:latin typeface="Arial"/>
              </a:rPr>
              <a:t>        scanf("%d", &amp;imparElegido);</a:t>
            </a:r>
          </a:p>
          <a:p>
            <a:r>
              <a:rPr lang="es-ES" sz="1200" b="0" i="1" strike="noStrike" spc="-1">
                <a:latin typeface="Arial"/>
              </a:rPr>
              <a:t>    } while (imparElegido&lt;=0 || imparElegido&gt; NMAX ||imparElegido%2==0);</a:t>
            </a:r>
          </a:p>
          <a:p>
            <a:r>
              <a:rPr lang="es-ES" sz="1200" b="0" i="1" strike="noStrike" spc="-1">
                <a:latin typeface="Arial"/>
              </a:rPr>
              <a:t>    return imparElegido;</a:t>
            </a:r>
          </a:p>
          <a:p>
            <a:r>
              <a:rPr lang="es-ES" sz="1200" b="0" i="1" strike="noStrike" spc="-1">
                <a:latin typeface="Arial"/>
              </a:rPr>
              <a:t>}</a:t>
            </a:r>
          </a:p>
          <a:p>
            <a:endParaRPr lang="es-ES" sz="1200" b="0" i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 programetan funtzioak erabiltzen baditugu hiru moduko aipamenak egin daitezke: 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definizioa, deia 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eta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erazagupena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Funtzioaren definizioa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Azpiprogramak egiten duena adierazteko balio du, bertan funtzioaren emaitza-mota, izena, argumentuak, argumentuen definizioa, eta gorputza zehazten direlarik.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Argumentu bat baino gehiago badago , karaktereaz bereizten dira.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Formatua ondokoa da: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</p:txBody>
      </p:sp>
      <p:pic>
        <p:nvPicPr>
          <p:cNvPr id="283" name="Imagen 282"/>
          <p:cNvPicPr/>
          <p:nvPr/>
        </p:nvPicPr>
        <p:blipFill>
          <a:blip r:embed="rId2"/>
          <a:stretch/>
        </p:blipFill>
        <p:spPr>
          <a:xfrm>
            <a:off x="4032000" y="4680000"/>
            <a:ext cx="4607280" cy="215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 programetan funtzioak erabiltzen baditugu hiru moduko aipamenak egin daitezke: 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definizioa, deia 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eta</a:t>
            </a:r>
            <a:r>
              <a:rPr lang="es-ES" sz="2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erazagupena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Funtzioak emaitzarik itzultzen badu, </a:t>
            </a:r>
            <a:r>
              <a:rPr lang="es-ES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sententziaren bidez egingo da, gehienetan sententzia hau gorputzaren azkena delarik. Funtzioak emaitzarik itzultzen ez badu (beste lengoaietan honi prozedura deitzen zaio), emaitza-mota gisa </a:t>
            </a:r>
            <a:r>
              <a:rPr lang="es-ES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void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idatziko da, zeren emaitza-motarik aipatzen ez bada zenbaki osoa itzuliko dela suposatuko bait da.</a:t>
            </a: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Argumentuen definizioa datuen definizioa bezala egiten da. Diferentzia bakarra datu hauek beste funtzioetatik (edo programa nagusitik) bidaltzea da.</a:t>
            </a: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Funtzioaren gorputzean azpiprogramaren kodea doa, bertako datuen definizioa zein aginduak bertan adierazten direlarik.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0000" lnSpcReduction="20000"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Adibidez: bi zenbaki osoetan handiena itzultzen duen zenbakia.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funtzioaren burua honako hau izango da:</a:t>
            </a:r>
            <a:endParaRPr lang="es-ES" sz="20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handien (a, b)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850"/>
              </a:spcBef>
            </a:pPr>
            <a:endParaRPr lang="es-ES" sz="20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 a, b; /*funtzioaren parametroak */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gorputza honako hau izango da:</a:t>
            </a:r>
            <a:endParaRPr lang="es-E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int emaitza;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if (a &gt;  b) emaitza = a;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else emaitza = b;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(emaitza);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}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Funtzioaren deia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 bat exekutatu nahi denean dei bat egiten zaio, horrela deian aipatutako datuekin (parametroekin) funtzioaren definizioari dagokion kodea exekutatu eta emaitza itzuliko delarik.</a:t>
            </a: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Funtzioak emaitzarik itzultzen badu, deia normalean asignazio baten eskuin aldean agertuko da. Hala ere, espresio baten erdian edo beste funtzio baten parametro gisa ere ager daiteke.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a)    ...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em = handien (z1, z2)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printf (“%d”, em);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...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int em;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b) printf (“%d”, handien (z1, z2);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296000" y="7322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 Funtzioak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039680" y="1710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Funtzioaren erazagupena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s-ES" sz="20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batean beste modulu batean definituta dagoen funtzio bati deitzen diogunean funtzioa erazagutu egin behar da, definizioaren faltaz konpiladoreak akatsik eman ez dezan. 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marL="864000" lvl="1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"/>
            </a:pPr>
            <a:r>
              <a:rPr lang="es-ES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extern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hitz gakoa kanpoan definitzen dela adierazteko, emaitza-mota, funtzioaren izena eta ( ) funtzioa dela bereizteko.</a:t>
            </a:r>
            <a:endParaRPr lang="es-ES" sz="16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extern int handien ( );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850"/>
              </a:spcBef>
            </a:pPr>
            <a:endParaRPr lang="es-ES" sz="1600" b="0" strike="noStrike" spc="-1">
              <a:latin typeface="Arial"/>
            </a:endParaRPr>
          </a:p>
          <a:p>
            <a:pPr marL="1296000" lvl="2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s-E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Funtzioa eta deia modulu berean daudenean ez da funtzioaren erazagupenik behar</a:t>
            </a: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Identifikatzaileak: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 programazioan, identifikatzaileak, C entitateei izen bakarra emateko sortzen dira eta horrela programa exekutatzerakoan entitateak identifikatzeko.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Adibidez:</a:t>
            </a:r>
            <a:endParaRPr lang="es-ES" sz="20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int </a:t>
            </a:r>
            <a:r>
              <a:rPr lang="es-ES" sz="18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dirua</a:t>
            </a: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; // dirua zenbaki oso motako aldagai bat adierazten duen identifikatzailea da.</a:t>
            </a:r>
            <a:endParaRPr lang="es-ES" sz="1800" b="0" strike="noStrike" spc="-1">
              <a:latin typeface="Arial"/>
            </a:endParaRPr>
          </a:p>
          <a:p>
            <a:pPr marL="822960" lvl="2" indent="-178920" algn="just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Wingdings" charset="2"/>
              <a:buChar char="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int </a:t>
            </a:r>
            <a:r>
              <a:rPr lang="es-ES" sz="1800" b="1" i="1" strike="noStrike" spc="-1">
                <a:solidFill>
                  <a:srgbClr val="404040"/>
                </a:solidFill>
                <a:latin typeface="Trebuchet MS"/>
                <a:ea typeface="DejaVu Sans"/>
              </a:rPr>
              <a:t>mango_zuhaitza</a:t>
            </a: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; // mango_ zuhaitza beste identifikatzaile bat da, mota osoko beste aldagai bat adierazten duena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hitz gakoak eta identifikatzaileak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Identifikatzaileak idazteko arauak: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 bat letra (maiuskulaz nahiz minuskulaz), digituz eta '_' azpimarraz soilik osa daiteke.</a:t>
            </a:r>
            <a:endParaRPr lang="es-ES" sz="20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Identifikatzaile baten luzerarako ez dago araurik.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aldagaiak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Datu espezifikoak gordetzeko memoria guneak aldagaiekin izendatzen dira. </a:t>
            </a: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Datu egiturak dira eta, horregatik, gorde ahal dituzten datu motaren arabera sailkatzen dira.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aldagaiak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Aldagaiei dagozkien ezaugarri garrantzitsuenak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iraupena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eta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(scope) dira: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Iraupena:</a:t>
            </a:r>
            <a:endParaRPr lang="es-ES" sz="22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 </a:t>
            </a:r>
            <a:r>
              <a:rPr lang="es-ES" sz="2000" b="1" i="1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finko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bat programaren hasieran sortzen da eta programaren exekuzioa amaitu arte bizirik irauten du bere memori zatia etengabe hartzen duelarik. </a:t>
            </a:r>
            <a:endParaRPr lang="es-ES" sz="2000" b="0" strike="noStrike" spc="-1">
              <a:latin typeface="Arial"/>
            </a:endParaRPr>
          </a:p>
          <a:p>
            <a:pPr marL="548640" lvl="1" indent="-17892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 </a:t>
            </a:r>
            <a:r>
              <a:rPr lang="es-ES" sz="2000" b="1" i="1" u="sng" strike="noStrike" spc="-1">
                <a:solidFill>
                  <a:srgbClr val="404040"/>
                </a:solidFill>
                <a:uFillTx/>
                <a:latin typeface="Trebuchet MS"/>
                <a:ea typeface="DejaVu Sans"/>
              </a:rPr>
              <a:t>automatiko</a:t>
            </a: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bat aldiz, programaren funtzio edo bloke zehatz bati lotuta dago. Beraz, funtzio edo bloke hori exekutatzen hasten denean baino ez da sortuko, eta blokearen exekuzioa bukatzean desagertuko da.  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475640" y="404640"/>
            <a:ext cx="6980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C programazioa:</a:t>
            </a:r>
            <a:r>
              <a:t/>
            </a:r>
            <a:br/>
            <a:r>
              <a:rPr lang="es-ES" sz="3200" b="1" strike="noStrike" spc="-1">
                <a:solidFill>
                  <a:srgbClr val="821A08"/>
                </a:solidFill>
                <a:latin typeface="Trebuchet MS"/>
                <a:ea typeface="DejaVu Sans"/>
              </a:rPr>
              <a:t> aldagaiak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115640" y="2205000"/>
            <a:ext cx="6396840" cy="34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457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18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Aldagaiei dagozkien ezaugarri garrantzitsuenak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iraupena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eta </a:t>
            </a:r>
            <a:r>
              <a:rPr lang="es-ES" sz="22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</a:t>
            </a: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 (scope) dira:</a:t>
            </a:r>
            <a:endParaRPr lang="es-ES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>
              <a:latin typeface="Arial"/>
            </a:endParaRPr>
          </a:p>
          <a:p>
            <a:pPr marL="228600" indent="-178920" algn="just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Esparrua:</a:t>
            </a:r>
            <a:endParaRPr lang="es-ES" sz="2200" b="0" strike="noStrike" spc="-1">
              <a:latin typeface="Arial"/>
            </a:endParaRPr>
          </a:p>
          <a:p>
            <a:pPr marL="548640" lvl="1" indent="-1789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Esparrua edo scope-a iturburu-programari dagokion kontzeptua da eta aldagai baten izenaren ezagutza-eremua adierazten du. C lengoaian ondoko lau ezagutza-eremu edo esparru-mota bereizten dira: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0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programarena </a:t>
            </a:r>
            <a:endParaRPr lang="es-ES" sz="18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fitxategiarena </a:t>
            </a:r>
            <a:endParaRPr lang="es-ES" sz="18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funtzioarena</a:t>
            </a:r>
            <a:endParaRPr lang="es-ES" sz="1800" b="0" strike="noStrike" spc="-1">
              <a:latin typeface="Arial"/>
            </a:endParaRPr>
          </a:p>
          <a:p>
            <a:pPr marL="822960" lvl="2" indent="-1789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blokearena</a:t>
            </a:r>
            <a:endParaRPr lang="es-ES" sz="1800" b="0" strike="noStrike" spc="-1">
              <a:latin typeface="Arial"/>
            </a:endParaRPr>
          </a:p>
          <a:p>
            <a:pPr marL="365760" algn="just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  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505</TotalTime>
  <Words>2581</Words>
  <Application>Microsoft Office PowerPoint</Application>
  <PresentationFormat>Presentación en pantalla (4:3)</PresentationFormat>
  <Paragraphs>497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49</vt:i4>
      </vt:variant>
    </vt:vector>
  </HeadingPairs>
  <TitlesOfParts>
    <vt:vector size="62" baseType="lpstr">
      <vt:lpstr>Arial</vt:lpstr>
      <vt:lpstr>Arial Narrow</vt:lpstr>
      <vt:lpstr>Calibri</vt:lpstr>
      <vt:lpstr>DejaVu Sans</vt:lpstr>
      <vt:lpstr>Georgia</vt:lpstr>
      <vt:lpstr>Impact</vt:lpstr>
      <vt:lpstr>Leelawadee UI</vt:lpstr>
      <vt:lpstr>Symbol</vt:lpstr>
      <vt:lpstr>Trebuchet MS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Programazio lengoaia</dc:title>
  <dc:subject/>
  <dc:creator>Olaia Egurrola</dc:creator>
  <dc:description/>
  <cp:lastModifiedBy>Arceredillo Molina, Adrián</cp:lastModifiedBy>
  <cp:revision>61</cp:revision>
  <dcterms:created xsi:type="dcterms:W3CDTF">2020-09-25T08:24:50Z</dcterms:created>
  <dcterms:modified xsi:type="dcterms:W3CDTF">2021-09-17T08:31:59Z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