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268" y="-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F45FF1B-F143-4F2F-A62F-87C760663AFB}" type="datetimeFigureOut">
              <a:rPr lang="es-ES" smtClean="0"/>
              <a:t>17/09/2021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20E2709-5BC6-4D16-BA70-9BEE8EA99C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400" y="685800"/>
            <a:ext cx="9861550" cy="1905000"/>
          </a:xfrm>
        </p:spPr>
        <p:txBody>
          <a:bodyPr/>
          <a:lstStyle/>
          <a:p>
            <a:r>
              <a:rPr lang="es-ES" sz="7200" dirty="0" smtClean="0">
                <a:solidFill>
                  <a:schemeClr val="bg1"/>
                </a:solidFill>
              </a:rPr>
              <a:t>APLIKAZIOEN GARAPENAREN BIZI ZIKLOA</a:t>
            </a:r>
            <a:endParaRPr lang="es-ES" sz="7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45088"/>
            <a:ext cx="9144000" cy="912812"/>
          </a:xfrm>
        </p:spPr>
        <p:txBody>
          <a:bodyPr/>
          <a:lstStyle/>
          <a:p>
            <a:r>
              <a:rPr lang="es-ES" b="1" dirty="0" smtClean="0"/>
              <a:t>Adrián </a:t>
            </a:r>
            <a:r>
              <a:rPr lang="es-ES" b="1" dirty="0" err="1" smtClean="0"/>
              <a:t>Arceredillo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9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10090150" cy="1600200"/>
          </a:xfrm>
        </p:spPr>
        <p:txBody>
          <a:bodyPr/>
          <a:lstStyle/>
          <a:p>
            <a:pPr algn="just"/>
            <a:r>
              <a:rPr lang="eu-ES" dirty="0" smtClean="0"/>
              <a:t>Bizi ziklo eredua:		Ur-jauzia</a:t>
            </a:r>
            <a:endParaRPr lang="eu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55480"/>
            <a:ext cx="5381626" cy="390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934199" y="755479"/>
            <a:ext cx="4171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u-ES" sz="3000" dirty="0" smtClean="0"/>
              <a:t>Proiektua  hain sakona izatean, baliteke aurreko etapa batera  joateko beharra izatea; eta eredu honek erraztasun handia eskaintzen du. Bost atal horiek, akatsak egoteko aukerak asko murrizten ditu.</a:t>
            </a:r>
          </a:p>
        </p:txBody>
      </p:sp>
      <p:cxnSp>
        <p:nvCxnSpPr>
          <p:cNvPr id="7" name="Conector recto de flecha 7"/>
          <p:cNvCxnSpPr/>
          <p:nvPr/>
        </p:nvCxnSpPr>
        <p:spPr>
          <a:xfrm>
            <a:off x="6067425" y="5754106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Ur-jauziaren ereduari buruz:</a:t>
            </a:r>
            <a:endParaRPr lang="eu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2841625"/>
          </a:xfrm>
        </p:spPr>
        <p:txBody>
          <a:bodyPr>
            <a:normAutofit lnSpcReduction="10000"/>
          </a:bodyPr>
          <a:lstStyle/>
          <a:p>
            <a:pPr marL="320040" lvl="1" indent="0" algn="just">
              <a:buNone/>
            </a:pPr>
            <a:r>
              <a:rPr lang="eu-ES" sz="2800" b="1" u="sng" dirty="0" smtClean="0"/>
              <a:t>Abantailak</a:t>
            </a:r>
            <a:r>
              <a:rPr lang="eu-ES" sz="2800" dirty="0" smtClean="0"/>
              <a:t>:</a:t>
            </a:r>
          </a:p>
          <a:p>
            <a:pPr marL="320040" lvl="1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Etapetan zehar saltoka ibiliz gero, prozesuaren urrats guztiak egiaztatu ditzakegu. Beraz, kalitate handiko emaitzak lortzen dira.</a:t>
            </a:r>
          </a:p>
          <a:p>
            <a:pPr marL="640080" lvl="2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Talde lana  egitera bultzatzen du.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32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Ur-jauziaren ereduari buruz: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58850" y="781050"/>
            <a:ext cx="10058400" cy="4381500"/>
          </a:xfrm>
        </p:spPr>
        <p:txBody>
          <a:bodyPr>
            <a:normAutofit lnSpcReduction="10000"/>
          </a:bodyPr>
          <a:lstStyle/>
          <a:p>
            <a:pPr marL="320040" lvl="1" indent="0" algn="just">
              <a:buNone/>
            </a:pPr>
            <a:r>
              <a:rPr lang="eu-ES" sz="2800" b="1" u="sng" dirty="0" smtClean="0"/>
              <a:t>Desabantailak</a:t>
            </a:r>
            <a:r>
              <a:rPr lang="eu-ES" sz="2800" dirty="0" smtClean="0"/>
              <a:t>:</a:t>
            </a:r>
          </a:p>
          <a:p>
            <a:pPr marL="320040" lvl="1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Gure helburua hasieratik ezagutzea ezinbestekoa da. Baita nola antolatu talde lan osoa ere.</a:t>
            </a:r>
          </a:p>
          <a:p>
            <a:pPr marL="640080" lvl="2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Arazoak izanez gero, hauek identifikatzea, etapetan atzera egitea suposatzen du.</a:t>
            </a:r>
          </a:p>
          <a:p>
            <a:pPr marL="640080" lvl="2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Lehendabiziko erabilera, guztiz amaitutakoan izango da.</a:t>
            </a:r>
          </a:p>
        </p:txBody>
      </p:sp>
    </p:spTree>
    <p:extLst>
      <p:ext uri="{BB962C8B-B14F-4D97-AF65-F5344CB8AC3E}">
        <p14:creationId xmlns:p14="http://schemas.microsoft.com/office/powerpoint/2010/main" val="20101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Ur-jauziaren ereduari buruz: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 algn="just">
              <a:buNone/>
            </a:pPr>
            <a:r>
              <a:rPr lang="eu-ES" sz="2800" b="1" u="sng" dirty="0" smtClean="0"/>
              <a:t>Noiz gomendatzen da</a:t>
            </a:r>
            <a:r>
              <a:rPr lang="eu-ES" sz="2800" dirty="0" smtClean="0"/>
              <a:t>:</a:t>
            </a:r>
          </a:p>
          <a:p>
            <a:pPr marL="320040" lvl="1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Eredua guztiz ezaguna izatean.</a:t>
            </a:r>
          </a:p>
          <a:p>
            <a:pPr marL="640080" lvl="2" indent="0" algn="just">
              <a:buNone/>
            </a:pPr>
            <a:endParaRPr lang="eu-ES" sz="2800" dirty="0" smtClean="0"/>
          </a:p>
          <a:p>
            <a:pPr lvl="2" algn="just"/>
            <a:r>
              <a:rPr lang="eu-ES" sz="2800" dirty="0" smtClean="0"/>
              <a:t>Bezeroek noizean behin bertsiorik edo jarraipen zehatz bat eskatzen ez dutenean.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ceso de desarrollo de una app | Doonam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" b="27991"/>
          <a:stretch/>
        </p:blipFill>
        <p:spPr bwMode="auto">
          <a:xfrm>
            <a:off x="917575" y="803180"/>
            <a:ext cx="10550525" cy="49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u-ES" dirty="0" smtClean="0"/>
              <a:t>Asmaturiko proiektua: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8700" y="800100"/>
            <a:ext cx="10039350" cy="3924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u-ES" sz="2800" dirty="0" smtClean="0"/>
              <a:t>Aplikazio informatiko bat sortu, unibertsitate desberdinen artean erabiliko dena. Bertan, edozein ezagutza mota edota apunte desberdinak, edonoren eskura jarriko dira. Jarduera honen arduradunak  ikasle berak izango dira.</a:t>
            </a:r>
          </a:p>
          <a:p>
            <a:pPr marL="0" indent="0" algn="just">
              <a:buNone/>
            </a:pPr>
            <a:endParaRPr lang="eu-ES" sz="2800" dirty="0" smtClean="0"/>
          </a:p>
          <a:p>
            <a:pPr marL="0" indent="0" algn="just">
              <a:buNone/>
            </a:pPr>
            <a:r>
              <a:rPr lang="eu-ES" sz="2800" dirty="0" smtClean="0"/>
              <a:t>Hau da, haien artean laguntzeko eta eroso ikasteko asmoarekin egindako aplikazioa da. Horretarako, programa informatiko bat sortu beharko da.</a:t>
            </a:r>
            <a:endParaRPr lang="eu-ES" sz="2800" dirty="0"/>
          </a:p>
        </p:txBody>
      </p:sp>
    </p:spTree>
    <p:extLst>
      <p:ext uri="{BB962C8B-B14F-4D97-AF65-F5344CB8AC3E}">
        <p14:creationId xmlns:p14="http://schemas.microsoft.com/office/powerpoint/2010/main" val="21650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u-ES" dirty="0" smtClean="0"/>
              <a:t>Zein norabide jarraitzen du prozesu batek?</a:t>
            </a:r>
            <a:endParaRPr lang="eu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3450" y="748966"/>
            <a:ext cx="10058400" cy="1181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u-ES" sz="2800" dirty="0" smtClean="0"/>
              <a:t>Lehendabiziko ideia sortzen denetik</a:t>
            </a:r>
            <a:endParaRPr lang="eu-ES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962650" y="1703471"/>
            <a:ext cx="0" cy="97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3419475" y="2816546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2800" dirty="0" smtClean="0">
                <a:sym typeface="Wingdings" panose="05000000000000000000" pitchFamily="2" charset="2"/>
              </a:rPr>
              <a:t>Erabiltzen ez den momenturaino.</a:t>
            </a:r>
            <a:endParaRPr lang="eu-ES" sz="2800" dirty="0"/>
          </a:p>
        </p:txBody>
      </p:sp>
    </p:spTree>
    <p:extLst>
      <p:ext uri="{BB962C8B-B14F-4D97-AF65-F5344CB8AC3E}">
        <p14:creationId xmlns:p14="http://schemas.microsoft.com/office/powerpoint/2010/main" val="313910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u-ES" dirty="0" smtClean="0"/>
              <a:t>Urratsez urrats, gure helburua lortu:</a:t>
            </a:r>
            <a:endParaRPr lang="eu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0" y="796925"/>
            <a:ext cx="10515600" cy="27844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u-ES" sz="3300" dirty="0" smtClean="0"/>
              <a:t>Denbora nabarmena eskaini </a:t>
            </a:r>
            <a:r>
              <a:rPr lang="eu-ES" sz="3300" b="1" u="sng" dirty="0" smtClean="0"/>
              <a:t>azterketari</a:t>
            </a:r>
            <a:r>
              <a:rPr lang="eu-ES" sz="3300" dirty="0" smtClean="0"/>
              <a:t>. 			</a:t>
            </a:r>
            <a:r>
              <a:rPr lang="eu-ES" sz="3300" b="1" dirty="0" smtClean="0"/>
              <a:t>Nola?</a:t>
            </a:r>
          </a:p>
          <a:p>
            <a:pPr marL="0" indent="0" algn="just">
              <a:buNone/>
            </a:pPr>
            <a:endParaRPr lang="eu-ES" sz="2600" dirty="0" smtClean="0"/>
          </a:p>
          <a:p>
            <a:pPr lvl="2" algn="just"/>
            <a:r>
              <a:rPr lang="eu-ES" sz="3000" dirty="0" smtClean="0"/>
              <a:t>Hoberenak diren aukerak bilatu eta planteatu taldekideen artean.</a:t>
            </a:r>
          </a:p>
          <a:p>
            <a:pPr lvl="4" algn="just"/>
            <a:r>
              <a:rPr lang="eu-ES" sz="3000" dirty="0" smtClean="0"/>
              <a:t>Funtsezkoak diren beharrak identifikatu.</a:t>
            </a:r>
          </a:p>
          <a:p>
            <a:pPr lvl="4" algn="just"/>
            <a:r>
              <a:rPr lang="eu-ES" sz="3000" dirty="0" smtClean="0"/>
              <a:t>Aukera desberdinak alderatu.</a:t>
            </a:r>
          </a:p>
          <a:p>
            <a:pPr marL="1371600" lvl="3" indent="0" algn="just">
              <a:buNone/>
            </a:pPr>
            <a:endParaRPr lang="eu-ES" sz="3000" dirty="0" smtClean="0"/>
          </a:p>
          <a:p>
            <a:pPr lvl="2" algn="just"/>
            <a:r>
              <a:rPr lang="eu-ES" sz="3000" dirty="0" smtClean="0"/>
              <a:t>Ez utzi aztertu barik prozesuaren helburu edo lehentasun nagusienak.</a:t>
            </a:r>
          </a:p>
          <a:p>
            <a:pPr marL="914400" lvl="2" indent="0" algn="just">
              <a:buNone/>
            </a:pPr>
            <a:endParaRPr lang="es-ES" sz="2600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1123950" y="3488155"/>
            <a:ext cx="9886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u-ES" sz="2600" b="1" dirty="0" smtClean="0"/>
              <a:t>Aholkua</a:t>
            </a:r>
            <a:r>
              <a:rPr lang="eu-ES" sz="2600" dirty="0" smtClean="0"/>
              <a:t>: azterketa orokorrak ondo joanez gero, saiatu beste azterketa sakonagoak egiten. </a:t>
            </a:r>
          </a:p>
          <a:p>
            <a:endParaRPr lang="es-ES" dirty="0"/>
          </a:p>
        </p:txBody>
      </p:sp>
      <p:cxnSp>
        <p:nvCxnSpPr>
          <p:cNvPr id="5" name="Conector recto de flecha 7"/>
          <p:cNvCxnSpPr/>
          <p:nvPr/>
        </p:nvCxnSpPr>
        <p:spPr>
          <a:xfrm>
            <a:off x="7429500" y="696829"/>
            <a:ext cx="1657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u-ES" dirty="0"/>
              <a:t>Urratsez urrats, gure helburua lortu: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9175" y="-133350"/>
            <a:ext cx="10515600" cy="3527425"/>
          </a:xfrm>
        </p:spPr>
        <p:txBody>
          <a:bodyPr>
            <a:normAutofit/>
          </a:bodyPr>
          <a:lstStyle/>
          <a:p>
            <a:pPr algn="just"/>
            <a:r>
              <a:rPr lang="eu-ES" sz="2800" dirty="0" smtClean="0"/>
              <a:t>Hasi gure prozesua </a:t>
            </a:r>
            <a:r>
              <a:rPr lang="eu-ES" sz="2800" b="1" u="sng" dirty="0" smtClean="0"/>
              <a:t>diseinatzen</a:t>
            </a:r>
            <a:r>
              <a:rPr lang="eu-ES" sz="2800" dirty="0" smtClean="0"/>
              <a:t>. 		</a:t>
            </a:r>
            <a:r>
              <a:rPr lang="eu-ES" sz="2800" b="1" dirty="0" smtClean="0"/>
              <a:t>Nola?</a:t>
            </a:r>
          </a:p>
          <a:p>
            <a:pPr algn="just"/>
            <a:endParaRPr lang="eu-ES" dirty="0" smtClean="0"/>
          </a:p>
          <a:p>
            <a:pPr marL="0" indent="0" algn="just">
              <a:buNone/>
            </a:pPr>
            <a:r>
              <a:rPr lang="eu-ES" sz="2600" dirty="0" smtClean="0"/>
              <a:t>Zikloaren une honetan, faktore ugari izan behar ditugu gogoan:</a:t>
            </a:r>
          </a:p>
          <a:p>
            <a:pPr lvl="1" algn="just"/>
            <a:r>
              <a:rPr lang="eu-ES" sz="2600" dirty="0" smtClean="0"/>
              <a:t>Datuak nola pilatu eta eraiki pentsatu.</a:t>
            </a:r>
          </a:p>
          <a:p>
            <a:pPr lvl="1" algn="just"/>
            <a:r>
              <a:rPr lang="eu-ES" sz="2600" dirty="0" smtClean="0"/>
              <a:t>Aukeratu zer software-interfazea komeni zaigu jardun bakoitzerako.	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3249303"/>
            <a:ext cx="9201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u-ES" sz="2600" dirty="0" smtClean="0"/>
              <a:t>Arazoak izanez gero, ezinbestekoa da hauek konpontzeko eta horietatik ikasteko gaitasun indartsu bat izatea.</a:t>
            </a:r>
            <a:endParaRPr lang="eu-ES" sz="2600" dirty="0"/>
          </a:p>
        </p:txBody>
      </p:sp>
      <p:cxnSp>
        <p:nvCxnSpPr>
          <p:cNvPr id="6" name="Conector recto de flecha 7"/>
          <p:cNvCxnSpPr/>
          <p:nvPr/>
        </p:nvCxnSpPr>
        <p:spPr>
          <a:xfrm>
            <a:off x="6143625" y="763006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1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u-ES" dirty="0"/>
              <a:t>Urratsez urrats, gure helburua lortu: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7900" y="133350"/>
            <a:ext cx="10058400" cy="3886200"/>
          </a:xfrm>
        </p:spPr>
        <p:txBody>
          <a:bodyPr/>
          <a:lstStyle/>
          <a:p>
            <a:pPr algn="just"/>
            <a:r>
              <a:rPr lang="eu-ES" sz="2800" b="1" u="sng" dirty="0" smtClean="0"/>
              <a:t>Eraikuntzarekin</a:t>
            </a:r>
            <a:r>
              <a:rPr lang="eu-ES" sz="2800" dirty="0" smtClean="0"/>
              <a:t> asteko prest gaude?		</a:t>
            </a:r>
            <a:r>
              <a:rPr lang="eu-ES" sz="2800" b="1" dirty="0" smtClean="0"/>
              <a:t>Nola?</a:t>
            </a:r>
          </a:p>
          <a:p>
            <a:pPr marL="0" indent="0" algn="just">
              <a:buNone/>
            </a:pPr>
            <a:endParaRPr lang="eu-ES" sz="2600" dirty="0" smtClean="0"/>
          </a:p>
          <a:p>
            <a:pPr marL="0" indent="0" algn="just">
              <a:buNone/>
            </a:pPr>
            <a:r>
              <a:rPr lang="eu-ES" sz="2600" dirty="0" smtClean="0"/>
              <a:t>Atal honen helburua, lehen aztertu eta diseinatu dugun proiektuari buruzko daukagun informazio guztiari zentzua eta forma ematea da.</a:t>
            </a:r>
          </a:p>
          <a:p>
            <a:pPr marL="0" indent="0" algn="just">
              <a:buNone/>
            </a:pPr>
            <a:endParaRPr lang="eu-ES" sz="2600" dirty="0" smtClean="0"/>
          </a:p>
          <a:p>
            <a:pPr marL="0" indent="0" algn="just">
              <a:buNone/>
            </a:pPr>
            <a:r>
              <a:rPr lang="eu-ES" sz="2600" dirty="0" smtClean="0"/>
              <a:t>Hau da, programatzaileek aurreko funtzionalitateak kodera bihurtuko dituzte.</a:t>
            </a:r>
            <a:endParaRPr lang="eu-ES" sz="2600" dirty="0"/>
          </a:p>
        </p:txBody>
      </p:sp>
      <p:cxnSp>
        <p:nvCxnSpPr>
          <p:cNvPr id="4" name="Conector recto de flecha 7"/>
          <p:cNvCxnSpPr/>
          <p:nvPr/>
        </p:nvCxnSpPr>
        <p:spPr>
          <a:xfrm>
            <a:off x="6886575" y="763006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u-ES" dirty="0"/>
              <a:t>Urratsez urrats, gure helburua lortu: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400050"/>
            <a:ext cx="10058400" cy="3886200"/>
          </a:xfrm>
        </p:spPr>
        <p:txBody>
          <a:bodyPr>
            <a:normAutofit lnSpcReduction="10000"/>
          </a:bodyPr>
          <a:lstStyle/>
          <a:p>
            <a:pPr algn="just"/>
            <a:r>
              <a:rPr lang="eu-ES" sz="2800" dirty="0" smtClean="0"/>
              <a:t>Jarraitzen duen pausoak, ezinbestekoak diren </a:t>
            </a:r>
            <a:r>
              <a:rPr lang="eu-ES" sz="2800" b="1" u="sng" dirty="0" smtClean="0"/>
              <a:t>probak</a:t>
            </a:r>
            <a:r>
              <a:rPr lang="eu-ES" sz="2800" dirty="0" smtClean="0"/>
              <a:t> eta </a:t>
            </a:r>
            <a:r>
              <a:rPr lang="eu-ES" sz="2800" b="1" u="sng" dirty="0" smtClean="0"/>
              <a:t>ezarpenak</a:t>
            </a:r>
            <a:r>
              <a:rPr lang="eu-ES" sz="2800" dirty="0" smtClean="0"/>
              <a:t> egiten ditu.		   </a:t>
            </a:r>
            <a:endParaRPr lang="eu-ES" sz="2800" b="1" dirty="0" smtClean="0"/>
          </a:p>
          <a:p>
            <a:pPr marL="0" indent="0" algn="just">
              <a:buNone/>
            </a:pPr>
            <a:r>
              <a:rPr lang="eu-ES" dirty="0" smtClean="0"/>
              <a:t>	</a:t>
            </a:r>
            <a:endParaRPr lang="eu-ES" dirty="0" smtClean="0"/>
          </a:p>
          <a:p>
            <a:pPr lvl="1" algn="just">
              <a:buFont typeface="Wingdings" pitchFamily="2" charset="2"/>
              <a:buChar char="§"/>
            </a:pPr>
            <a:r>
              <a:rPr lang="eu-ES" sz="2500" dirty="0" smtClean="0"/>
              <a:t>Arazoren bat aurkituz gero, </a:t>
            </a:r>
            <a:r>
              <a:rPr lang="eu-ES" sz="2500" dirty="0"/>
              <a:t>k</a:t>
            </a:r>
            <a:r>
              <a:rPr lang="eu-ES" sz="2500" dirty="0" smtClean="0"/>
              <a:t>onfigurazio berri bat emango zaio kodigoari.</a:t>
            </a:r>
          </a:p>
          <a:p>
            <a:pPr lvl="1" algn="just">
              <a:buFont typeface="Wingdings" pitchFamily="2" charset="2"/>
              <a:buChar char="§"/>
            </a:pPr>
            <a:r>
              <a:rPr lang="eu-ES" sz="2500" dirty="0" smtClean="0"/>
              <a:t>Beste proba txanda baten bidez, dena ongi dagoela egiaztatuko dugu</a:t>
            </a:r>
            <a:r>
              <a:rPr lang="eu-ES" sz="2500" dirty="0" smtClean="0"/>
              <a:t>.</a:t>
            </a:r>
          </a:p>
          <a:p>
            <a:pPr marL="320040" lvl="1" indent="0" algn="just">
              <a:buNone/>
            </a:pPr>
            <a:endParaRPr lang="eu-ES" sz="2500" dirty="0" smtClean="0"/>
          </a:p>
          <a:p>
            <a:pPr marL="320040" lvl="1" indent="0" algn="just">
              <a:buNone/>
            </a:pPr>
            <a:r>
              <a:rPr lang="eu-ES" sz="2500" dirty="0"/>
              <a:t>Honen bitartez, jakin dezakegu dena funtzionatzen duen gure 	irizpideen </a:t>
            </a:r>
            <a:r>
              <a:rPr lang="eu-ES" sz="2500" dirty="0" smtClean="0"/>
              <a:t>eta </a:t>
            </a:r>
            <a:r>
              <a:rPr lang="eu-ES" sz="2500" dirty="0"/>
              <a:t>itxaropenen arabera</a:t>
            </a:r>
            <a:r>
              <a:rPr lang="eu-ES" sz="2500" dirty="0" smtClean="0"/>
              <a:t>.</a:t>
            </a:r>
            <a:endParaRPr lang="eu-ES" sz="2500" dirty="0"/>
          </a:p>
        </p:txBody>
      </p:sp>
    </p:spTree>
    <p:extLst>
      <p:ext uri="{BB962C8B-B14F-4D97-AF65-F5344CB8AC3E}">
        <p14:creationId xmlns:p14="http://schemas.microsoft.com/office/powerpoint/2010/main" val="309736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u-ES" dirty="0"/>
              <a:t>Urratsez urrats, gure helburua lortu: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266700"/>
            <a:ext cx="10058400" cy="3886200"/>
          </a:xfrm>
        </p:spPr>
        <p:txBody>
          <a:bodyPr/>
          <a:lstStyle/>
          <a:p>
            <a:pPr algn="just"/>
            <a:r>
              <a:rPr lang="eu-ES" sz="2800" dirty="0" smtClean="0"/>
              <a:t>Azkenik, </a:t>
            </a:r>
            <a:r>
              <a:rPr lang="eu-ES" sz="2800" b="1" u="sng" dirty="0" smtClean="0"/>
              <a:t>mantentze lanak</a:t>
            </a:r>
            <a:r>
              <a:rPr lang="eu-ES" sz="2800" dirty="0" smtClean="0"/>
              <a:t> betetzea ezinbestekoa da.</a:t>
            </a:r>
          </a:p>
          <a:p>
            <a:pPr marL="0" indent="0" algn="just">
              <a:buNone/>
            </a:pPr>
            <a:endParaRPr lang="eu-ES" sz="2600" dirty="0" smtClean="0"/>
          </a:p>
          <a:p>
            <a:pPr marL="0" indent="0" algn="just">
              <a:buNone/>
            </a:pPr>
            <a:r>
              <a:rPr lang="eu-ES" sz="2600" dirty="0" smtClean="0"/>
              <a:t>Lan horiek ahalbidetzen digu bezero bezala, gure erosleak nahi dituen mantentze probak zuzen egitea.</a:t>
            </a:r>
          </a:p>
          <a:p>
            <a:pPr marL="0" indent="0" algn="just">
              <a:buNone/>
            </a:pPr>
            <a:endParaRPr lang="eu-ES" sz="2600" dirty="0" smtClean="0"/>
          </a:p>
          <a:p>
            <a:pPr marL="0" indent="0" algn="just">
              <a:buNone/>
            </a:pPr>
            <a:r>
              <a:rPr lang="eu-ES" sz="2600" dirty="0" smtClean="0"/>
              <a:t>Bestalde, baliteke gure erosleak aldaketaren bat eskatzea, edo aurreko proiektuari, beste zerbait gehitzeko eskatzea. Behar horiek asetzeko, oso garrantzitsuak dira mantentze lanak.</a:t>
            </a:r>
            <a:endParaRPr lang="eu-ES" sz="2600" dirty="0"/>
          </a:p>
        </p:txBody>
      </p:sp>
    </p:spTree>
    <p:extLst>
      <p:ext uri="{BB962C8B-B14F-4D97-AF65-F5344CB8AC3E}">
        <p14:creationId xmlns:p14="http://schemas.microsoft.com/office/powerpoint/2010/main" val="2386845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211</TotalTime>
  <Words>361</Words>
  <Application>Microsoft Office PowerPoint</Application>
  <PresentationFormat>Personalizado</PresentationFormat>
  <Paragraphs>66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NewsPrint</vt:lpstr>
      <vt:lpstr>APLIKAZIOEN GARAPENAREN BIZI ZIKLOA</vt:lpstr>
      <vt:lpstr>Presentación de PowerPoint</vt:lpstr>
      <vt:lpstr>Asmaturiko proiektua:</vt:lpstr>
      <vt:lpstr>Zein norabide jarraitzen du prozesu batek?</vt:lpstr>
      <vt:lpstr>Urratsez urrats, gure helburua lortu:</vt:lpstr>
      <vt:lpstr>Urratsez urrats, gure helburua lortu:</vt:lpstr>
      <vt:lpstr>Urratsez urrats, gure helburua lortu:</vt:lpstr>
      <vt:lpstr>Urratsez urrats, gure helburua lortu:</vt:lpstr>
      <vt:lpstr>Urratsez urrats, gure helburua lortu:</vt:lpstr>
      <vt:lpstr>Bizi ziklo eredua:  Ur-jauzia</vt:lpstr>
      <vt:lpstr>Ur-jauziaren ereduari buruz:</vt:lpstr>
      <vt:lpstr>Ur-jauziaren ereduari buruz:</vt:lpstr>
      <vt:lpstr>Ur-jauziaren ereduari buruz: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APLIKAZIOEN GARAPENAREN BIZI ZIKLOA</dc:title>
  <dc:creator>Arceredillo Molina, Adrián</dc:creator>
  <cp:lastModifiedBy>AdriAlex</cp:lastModifiedBy>
  <cp:revision>59</cp:revision>
  <dcterms:created xsi:type="dcterms:W3CDTF">2021-09-14T09:52:56Z</dcterms:created>
  <dcterms:modified xsi:type="dcterms:W3CDTF">2021-09-16T22:29:57Z</dcterms:modified>
</cp:coreProperties>
</file>