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8" r:id="rId4"/>
    <p:sldId id="259" r:id="rId5"/>
    <p:sldId id="260" r:id="rId6"/>
    <p:sldId id="261" r:id="rId7"/>
    <p:sldId id="262" r:id="rId8"/>
    <p:sldId id="265" r:id="rId9"/>
    <p:sldId id="263" r:id="rId10"/>
    <p:sldId id="266" r:id="rId11"/>
    <p:sldId id="264"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BDBD8-BBAA-49C7-9954-C88B27C4E5D1}" type="datetimeFigureOut">
              <a:rPr lang="es-ES" smtClean="0"/>
              <a:t>24/11/2019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098B4-B1F6-42AA-AB5B-0330F775E6BA}" type="slidenum">
              <a:rPr lang="es-ES" smtClean="0"/>
              <a:t>‹Nº›</a:t>
            </a:fld>
            <a:endParaRPr lang="es-ES"/>
          </a:p>
        </p:txBody>
      </p:sp>
    </p:spTree>
    <p:extLst>
      <p:ext uri="{BB962C8B-B14F-4D97-AF65-F5344CB8AC3E}">
        <p14:creationId xmlns:p14="http://schemas.microsoft.com/office/powerpoint/2010/main" val="320872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653098B4-B1F6-42AA-AB5B-0330F775E6BA}" type="slidenum">
              <a:rPr lang="es-ES" smtClean="0"/>
              <a:t>9</a:t>
            </a:fld>
            <a:endParaRPr lang="es-ES"/>
          </a:p>
        </p:txBody>
      </p:sp>
    </p:spTree>
    <p:extLst>
      <p:ext uri="{BB962C8B-B14F-4D97-AF65-F5344CB8AC3E}">
        <p14:creationId xmlns:p14="http://schemas.microsoft.com/office/powerpoint/2010/main" val="368794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653098B4-B1F6-42AA-AB5B-0330F775E6BA}" type="slidenum">
              <a:rPr lang="es-ES" smtClean="0"/>
              <a:t>10</a:t>
            </a:fld>
            <a:endParaRPr lang="es-ES"/>
          </a:p>
        </p:txBody>
      </p:sp>
    </p:spTree>
    <p:extLst>
      <p:ext uri="{BB962C8B-B14F-4D97-AF65-F5344CB8AC3E}">
        <p14:creationId xmlns:p14="http://schemas.microsoft.com/office/powerpoint/2010/main" val="368794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653098B4-B1F6-42AA-AB5B-0330F775E6BA}" type="slidenum">
              <a:rPr lang="es-ES" smtClean="0"/>
              <a:t>11</a:t>
            </a:fld>
            <a:endParaRPr lang="es-ES"/>
          </a:p>
        </p:txBody>
      </p:sp>
    </p:spTree>
    <p:extLst>
      <p:ext uri="{BB962C8B-B14F-4D97-AF65-F5344CB8AC3E}">
        <p14:creationId xmlns:p14="http://schemas.microsoft.com/office/powerpoint/2010/main" val="368794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EB4E6B5-74CE-47DA-88AC-32990D6A7148}" type="datetimeFigureOut">
              <a:rPr lang="es-ES" smtClean="0"/>
              <a:t>24/11/2019</a:t>
            </a:fld>
            <a:endParaRPr lang="es-ES"/>
          </a:p>
        </p:txBody>
      </p:sp>
      <p:sp>
        <p:nvSpPr>
          <p:cNvPr id="5" name="Footer Placeholder 4"/>
          <p:cNvSpPr>
            <a:spLocks noGrp="1"/>
          </p:cNvSpPr>
          <p:nvPr>
            <p:ph type="ftr" sz="quarter" idx="11"/>
          </p:nvPr>
        </p:nvSpPr>
        <p:spPr/>
        <p:txBody>
          <a:bodyPr/>
          <a:lstStyle/>
          <a:p>
            <a:endParaRPr lang="es-E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6567DDE-40AA-4430-BD66-1F8A6438D84E}" type="slidenum">
              <a:rPr lang="es-ES" smtClean="0"/>
              <a:t>‹Nº›</a:t>
            </a:fld>
            <a:endParaRPr lang="es-E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EB4E6B5-74CE-47DA-88AC-32990D6A7148}" type="datetimeFigureOut">
              <a:rPr lang="es-ES" smtClean="0"/>
              <a:t>24/11/2019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B4E6B5-74CE-47DA-88AC-32990D6A7148}" type="datetimeFigureOut">
              <a:rPr lang="es-ES" smtClean="0"/>
              <a:t>24/11/2019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EB4E6B5-74CE-47DA-88AC-32990D6A7148}" type="datetimeFigureOut">
              <a:rPr lang="es-ES" smtClean="0"/>
              <a:t>24/11/2019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EB4E6B5-74CE-47DA-88AC-32990D6A7148}" type="datetimeFigureOut">
              <a:rPr lang="es-ES" smtClean="0"/>
              <a:t>24/11/2019</a:t>
            </a:fld>
            <a:endParaRPr lang="es-E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6567DDE-40AA-4430-BD66-1F8A6438D84E}" type="slidenum">
              <a:rPr lang="es-ES" smtClean="0"/>
              <a:t>‹Nº›</a:t>
            </a:fld>
            <a:endParaRPr lang="es-E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EB4E6B5-74CE-47DA-88AC-32990D6A7148}" type="datetimeFigureOut">
              <a:rPr lang="es-ES" smtClean="0"/>
              <a:t>24/11/2019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EB4E6B5-74CE-47DA-88AC-32990D6A7148}" type="datetimeFigureOut">
              <a:rPr lang="es-ES" smtClean="0"/>
              <a:t>24/11/2019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EB4E6B5-74CE-47DA-88AC-32990D6A7148}" type="datetimeFigureOut">
              <a:rPr lang="es-ES" smtClean="0"/>
              <a:t>24/11/2019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7EB4E6B5-74CE-47DA-88AC-32990D6A7148}" type="datetimeFigureOut">
              <a:rPr lang="es-ES" smtClean="0"/>
              <a:t>24/11/2019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6567DDE-40AA-4430-BD66-1F8A6438D84E}"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EB4E6B5-74CE-47DA-88AC-32990D6A7148}" type="datetimeFigureOut">
              <a:rPr lang="es-ES" smtClean="0"/>
              <a:t>24/11/2019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6567DDE-40AA-4430-BD66-1F8A6438D84E}" type="slidenum">
              <a:rPr lang="es-ES" smtClean="0"/>
              <a:t>‹Nº›</a:t>
            </a:fld>
            <a:endParaRPr lang="es-E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7EB4E6B5-74CE-47DA-88AC-32990D6A7148}" type="datetimeFigureOut">
              <a:rPr lang="es-ES" smtClean="0"/>
              <a:t>24/11/2019</a:t>
            </a:fld>
            <a:endParaRPr lang="es-ES"/>
          </a:p>
        </p:txBody>
      </p:sp>
      <p:sp>
        <p:nvSpPr>
          <p:cNvPr id="7" name="Slide Number Placeholder 6"/>
          <p:cNvSpPr>
            <a:spLocks noGrp="1"/>
          </p:cNvSpPr>
          <p:nvPr>
            <p:ph type="sldNum" sz="quarter" idx="12"/>
          </p:nvPr>
        </p:nvSpPr>
        <p:spPr/>
        <p:txBody>
          <a:bodyPr/>
          <a:lstStyle/>
          <a:p>
            <a:fld id="{36567DDE-40AA-4430-BD66-1F8A6438D84E}" type="slidenum">
              <a:rPr lang="es-ES" smtClean="0"/>
              <a:t>‹Nº›</a:t>
            </a:fld>
            <a:endParaRPr lang="es-E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s-E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7EB4E6B5-74CE-47DA-88AC-32990D6A7148}" type="datetimeFigureOut">
              <a:rPr lang="es-ES" smtClean="0"/>
              <a:t>24/11/2019</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6567DDE-40AA-4430-BD66-1F8A6438D84E}" type="slidenum">
              <a:rPr lang="es-ES" smtClean="0"/>
              <a:t>‹Nº›</a:t>
            </a:fld>
            <a:endParaRPr lang="es-E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Diagrama_de_comunicaci%C3%B3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es.wikipedia.org/wiki/Diagrama_global_de_interacciones" TargetMode="External"/><Relationship Id="rId4" Type="http://schemas.openxmlformats.org/officeDocument/2006/relationships/hyperlink" Target="https://es.wikipedia.org/wiki/Diagrama_de_tiempo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Soft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s.wikipedia.org/wiki/Diagrama_de_cl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Diagrama_de_despliegue" TargetMode="External"/><Relationship Id="rId2" Type="http://schemas.openxmlformats.org/officeDocument/2006/relationships/hyperlink" Target="https://es.wikipedia.org/wiki/Diagrama_de_componente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s.wikipedia.org/wiki/Diagrama_de_paquetes" TargetMode="External"/><Relationship Id="rId4" Type="http://schemas.openxmlformats.org/officeDocument/2006/relationships/hyperlink" Target="https://es.wikipedia.org/wiki/Diagrama_de_objeto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s.wikipedia.org/wiki/Diagrama_de_actividades"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s.wikipedia.org/wiki/Diagrama_de_casos_de_us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ndex.php?title=Diagrama_de_m%C3%A1quina_de_estados&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s.wikipedia.org/wiki/Diagrama_de_secuenc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267744" y="4725144"/>
            <a:ext cx="6400800" cy="1752600"/>
          </a:xfrm>
        </p:spPr>
        <p:txBody>
          <a:bodyPr/>
          <a:lstStyle/>
          <a:p>
            <a:pPr algn="r"/>
            <a:r>
              <a:rPr lang="es-ES" sz="1600" dirty="0" smtClean="0"/>
              <a:t>DAM 1</a:t>
            </a:r>
            <a:r>
              <a:rPr lang="es-ES" dirty="0" smtClean="0"/>
              <a:t> </a:t>
            </a:r>
            <a:endParaRPr lang="es-ES" dirty="0"/>
          </a:p>
        </p:txBody>
      </p:sp>
      <p:sp>
        <p:nvSpPr>
          <p:cNvPr id="2" name="1 Título"/>
          <p:cNvSpPr>
            <a:spLocks noGrp="1"/>
          </p:cNvSpPr>
          <p:nvPr>
            <p:ph type="ctrTitle"/>
          </p:nvPr>
        </p:nvSpPr>
        <p:spPr/>
        <p:txBody>
          <a:bodyPr/>
          <a:lstStyle/>
          <a:p>
            <a:r>
              <a:rPr lang="es-ES" dirty="0" smtClean="0"/>
              <a:t>UML</a:t>
            </a:r>
            <a:endParaRPr lang="es-ES" dirty="0"/>
          </a:p>
        </p:txBody>
      </p:sp>
    </p:spTree>
    <p:extLst>
      <p:ext uri="{BB962C8B-B14F-4D97-AF65-F5344CB8AC3E}">
        <p14:creationId xmlns:p14="http://schemas.microsoft.com/office/powerpoint/2010/main" val="1939163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de comportamiento</a:t>
            </a:r>
            <a:endParaRPr lang="es-ES" dirty="0"/>
          </a:p>
        </p:txBody>
      </p:sp>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060848"/>
            <a:ext cx="6484396" cy="4373563"/>
          </a:xfrm>
        </p:spPr>
      </p:pic>
    </p:spTree>
    <p:extLst>
      <p:ext uri="{BB962C8B-B14F-4D97-AF65-F5344CB8AC3E}">
        <p14:creationId xmlns:p14="http://schemas.microsoft.com/office/powerpoint/2010/main" val="1805010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de comportamiento</a:t>
            </a:r>
            <a:endParaRPr lang="es-ES" dirty="0"/>
          </a:p>
        </p:txBody>
      </p:sp>
      <p:sp>
        <p:nvSpPr>
          <p:cNvPr id="3" name="2 Marcador de contenido"/>
          <p:cNvSpPr>
            <a:spLocks noGrp="1"/>
          </p:cNvSpPr>
          <p:nvPr>
            <p:ph idx="1"/>
          </p:nvPr>
        </p:nvSpPr>
        <p:spPr>
          <a:xfrm>
            <a:off x="457200" y="1752600"/>
            <a:ext cx="8229600" cy="4988768"/>
          </a:xfrm>
        </p:spPr>
        <p:txBody>
          <a:bodyPr>
            <a:normAutofit lnSpcReduction="10000"/>
          </a:bodyPr>
          <a:lstStyle/>
          <a:p>
            <a:pPr lvl="2" algn="just"/>
            <a:r>
              <a:rPr lang="es-ES" sz="1600" dirty="0">
                <a:hlinkClick r:id="rId3" tooltip="Diagrama de comunicación"/>
              </a:rPr>
              <a:t>Diagrama de comunicación</a:t>
            </a:r>
            <a:r>
              <a:rPr lang="es-ES" sz="1600" dirty="0"/>
              <a:t> El diagrama de comunicación </a:t>
            </a:r>
            <a:r>
              <a:rPr lang="es-ES" sz="1600" dirty="0" smtClean="0"/>
              <a:t>es similar </a:t>
            </a:r>
            <a:r>
              <a:rPr lang="es-ES" sz="1600" dirty="0"/>
              <a:t>a los diagramas de secuencia, pero el foco está en los mensajes pasados entre objetos</a:t>
            </a:r>
            <a:r>
              <a:rPr lang="es-ES" sz="1600" dirty="0" smtClean="0"/>
              <a:t>.</a:t>
            </a:r>
          </a:p>
          <a:p>
            <a:pPr lvl="2" algn="just"/>
            <a:r>
              <a:rPr lang="es-ES" sz="1600" dirty="0">
                <a:hlinkClick r:id="rId4" tooltip="Diagrama de tiempos"/>
              </a:rPr>
              <a:t>Diagrama de tiempos</a:t>
            </a:r>
            <a:r>
              <a:rPr lang="es-ES" sz="1600" dirty="0"/>
              <a:t> Los diagramas de sincronización son muy similares a los diagramas de secuencia. Representan el comportamiento de los objetos en un marco de tiempo dado. Si es solo un objeto, el diagrama es directo, pero si hay más de un objeto involucrado, también se pueden usar para mostrar interacciones de objetos durante ese período de tiempo</a:t>
            </a:r>
            <a:r>
              <a:rPr lang="es-ES" sz="1600" dirty="0" smtClean="0"/>
              <a:t>.</a:t>
            </a:r>
          </a:p>
          <a:p>
            <a:pPr marL="685800" lvl="2" indent="0" algn="just">
              <a:buNone/>
            </a:pPr>
            <a:endParaRPr lang="es-ES" sz="1600" dirty="0" smtClean="0"/>
          </a:p>
          <a:p>
            <a:pPr lvl="2" algn="just"/>
            <a:endParaRPr lang="es-ES" sz="1600" dirty="0" smtClean="0">
              <a:hlinkClick r:id="rId5" tooltip="Diagrama global de interacciones"/>
            </a:endParaRPr>
          </a:p>
          <a:p>
            <a:pPr lvl="2" algn="just"/>
            <a:endParaRPr lang="es-ES" sz="1600" dirty="0">
              <a:hlinkClick r:id="rId5" tooltip="Diagrama global de interacciones"/>
            </a:endParaRPr>
          </a:p>
          <a:p>
            <a:pPr lvl="2" algn="just"/>
            <a:endParaRPr lang="es-ES" sz="1600" dirty="0" smtClean="0">
              <a:hlinkClick r:id="rId5" tooltip="Diagrama global de interacciones"/>
            </a:endParaRPr>
          </a:p>
          <a:p>
            <a:pPr lvl="2" algn="just"/>
            <a:r>
              <a:rPr lang="es-ES" sz="1600" dirty="0" smtClean="0">
                <a:hlinkClick r:id="rId5" tooltip="Diagrama global de interacciones"/>
              </a:rPr>
              <a:t>Diagrama </a:t>
            </a:r>
            <a:r>
              <a:rPr lang="es-ES" sz="1600" dirty="0">
                <a:hlinkClick r:id="rId5" tooltip="Diagrama global de interacciones"/>
              </a:rPr>
              <a:t>global de interacciones</a:t>
            </a:r>
            <a:r>
              <a:rPr lang="es-ES" sz="1600" dirty="0"/>
              <a:t> Los diagramas generales o globales de interacción son muy similares a los diagramas de actividad. Mientras que los diagramas de actividad muestran una secuencia de procesos, los diagramas de interacción muestran una secuencia de diagramas de interacción. En términos simples, pueden llamarse una colección de diagramas de interacción y el orden en que </a:t>
            </a:r>
            <a:r>
              <a:rPr lang="es-ES" sz="1600" dirty="0" smtClean="0"/>
              <a:t>suceden.</a:t>
            </a:r>
          </a:p>
        </p:txBody>
      </p:sp>
      <p:pic>
        <p:nvPicPr>
          <p:cNvPr id="4" name="3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5736" y="3861048"/>
            <a:ext cx="5040560" cy="1023823"/>
          </a:xfrm>
          <a:prstGeom prst="rect">
            <a:avLst/>
          </a:prstGeom>
        </p:spPr>
      </p:pic>
    </p:spTree>
    <p:extLst>
      <p:ext uri="{BB962C8B-B14F-4D97-AF65-F5344CB8AC3E}">
        <p14:creationId xmlns:p14="http://schemas.microsoft.com/office/powerpoint/2010/main" val="259926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Lenguaje unificado de modelado</a:t>
            </a:r>
            <a:br>
              <a:rPr lang="es-ES" dirty="0"/>
            </a:br>
            <a:r>
              <a:rPr lang="es-ES" b="1" dirty="0" err="1" smtClean="0"/>
              <a:t>uml</a:t>
            </a:r>
            <a:endParaRPr lang="es-ES" b="1" dirty="0"/>
          </a:p>
        </p:txBody>
      </p:sp>
      <p:sp>
        <p:nvSpPr>
          <p:cNvPr id="3" name="2 Marcador de contenido"/>
          <p:cNvSpPr>
            <a:spLocks noGrp="1"/>
          </p:cNvSpPr>
          <p:nvPr>
            <p:ph idx="1"/>
          </p:nvPr>
        </p:nvSpPr>
        <p:spPr/>
        <p:txBody>
          <a:bodyPr/>
          <a:lstStyle/>
          <a:p>
            <a:pPr algn="just"/>
            <a:r>
              <a:rPr lang="es-ES" dirty="0" smtClean="0"/>
              <a:t>Es </a:t>
            </a:r>
            <a:r>
              <a:rPr lang="es-ES" dirty="0"/>
              <a:t>el lenguaje de modelado de sistemas de </a:t>
            </a:r>
            <a:r>
              <a:rPr lang="es-ES" dirty="0">
                <a:hlinkClick r:id="rId2" tooltip="Software"/>
              </a:rPr>
              <a:t>software</a:t>
            </a:r>
            <a:r>
              <a:rPr lang="es-ES" dirty="0"/>
              <a:t> más conocido y utilizado en la </a:t>
            </a:r>
            <a:r>
              <a:rPr lang="es-ES" dirty="0" smtClean="0"/>
              <a:t>actualidad.</a:t>
            </a:r>
          </a:p>
          <a:p>
            <a:pPr marL="114300" indent="0" algn="just">
              <a:buNone/>
            </a:pPr>
            <a:endParaRPr lang="es-ES" dirty="0" smtClean="0"/>
          </a:p>
          <a:p>
            <a:pPr algn="just"/>
            <a:r>
              <a:rPr lang="es-ES" dirty="0"/>
              <a:t>Es un lenguaje gráfico para visualizar, especificar, construir y documentar un sistema</a:t>
            </a:r>
            <a:r>
              <a:rPr lang="es-ES" dirty="0" smtClean="0"/>
              <a:t>.</a:t>
            </a:r>
          </a:p>
          <a:p>
            <a:pPr lvl="1" algn="just"/>
            <a:r>
              <a:rPr lang="es-ES" dirty="0"/>
              <a:t>UML ofrece un estándar para describir un "plano" del sistema (modelo), incluyendo aspectos conceptuales tales como </a:t>
            </a:r>
            <a:r>
              <a:rPr lang="es-ES" dirty="0" smtClean="0"/>
              <a:t>procesos o </a:t>
            </a:r>
            <a:r>
              <a:rPr lang="es-ES" dirty="0"/>
              <a:t>funciones del </a:t>
            </a:r>
            <a:r>
              <a:rPr lang="es-ES" dirty="0" smtClean="0"/>
              <a:t>sistema.</a:t>
            </a:r>
          </a:p>
          <a:p>
            <a:pPr lvl="1" algn="just"/>
            <a:r>
              <a:rPr lang="es-ES" dirty="0"/>
              <a:t>Se utiliza para definir un sistema, para detallar los artefactos en el sistema y para documentar y construir</a:t>
            </a:r>
            <a:r>
              <a:rPr lang="es-ES" dirty="0" smtClean="0"/>
              <a:t>.</a:t>
            </a:r>
          </a:p>
          <a:p>
            <a:pPr marL="411480" lvl="1" indent="0" algn="just">
              <a:buNone/>
            </a:pPr>
            <a:endParaRPr lang="es-ES" dirty="0" smtClean="0"/>
          </a:p>
        </p:txBody>
      </p:sp>
    </p:spTree>
    <p:extLst>
      <p:ext uri="{BB962C8B-B14F-4D97-AF65-F5344CB8AC3E}">
        <p14:creationId xmlns:p14="http://schemas.microsoft.com/office/powerpoint/2010/main" val="4130861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Lenguaje unificado de modelado</a:t>
            </a:r>
            <a:br>
              <a:rPr lang="es-ES" dirty="0"/>
            </a:br>
            <a:r>
              <a:rPr lang="es-ES" b="1" dirty="0" err="1"/>
              <a:t>uml</a:t>
            </a:r>
            <a:endParaRPr lang="es-ES" dirty="0"/>
          </a:p>
        </p:txBody>
      </p:sp>
      <p:sp>
        <p:nvSpPr>
          <p:cNvPr id="3" name="2 Marcador de contenido"/>
          <p:cNvSpPr>
            <a:spLocks noGrp="1"/>
          </p:cNvSpPr>
          <p:nvPr>
            <p:ph idx="1"/>
          </p:nvPr>
        </p:nvSpPr>
        <p:spPr/>
        <p:txBody>
          <a:bodyPr/>
          <a:lstStyle/>
          <a:p>
            <a:pPr algn="just"/>
            <a:r>
              <a:rPr lang="es-ES" dirty="0"/>
              <a:t>UML cuenta con varios tipos de diagramas, los cuales muestran diferentes aspectos de las entidades representadas</a:t>
            </a:r>
            <a:r>
              <a:rPr lang="es-ES" dirty="0" smtClean="0"/>
              <a:t>.</a:t>
            </a:r>
          </a:p>
          <a:p>
            <a:pPr marL="114300" indent="0" algn="just">
              <a:buNone/>
            </a:pPr>
            <a:endParaRPr lang="es-ES" dirty="0" smtClean="0"/>
          </a:p>
          <a:p>
            <a:pPr algn="just"/>
            <a:r>
              <a:rPr lang="es-ES" dirty="0"/>
              <a:t>Existen dos clases principales de tipos de diagramas: </a:t>
            </a:r>
            <a:r>
              <a:rPr lang="es-ES" b="1" dirty="0"/>
              <a:t>diagramas </a:t>
            </a:r>
            <a:r>
              <a:rPr lang="es-ES" b="1" i="1" dirty="0"/>
              <a:t>estructurales</a:t>
            </a:r>
            <a:r>
              <a:rPr lang="es-ES" b="1" dirty="0"/>
              <a:t> y diagramas de </a:t>
            </a:r>
            <a:r>
              <a:rPr lang="es-ES" b="1" i="1" dirty="0"/>
              <a:t>comportamiento</a:t>
            </a:r>
            <a:r>
              <a:rPr lang="es-ES" dirty="0"/>
              <a:t>. </a:t>
            </a:r>
            <a:endParaRPr lang="es-ES" dirty="0" smtClean="0"/>
          </a:p>
          <a:p>
            <a:pPr lvl="1" algn="just"/>
            <a:r>
              <a:rPr lang="es-ES" dirty="0" smtClean="0"/>
              <a:t>Estos </a:t>
            </a:r>
            <a:r>
              <a:rPr lang="es-ES" dirty="0"/>
              <a:t>últimos incluyen varios que representan diferentes aspectos de las </a:t>
            </a:r>
            <a:r>
              <a:rPr lang="es-ES" i="1" dirty="0"/>
              <a:t>interacciones</a:t>
            </a:r>
            <a:r>
              <a:rPr lang="es-ES" dirty="0"/>
              <a:t>.</a:t>
            </a:r>
          </a:p>
        </p:txBody>
      </p:sp>
    </p:spTree>
    <p:extLst>
      <p:ext uri="{BB962C8B-B14F-4D97-AF65-F5344CB8AC3E}">
        <p14:creationId xmlns:p14="http://schemas.microsoft.com/office/powerpoint/2010/main" val="77389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Lenguaje unificado de modelado</a:t>
            </a:r>
            <a:br>
              <a:rPr lang="es-ES" dirty="0"/>
            </a:br>
            <a:r>
              <a:rPr lang="es-ES" b="1" dirty="0" err="1"/>
              <a:t>uml</a:t>
            </a:r>
            <a:endParaRPr lang="es-ES" dirty="0"/>
          </a:p>
        </p:txBody>
      </p:sp>
      <p:sp>
        <p:nvSpPr>
          <p:cNvPr id="3" name="2 Marcador de contenido"/>
          <p:cNvSpPr>
            <a:spLocks noGrp="1"/>
          </p:cNvSpPr>
          <p:nvPr>
            <p:ph idx="1"/>
          </p:nvPr>
        </p:nvSpPr>
        <p:spPr/>
        <p:txBody>
          <a:bodyPr/>
          <a:lstStyle/>
          <a:p>
            <a:pPr algn="just"/>
            <a:r>
              <a:rPr lang="es-ES" dirty="0"/>
              <a:t>Estos diagramas pueden ser categorizados jerárquicamente como se muestra en el siguiente </a:t>
            </a:r>
            <a:r>
              <a:rPr lang="es-ES" dirty="0" smtClean="0"/>
              <a:t>diagrama:</a:t>
            </a:r>
          </a:p>
          <a:p>
            <a:pPr marL="114300" indent="0" algn="just">
              <a:buNone/>
            </a:pPr>
            <a:endParaRPr lang="es-ES"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708920"/>
            <a:ext cx="7668344" cy="3834172"/>
          </a:xfrm>
          <a:prstGeom prst="rect">
            <a:avLst/>
          </a:prstGeom>
        </p:spPr>
      </p:pic>
    </p:spTree>
    <p:extLst>
      <p:ext uri="{BB962C8B-B14F-4D97-AF65-F5344CB8AC3E}">
        <p14:creationId xmlns:p14="http://schemas.microsoft.com/office/powerpoint/2010/main" val="277196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estructurales</a:t>
            </a:r>
            <a:endParaRPr lang="es-ES" dirty="0"/>
          </a:p>
        </p:txBody>
      </p:sp>
      <p:sp>
        <p:nvSpPr>
          <p:cNvPr id="3" name="2 Marcador de contenido"/>
          <p:cNvSpPr>
            <a:spLocks noGrp="1"/>
          </p:cNvSpPr>
          <p:nvPr>
            <p:ph idx="1"/>
          </p:nvPr>
        </p:nvSpPr>
        <p:spPr/>
        <p:txBody>
          <a:bodyPr>
            <a:normAutofit/>
          </a:bodyPr>
          <a:lstStyle/>
          <a:p>
            <a:pPr algn="just"/>
            <a:r>
              <a:rPr lang="es-ES" sz="1800" dirty="0"/>
              <a:t>Muestran la estructura estática de los objetos en un sistema</a:t>
            </a:r>
            <a:r>
              <a:rPr lang="es-ES" sz="1800" dirty="0" smtClean="0"/>
              <a:t>.</a:t>
            </a:r>
          </a:p>
          <a:p>
            <a:pPr lvl="1" algn="just"/>
            <a:r>
              <a:rPr lang="es-ES" sz="1600" dirty="0">
                <a:hlinkClick r:id="rId2" tooltip="Diagrama de clases"/>
              </a:rPr>
              <a:t>Diagrama de clases</a:t>
            </a:r>
            <a:r>
              <a:rPr lang="es-ES" sz="1600" dirty="0"/>
              <a:t> Los diagramas de clase son, sin duda, el tipo de diagrama UML </a:t>
            </a:r>
            <a:r>
              <a:rPr lang="es-ES" sz="1600" u="sng" dirty="0"/>
              <a:t>más utilizado</a:t>
            </a:r>
            <a:r>
              <a:rPr lang="es-ES" sz="1600" dirty="0"/>
              <a:t>. Es el bloque de construcción principal de cualquier solución orientada a objetos. Muestra las clases en un sistema, atributos y operaciones de cada clase y la relación entre cada clase. </a:t>
            </a:r>
            <a:endParaRPr lang="es-ES" sz="1600" dirty="0" smtClean="0"/>
          </a:p>
          <a:p>
            <a:pPr marL="411480" lvl="1" indent="0" algn="just">
              <a:buNone/>
            </a:pPr>
            <a:endParaRPr lang="es-ES" dirty="0" smtClean="0"/>
          </a:p>
          <a:p>
            <a:pPr marL="411480" lvl="1" indent="0" algn="just">
              <a:buNone/>
            </a:pPr>
            <a:endParaRPr lang="es-ES" dirty="0" smtClean="0"/>
          </a:p>
          <a:p>
            <a:pPr marL="411480" lvl="1" indent="0" algn="just">
              <a:buNone/>
            </a:pPr>
            <a:endParaRPr lang="es-ES" dirty="0"/>
          </a:p>
          <a:p>
            <a:pPr marL="411480" lvl="1" indent="0" algn="just">
              <a:buNone/>
            </a:pPr>
            <a:endParaRPr lang="es-ES" dirty="0" smtClean="0"/>
          </a:p>
          <a:p>
            <a:pPr marL="411480" lvl="1" indent="0" algn="just">
              <a:buNone/>
            </a:pPr>
            <a:endParaRPr lang="es-ES" dirty="0" smtClean="0"/>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3212976"/>
            <a:ext cx="4343400" cy="3375660"/>
          </a:xfrm>
          <a:prstGeom prst="rect">
            <a:avLst/>
          </a:prstGeom>
        </p:spPr>
      </p:pic>
    </p:spTree>
    <p:extLst>
      <p:ext uri="{BB962C8B-B14F-4D97-AF65-F5344CB8AC3E}">
        <p14:creationId xmlns:p14="http://schemas.microsoft.com/office/powerpoint/2010/main" val="264138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estructurales</a:t>
            </a:r>
            <a:endParaRPr lang="es-ES" dirty="0"/>
          </a:p>
        </p:txBody>
      </p:sp>
      <p:sp>
        <p:nvSpPr>
          <p:cNvPr id="3" name="2 Marcador de contenido"/>
          <p:cNvSpPr>
            <a:spLocks noGrp="1"/>
          </p:cNvSpPr>
          <p:nvPr>
            <p:ph idx="1"/>
          </p:nvPr>
        </p:nvSpPr>
        <p:spPr>
          <a:xfrm>
            <a:off x="457200" y="1752600"/>
            <a:ext cx="8229600" cy="4988768"/>
          </a:xfrm>
        </p:spPr>
        <p:txBody>
          <a:bodyPr>
            <a:normAutofit/>
          </a:bodyPr>
          <a:lstStyle/>
          <a:p>
            <a:pPr lvl="1" algn="just"/>
            <a:r>
              <a:rPr lang="es-ES" sz="1600" dirty="0">
                <a:hlinkClick r:id="rId2" tooltip="Diagrama de componentes"/>
              </a:rPr>
              <a:t>Diagrama de componentes</a:t>
            </a:r>
            <a:r>
              <a:rPr lang="es-ES" sz="1600" dirty="0"/>
              <a:t> Un diagrama de componentes muestra la relación estructural de los componentes de un sistema de software. </a:t>
            </a:r>
            <a:endParaRPr lang="es-ES" sz="1600" dirty="0" smtClean="0">
              <a:hlinkClick r:id="rId3" tooltip="Diagrama de despliegue"/>
            </a:endParaRPr>
          </a:p>
          <a:p>
            <a:pPr lvl="1" algn="just"/>
            <a:r>
              <a:rPr lang="es-ES" sz="1600" dirty="0" smtClean="0">
                <a:hlinkClick r:id="rId3" tooltip="Diagrama de despliegue"/>
              </a:rPr>
              <a:t>Diagrama </a:t>
            </a:r>
            <a:r>
              <a:rPr lang="es-ES" sz="1600" dirty="0">
                <a:hlinkClick r:id="rId3" tooltip="Diagrama de despliegue"/>
              </a:rPr>
              <a:t>de despliegue</a:t>
            </a:r>
            <a:r>
              <a:rPr lang="es-ES" sz="1600" dirty="0"/>
              <a:t> Un diagrama de despliegue muestra el hardware de su sistema y el software de ese hardware. </a:t>
            </a:r>
            <a:endParaRPr lang="es-ES" sz="1600" dirty="0" smtClean="0"/>
          </a:p>
          <a:p>
            <a:pPr lvl="1" algn="just"/>
            <a:r>
              <a:rPr lang="es-ES" sz="1600" dirty="0">
                <a:hlinkClick r:id="rId4" tooltip="Diagrama de objetos"/>
              </a:rPr>
              <a:t>Diagrama de objetos</a:t>
            </a:r>
            <a:r>
              <a:rPr lang="es-ES" sz="1600" dirty="0"/>
              <a:t> Los diagramas de objetos, a veces denominados diagramas de instancia, son muy similares a los diagramas de clases. Al igual que los diagramas de clases, también muestran la relación entre los objetos, pero usan ejemplos del mundo real</a:t>
            </a:r>
            <a:r>
              <a:rPr lang="es-ES" sz="1600" dirty="0" smtClean="0"/>
              <a:t>.</a:t>
            </a:r>
          </a:p>
          <a:p>
            <a:pPr marL="411480" lvl="1" indent="0" algn="just">
              <a:buNone/>
            </a:pPr>
            <a:endParaRPr lang="es-ES" sz="1600" dirty="0" smtClean="0"/>
          </a:p>
          <a:p>
            <a:pPr marL="411480" lvl="1" indent="0" algn="just">
              <a:buNone/>
            </a:pPr>
            <a:endParaRPr lang="es-ES" sz="1600" dirty="0" smtClean="0"/>
          </a:p>
          <a:p>
            <a:pPr lvl="1" algn="just"/>
            <a:endParaRPr lang="es-ES" sz="1600" dirty="0" smtClean="0">
              <a:hlinkClick r:id="rId5" tooltip="Diagrama de paquetes"/>
            </a:endParaRPr>
          </a:p>
          <a:p>
            <a:pPr lvl="1" algn="just"/>
            <a:endParaRPr lang="es-ES" sz="1600" dirty="0">
              <a:hlinkClick r:id="rId5" tooltip="Diagrama de paquetes"/>
            </a:endParaRPr>
          </a:p>
          <a:p>
            <a:pPr lvl="1" algn="just"/>
            <a:endParaRPr lang="es-ES" sz="1600" dirty="0" smtClean="0">
              <a:hlinkClick r:id="rId5" tooltip="Diagrama de paquetes"/>
            </a:endParaRPr>
          </a:p>
          <a:p>
            <a:pPr lvl="1" algn="just"/>
            <a:endParaRPr lang="es-ES" sz="1600" dirty="0" smtClean="0">
              <a:hlinkClick r:id="rId5" tooltip="Diagrama de paquetes"/>
            </a:endParaRPr>
          </a:p>
          <a:p>
            <a:pPr lvl="1" algn="just"/>
            <a:endParaRPr lang="es-ES" sz="1600" dirty="0">
              <a:hlinkClick r:id="rId5" tooltip="Diagrama de paquetes"/>
            </a:endParaRPr>
          </a:p>
          <a:p>
            <a:pPr lvl="1" algn="just"/>
            <a:r>
              <a:rPr lang="es-ES" sz="1600" dirty="0" smtClean="0">
                <a:hlinkClick r:id="rId5" tooltip="Diagrama de paquetes"/>
              </a:rPr>
              <a:t>Diagrama </a:t>
            </a:r>
            <a:r>
              <a:rPr lang="es-ES" sz="1600" dirty="0">
                <a:hlinkClick r:id="rId5" tooltip="Diagrama de paquetes"/>
              </a:rPr>
              <a:t>de paquetes</a:t>
            </a:r>
            <a:r>
              <a:rPr lang="es-ES" sz="1600" dirty="0"/>
              <a:t> Como su nombre indica, un diagrama de paquetes muestra las dependencias entre diferentes paquetes de un sistema.</a:t>
            </a:r>
            <a:endParaRPr lang="es-ES" sz="1600" dirty="0" smtClean="0"/>
          </a:p>
          <a:p>
            <a:pPr lvl="1" algn="just"/>
            <a:endParaRPr lang="es-ES" sz="1600" dirty="0"/>
          </a:p>
        </p:txBody>
      </p:sp>
      <p:pic>
        <p:nvPicPr>
          <p:cNvPr id="4" name="3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0824" y="4005064"/>
            <a:ext cx="2550160" cy="1750896"/>
          </a:xfrm>
          <a:prstGeom prst="rect">
            <a:avLst/>
          </a:prstGeom>
        </p:spPr>
      </p:pic>
    </p:spTree>
    <p:extLst>
      <p:ext uri="{BB962C8B-B14F-4D97-AF65-F5344CB8AC3E}">
        <p14:creationId xmlns:p14="http://schemas.microsoft.com/office/powerpoint/2010/main" val="2543482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de comportamiento</a:t>
            </a:r>
            <a:endParaRPr lang="es-ES" dirty="0"/>
          </a:p>
        </p:txBody>
      </p:sp>
      <p:sp>
        <p:nvSpPr>
          <p:cNvPr id="3" name="2 Marcador de contenido"/>
          <p:cNvSpPr>
            <a:spLocks noGrp="1"/>
          </p:cNvSpPr>
          <p:nvPr>
            <p:ph idx="1"/>
          </p:nvPr>
        </p:nvSpPr>
        <p:spPr/>
        <p:txBody>
          <a:bodyPr>
            <a:normAutofit/>
          </a:bodyPr>
          <a:lstStyle/>
          <a:p>
            <a:pPr algn="just"/>
            <a:r>
              <a:rPr lang="es-ES" sz="1800" dirty="0"/>
              <a:t>Muestran el comportamiento dinámico de los objetos en el sistema</a:t>
            </a:r>
            <a:r>
              <a:rPr lang="es-ES" sz="1800" dirty="0" smtClean="0"/>
              <a:t>.</a:t>
            </a:r>
          </a:p>
          <a:p>
            <a:pPr lvl="1" algn="just"/>
            <a:r>
              <a:rPr lang="es-ES" sz="1600" dirty="0">
                <a:hlinkClick r:id="rId2" tooltip="Diagrama de actividades"/>
              </a:rPr>
              <a:t>Diagrama de actividades</a:t>
            </a:r>
            <a:r>
              <a:rPr lang="es-ES" sz="1600" dirty="0"/>
              <a:t> Los diagramas de actividad representan los flujos de trabajo de forma gráfica. Pueden utilizarse para describir el flujo de trabajo empresarial o el flujo de trabajo operativo de cualquier componente de un sistema. A veces, los diagramas de actividad se utilizan como una alternativa a los diagramas de máquina del estado. </a:t>
            </a:r>
            <a:endParaRPr lang="es-ES" sz="1600" dirty="0" smtClean="0"/>
          </a:p>
          <a:p>
            <a:pPr marL="411480" lvl="1" indent="0" algn="just">
              <a:buNone/>
            </a:pPr>
            <a:endParaRPr lang="es-ES" sz="1600" dirty="0" smtClean="0"/>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400416"/>
            <a:ext cx="2291614" cy="3124928"/>
          </a:xfrm>
          <a:prstGeom prst="rect">
            <a:avLst/>
          </a:prstGeom>
        </p:spPr>
      </p:pic>
      <p:pic>
        <p:nvPicPr>
          <p:cNvPr id="6" name="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25544"/>
            <a:ext cx="1544628" cy="3356992"/>
          </a:xfrm>
          <a:prstGeom prst="rect">
            <a:avLst/>
          </a:prstGeom>
        </p:spPr>
      </p:pic>
    </p:spTree>
    <p:extLst>
      <p:ext uri="{BB962C8B-B14F-4D97-AF65-F5344CB8AC3E}">
        <p14:creationId xmlns:p14="http://schemas.microsoft.com/office/powerpoint/2010/main" val="1127425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de comportamiento</a:t>
            </a:r>
            <a:endParaRPr lang="es-ES" dirty="0"/>
          </a:p>
        </p:txBody>
      </p:sp>
      <p:sp>
        <p:nvSpPr>
          <p:cNvPr id="3" name="2 Marcador de contenido"/>
          <p:cNvSpPr>
            <a:spLocks noGrp="1"/>
          </p:cNvSpPr>
          <p:nvPr>
            <p:ph idx="1"/>
          </p:nvPr>
        </p:nvSpPr>
        <p:spPr/>
        <p:txBody>
          <a:bodyPr>
            <a:normAutofit/>
          </a:bodyPr>
          <a:lstStyle/>
          <a:p>
            <a:pPr lvl="1" algn="just"/>
            <a:r>
              <a:rPr lang="es-ES" sz="1600" dirty="0" smtClean="0">
                <a:hlinkClick r:id="rId2" tooltip="Diagrama de casos de uso"/>
              </a:rPr>
              <a:t>Diagrama </a:t>
            </a:r>
            <a:r>
              <a:rPr lang="es-ES" sz="1600" dirty="0">
                <a:hlinkClick r:id="rId2" tooltip="Diagrama de casos de uso"/>
              </a:rPr>
              <a:t>de casos de uso</a:t>
            </a:r>
            <a:r>
              <a:rPr lang="es-ES" sz="1600" dirty="0"/>
              <a:t> Como el tipo de diagrama de diagramas UML más conocido, los diagramas de casos de uso ofrecen una visión general de los actores involucrados en un sistema, las diferentes funciones que necesitan esos actores y cómo interactúan estas diferentes funciones. </a:t>
            </a:r>
            <a:endParaRPr lang="es-ES" sz="1600" dirty="0" smtClean="0"/>
          </a:p>
          <a:p>
            <a:pPr lvl="2" algn="just"/>
            <a:r>
              <a:rPr lang="es-ES" sz="1400" dirty="0" smtClean="0"/>
              <a:t>Es </a:t>
            </a:r>
            <a:r>
              <a:rPr lang="es-ES" sz="1400" dirty="0"/>
              <a:t>un gran punto de partida para cualquier discusión del proyecto, ya que se pueden identificar fácilmente los principales actores involucrados y los principales procesos del sistema</a:t>
            </a:r>
            <a:r>
              <a:rPr lang="es-ES" sz="1400" dirty="0" smtClean="0"/>
              <a:t>.</a:t>
            </a:r>
            <a:endParaRPr lang="es-ES" sz="1400" dirty="0"/>
          </a:p>
          <a:p>
            <a:pPr marL="685800" lvl="2" indent="0" algn="just">
              <a:buNone/>
            </a:pPr>
            <a:endParaRPr lang="es-ES" sz="1400" dirty="0" smtClean="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3350196"/>
            <a:ext cx="4788024" cy="3452614"/>
          </a:xfrm>
          <a:prstGeom prst="rect">
            <a:avLst/>
          </a:prstGeom>
        </p:spPr>
      </p:pic>
    </p:spTree>
    <p:extLst>
      <p:ext uri="{BB962C8B-B14F-4D97-AF65-F5344CB8AC3E}">
        <p14:creationId xmlns:p14="http://schemas.microsoft.com/office/powerpoint/2010/main" val="1383161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err="1" smtClean="0"/>
              <a:t>Uml</a:t>
            </a:r>
            <a:r>
              <a:rPr lang="es-ES" b="1" dirty="0" smtClean="0"/>
              <a:t>: Diagramas de comportamiento</a:t>
            </a:r>
            <a:endParaRPr lang="es-ES" dirty="0"/>
          </a:p>
        </p:txBody>
      </p:sp>
      <p:sp>
        <p:nvSpPr>
          <p:cNvPr id="3" name="2 Marcador de contenido"/>
          <p:cNvSpPr>
            <a:spLocks noGrp="1"/>
          </p:cNvSpPr>
          <p:nvPr>
            <p:ph idx="1"/>
          </p:nvPr>
        </p:nvSpPr>
        <p:spPr/>
        <p:txBody>
          <a:bodyPr>
            <a:normAutofit lnSpcReduction="10000"/>
          </a:bodyPr>
          <a:lstStyle/>
          <a:p>
            <a:pPr lvl="1" algn="just"/>
            <a:r>
              <a:rPr lang="es-ES" dirty="0" smtClean="0">
                <a:hlinkClick r:id="rId3" tooltip="Diagrama de máquina de estados (aún no redactado)"/>
              </a:rPr>
              <a:t>Diagrama </a:t>
            </a:r>
            <a:r>
              <a:rPr lang="es-ES" dirty="0">
                <a:hlinkClick r:id="rId3" tooltip="Diagrama de máquina de estados (aún no redactado)"/>
              </a:rPr>
              <a:t>de máquina de estados</a:t>
            </a:r>
            <a:r>
              <a:rPr lang="es-ES" dirty="0"/>
              <a:t> Los diagramas de máquina de estado son similares a los diagramas de </a:t>
            </a:r>
            <a:r>
              <a:rPr lang="es-ES" dirty="0" smtClean="0"/>
              <a:t>actividad. </a:t>
            </a:r>
            <a:r>
              <a:rPr lang="es-ES" dirty="0"/>
              <a:t>Estos son muy útiles para describir el comportamiento de los objetos que actúan de manera diferente de acuerdo con el estado en que se encuentran en el momento</a:t>
            </a:r>
            <a:r>
              <a:rPr lang="es-ES" dirty="0" smtClean="0"/>
              <a:t>.</a:t>
            </a:r>
          </a:p>
          <a:p>
            <a:pPr marL="411480" lvl="1" indent="0" algn="just">
              <a:buNone/>
            </a:pPr>
            <a:endParaRPr lang="es-ES" dirty="0" smtClean="0"/>
          </a:p>
          <a:p>
            <a:pPr lvl="1" algn="just"/>
            <a:r>
              <a:rPr lang="es-ES" b="1" dirty="0" smtClean="0"/>
              <a:t>Diagrama </a:t>
            </a:r>
            <a:r>
              <a:rPr lang="es-ES" b="1" dirty="0"/>
              <a:t>de interacción</a:t>
            </a:r>
            <a:r>
              <a:rPr lang="es-ES" dirty="0"/>
              <a:t>. Los diagramas de interacción incluyen distintos tipos de </a:t>
            </a:r>
            <a:r>
              <a:rPr lang="es-ES" dirty="0" smtClean="0"/>
              <a:t>diagramas:</a:t>
            </a:r>
          </a:p>
          <a:p>
            <a:pPr lvl="2" algn="just"/>
            <a:r>
              <a:rPr lang="es-ES" dirty="0">
                <a:hlinkClick r:id="rId4" tooltip="Diagrama de secuencia"/>
              </a:rPr>
              <a:t>Diagrama de secuencia</a:t>
            </a:r>
            <a:r>
              <a:rPr lang="es-ES" dirty="0"/>
              <a:t> Los diagramas de secuencia en UML muestran cómo los objetos interactúan entre sí y el orden en que se producen esas interacciones. Es importante tener en cuenta que muestran las interacciones para un escenario en particular. Los procesos se representan verticalmente y las interacciones se muestran como flechas.</a:t>
            </a:r>
            <a:endParaRPr lang="es-ES" dirty="0" smtClean="0"/>
          </a:p>
        </p:txBody>
      </p:sp>
    </p:spTree>
    <p:extLst>
      <p:ext uri="{BB962C8B-B14F-4D97-AF65-F5344CB8AC3E}">
        <p14:creationId xmlns:p14="http://schemas.microsoft.com/office/powerpoint/2010/main" val="9707578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46</TotalTime>
  <Words>145</Words>
  <Application>Microsoft Office PowerPoint</Application>
  <PresentationFormat>Presentación en pantalla (4:3)</PresentationFormat>
  <Paragraphs>56</Paragraphs>
  <Slides>11</Slides>
  <Notes>3</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Boticario</vt:lpstr>
      <vt:lpstr>UML</vt:lpstr>
      <vt:lpstr>Lenguaje unificado de modelado uml</vt:lpstr>
      <vt:lpstr>Lenguaje unificado de modelado uml</vt:lpstr>
      <vt:lpstr>Lenguaje unificado de modelado uml</vt:lpstr>
      <vt:lpstr>Uml: Diagramas estructurales</vt:lpstr>
      <vt:lpstr>Uml: Diagramas estructurales</vt:lpstr>
      <vt:lpstr>Uml: Diagramas de comportamiento</vt:lpstr>
      <vt:lpstr>Uml: Diagramas de comportamiento</vt:lpstr>
      <vt:lpstr>Uml: Diagramas de comportamiento</vt:lpstr>
      <vt:lpstr>Uml: Diagramas de comportamiento</vt:lpstr>
      <vt:lpstr>Uml: Diagramas de comportamiento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Olaia Egurrola</dc:creator>
  <cp:lastModifiedBy>Olaia Egurrola</cp:lastModifiedBy>
  <cp:revision>12</cp:revision>
  <dcterms:created xsi:type="dcterms:W3CDTF">2019-11-24T21:23:55Z</dcterms:created>
  <dcterms:modified xsi:type="dcterms:W3CDTF">2019-11-24T22:11:55Z</dcterms:modified>
</cp:coreProperties>
</file>