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24382412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46284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46284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63784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605744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605744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63784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284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284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284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46284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46284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4280" y="1498680"/>
            <a:ext cx="1581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705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2216680" y="642960"/>
            <a:ext cx="855000" cy="15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600" rIns="93600" tIns="93600" bIns="93600" anchor="ctr"/>
          <a:p>
            <a:pPr>
              <a:lnSpc>
                <a:spcPct val="100000"/>
              </a:lnSpc>
            </a:pPr>
            <a:r>
              <a:rPr b="0" lang="es-ES" sz="9600" spc="-1" strike="noStrike">
                <a:solidFill>
                  <a:srgbClr val="dddddd"/>
                </a:solidFill>
                <a:latin typeface="Arial"/>
                <a:ea typeface="Arial"/>
              </a:rPr>
              <a:t>| </a:t>
            </a:r>
            <a:endParaRPr b="0" lang="es-ES" sz="9600" spc="-1" strike="noStrike">
              <a:latin typeface="Arial"/>
            </a:endParaRPr>
          </a:p>
        </p:txBody>
      </p:sp>
      <p:pic>
        <p:nvPicPr>
          <p:cNvPr id="2" name="Google Shape;8;p1" descr=""/>
          <p:cNvPicPr/>
          <p:nvPr/>
        </p:nvPicPr>
        <p:blipFill>
          <a:blip r:embed="rId2"/>
          <a:stretch/>
        </p:blipFill>
        <p:spPr>
          <a:xfrm>
            <a:off x="16960680" y="611280"/>
            <a:ext cx="3736800" cy="1556280"/>
          </a:xfrm>
          <a:prstGeom prst="rect">
            <a:avLst/>
          </a:prstGeom>
          <a:ln>
            <a:noFill/>
          </a:ln>
        </p:spPr>
      </p:pic>
      <p:pic>
        <p:nvPicPr>
          <p:cNvPr id="3" name="Google Shape;9;p1" descr=""/>
          <p:cNvPicPr/>
          <p:nvPr/>
        </p:nvPicPr>
        <p:blipFill>
          <a:blip r:embed="rId3"/>
          <a:stretch/>
        </p:blipFill>
        <p:spPr>
          <a:xfrm>
            <a:off x="20723040" y="719640"/>
            <a:ext cx="1365120" cy="13651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22619160" y="899280"/>
            <a:ext cx="1216800" cy="1198440"/>
          </a:xfrm>
          <a:prstGeom prst="rect">
            <a:avLst/>
          </a:prstGeom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75ED7DEA-0F34-4909-A294-2C3C76620A1B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&lt;número&gt;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69AB69D5-515B-4763-A0A2-7C203604A899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60" y="0"/>
            <a:ext cx="24484320" cy="137664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21584400">
            <a:off x="12013200" y="1190880"/>
            <a:ext cx="10875600" cy="83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 algn="r">
              <a:lnSpc>
                <a:spcPct val="70000"/>
              </a:lnSpc>
            </a:pPr>
            <a:r>
              <a:rPr b="1" lang="es-ES" sz="14000" spc="-1" strike="noStrike">
                <a:solidFill>
                  <a:srgbClr val="ffffff"/>
                </a:solidFill>
                <a:latin typeface="Arial"/>
                <a:ea typeface="Arial"/>
              </a:rPr>
              <a:t>TRELLO</a:t>
            </a:r>
            <a:r>
              <a:rPr b="1" lang="es-ES" sz="96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8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9600" spc="-1" strike="noStrike">
                <a:solidFill>
                  <a:srgbClr val="ffffff"/>
                </a:solidFill>
                <a:latin typeface="Arial"/>
                <a:ea typeface="Arial"/>
              </a:rPr>
              <a:t>proiektuak planifikatu eta kudeatzeko tresna</a:t>
            </a:r>
            <a:endParaRPr b="0" lang="es-ES" sz="9600" spc="-1" strike="noStrike">
              <a:latin typeface="Arial"/>
            </a:endParaRPr>
          </a:p>
          <a:p>
            <a:pPr algn="r">
              <a:lnSpc>
                <a:spcPct val="70000"/>
              </a:lnSpc>
            </a:pPr>
            <a:endParaRPr b="0" lang="es-ES" sz="9600" spc="-1" strike="noStrike">
              <a:latin typeface="Arial"/>
            </a:endParaRPr>
          </a:p>
          <a:p>
            <a:pPr algn="r">
              <a:lnSpc>
                <a:spcPct val="70000"/>
              </a:lnSpc>
            </a:pPr>
            <a:endParaRPr b="0" lang="es-ES" sz="9600" spc="-1" strike="noStrike">
              <a:latin typeface="Arial"/>
            </a:endParaRPr>
          </a:p>
        </p:txBody>
      </p:sp>
      <p:pic>
        <p:nvPicPr>
          <p:cNvPr id="46" name="Google Shape;22;p3" descr=""/>
          <p:cNvPicPr/>
          <p:nvPr/>
        </p:nvPicPr>
        <p:blipFill>
          <a:blip r:embed="rId1"/>
          <a:stretch/>
        </p:blipFill>
        <p:spPr>
          <a:xfrm>
            <a:off x="13141080" y="10293480"/>
            <a:ext cx="6698160" cy="3000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23;p3" descr=""/>
          <p:cNvPicPr/>
          <p:nvPr/>
        </p:nvPicPr>
        <p:blipFill>
          <a:blip r:embed="rId2"/>
          <a:stretch/>
        </p:blipFill>
        <p:spPr>
          <a:xfrm>
            <a:off x="20240640" y="10488960"/>
            <a:ext cx="2609280" cy="260928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12737880" y="9030240"/>
            <a:ext cx="1013256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r">
              <a:lnSpc>
                <a:spcPct val="120000"/>
              </a:lnSpc>
            </a:pPr>
            <a:r>
              <a:rPr b="0" lang="es-ES" sz="6400" spc="-1" strike="noStrike">
                <a:solidFill>
                  <a:srgbClr val="ffffff"/>
                </a:solidFill>
                <a:latin typeface="Arial"/>
                <a:ea typeface="Arial"/>
              </a:rPr>
              <a:t>2021 | 05 | 04</a:t>
            </a:r>
            <a:endParaRPr b="0" lang="es-ES" sz="6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4742328E-C8EF-48E9-B24E-A23962823739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5"/>
          <p:cNvSpPr txBox="1"/>
          <p:nvPr/>
        </p:nvSpPr>
        <p:spPr>
          <a:xfrm>
            <a:off x="1224000" y="3217320"/>
            <a:ext cx="22248000" cy="950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3600" spc="-1" strike="noStrike">
                <a:latin typeface="Arial"/>
              </a:rPr>
              <a:t>EKIPAMENDUA: Lan guneak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Trellorekin erregistratzen zarenean, zure lehen lan unitatea sortzeko kontua lortuko duzu.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Taldeko unitateek azpi-unitate ugari biltzen dituen proiektu sinple edo konplexua izan dezakete. 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00000" y="5516640"/>
            <a:ext cx="19152000" cy="54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4369325A-3FF1-49A2-B267-DDBC49106CF5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1224000" y="2736000"/>
            <a:ext cx="22248000" cy="115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3600" spc="-1" strike="noStrike">
                <a:latin typeface="Arial"/>
              </a:rPr>
              <a:t>TAULAK: Arbel birtualak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Taldeen barruan, </a:t>
            </a:r>
            <a:r>
              <a:rPr b="1" lang="es-ES" sz="3600" spc="-1" strike="noStrike">
                <a:latin typeface="Arial"/>
              </a:rPr>
              <a:t>taula</a:t>
            </a:r>
            <a:r>
              <a:rPr b="0" lang="es-ES" sz="3600" spc="-1" strike="noStrike">
                <a:latin typeface="Arial"/>
              </a:rPr>
              <a:t> da lan unitate nagusia. Arbel zuri bat dirudi eta bertan o</a:t>
            </a:r>
            <a:r>
              <a:rPr b="0" lang="es-ES" sz="3600" spc="-1" strike="noStrike">
                <a:latin typeface="Arial"/>
              </a:rPr>
              <a:t>harrak itsas daitezke; berriak idatz ditzakezu, beharrezkoa denean mugitu edo jada beharrezkoak ez direnak gorde.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Taula hauek modu askotan erabil daitezke. Adibidez, talde zehatz baten lan-fluxu osoan edo taldean jarduerak bereizteko erabil daitezke.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Bestalde, jendea zure taulara gehi dezakezu, hala nola taldekideak edo sarbidea behar duen norbait. Arbela birtual hauek publikoak edo pribatuak izan daitezke.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680000" y="5573520"/>
            <a:ext cx="15264000" cy="52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C6A43A23-A9E4-4306-9729-70A38BD24E48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5"/>
          <p:cNvSpPr txBox="1"/>
          <p:nvPr/>
        </p:nvSpPr>
        <p:spPr>
          <a:xfrm>
            <a:off x="1224000" y="2736000"/>
            <a:ext cx="22248000" cy="1001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ZERRENDAK</a:t>
            </a:r>
            <a:r>
              <a:rPr b="0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: Jardueren sailkapena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Egitekoen zerrendak taula bateko zereginen sailkapen gisa balio dute.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Zure hasierako zerrendek abian diren zereginak, zain dauden jarduerak eta dagoeneko burututakoak bilduko dituzte. Zerrenda gehiago egin eta bakoitza taldekatze aproposa izan daiteke lortu nahi duzunerako.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471200" y="4752000"/>
            <a:ext cx="15264000" cy="56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067F19C9-11F1-487D-882B-5559B95F2F37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5"/>
          <p:cNvSpPr txBox="1"/>
          <p:nvPr/>
        </p:nvSpPr>
        <p:spPr>
          <a:xfrm>
            <a:off x="1224000" y="2736000"/>
            <a:ext cx="22248000" cy="1790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TXARTELAK</a:t>
            </a:r>
            <a:r>
              <a:rPr b="0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: Lana zehazten duzun lekuak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Trelloko unitate txikiena txartela da, eranskinak, zereginak, deskribapenak, kontrol zerrendak, etiketak, azpi-zereginak eta epeak edo epeak gehitzeko aukera ematen duena. Normalean, txartelak zeregin bakarra adierazten du lan-fluxuan.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Guzti honek, </a:t>
            </a:r>
            <a:r>
              <a:rPr b="0" lang="es-ES" sz="3600" spc="-1" strike="noStrike" u="sng">
                <a:uFillTx/>
                <a:latin typeface="Arial"/>
              </a:rPr>
              <a:t>proiektua zein fasetan dagoen adieraziko du.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</p:txBody>
      </p:sp>
      <p:sp>
        <p:nvSpPr>
          <p:cNvPr id="124" name="TextShape 6"/>
          <p:cNvSpPr txBox="1"/>
          <p:nvPr/>
        </p:nvSpPr>
        <p:spPr>
          <a:xfrm>
            <a:off x="637560" y="11011320"/>
            <a:ext cx="17403840" cy="16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Txarteletan fitxategiak eta irudiak ere kargatu daitezke. </a:t>
            </a: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Aukeratuta eta arrastatuta soilik, txartelak zerrenda batetik bestera mugi ditzakezu.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808000" y="5511240"/>
            <a:ext cx="17784000" cy="58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8DDFE18D-4897-40A1-AC28-AFDCF57DCB8A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5"/>
          <p:cNvSpPr txBox="1"/>
          <p:nvPr/>
        </p:nvSpPr>
        <p:spPr>
          <a:xfrm>
            <a:off x="1224000" y="2736000"/>
            <a:ext cx="22248000" cy="916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TXARTELAK</a:t>
            </a:r>
            <a:r>
              <a:rPr b="0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: Lana zehazten duzun lekuak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r>
              <a:rPr b="0" lang="es-ES" sz="3600" spc="-1" strike="noStrike">
                <a:latin typeface="Arial"/>
              </a:rPr>
              <a:t>Txartel baten gainean click bikoitza eginda, bere detailera sartuko gara eta dituen aukera guztiak ikusiko ditugu: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784000" y="4896000"/>
            <a:ext cx="7307640" cy="78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4155BECB-5421-46AD-8CEA-3833BA9E039A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1224000" y="2736000"/>
            <a:ext cx="22248000" cy="1536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JAKINARAZPENAK</a:t>
            </a:r>
            <a:r>
              <a:rPr b="0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: </a:t>
            </a: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	</a:t>
            </a:r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Aplikazio honen jakinarazpenek edo alertek zu kide zaren taulen edo zereginen berri emango dizute.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744000" y="5141520"/>
            <a:ext cx="15120000" cy="71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77B0FA65-445B-4851-982A-0DED9D287F78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-50400" y="-25560"/>
            <a:ext cx="24484320" cy="13766400"/>
          </a:xfrm>
          <a:prstGeom prst="rect">
            <a:avLst/>
          </a:prstGeom>
          <a:solidFill>
            <a:srgbClr val="4a3a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32;p4" descr=""/>
          <p:cNvPicPr/>
          <p:nvPr/>
        </p:nvPicPr>
        <p:blipFill>
          <a:blip r:embed="rId1"/>
          <a:stretch/>
        </p:blipFill>
        <p:spPr>
          <a:xfrm>
            <a:off x="14793120" y="10398960"/>
            <a:ext cx="5442120" cy="2437560"/>
          </a:xfrm>
          <a:prstGeom prst="rect">
            <a:avLst/>
          </a:prstGeom>
          <a:ln>
            <a:noFill/>
          </a:ln>
        </p:spPr>
      </p:pic>
      <p:pic>
        <p:nvPicPr>
          <p:cNvPr id="52" name="Google Shape;33;p4" descr=""/>
          <p:cNvPicPr/>
          <p:nvPr/>
        </p:nvPicPr>
        <p:blipFill>
          <a:blip r:embed="rId2"/>
          <a:stretch/>
        </p:blipFill>
        <p:spPr>
          <a:xfrm>
            <a:off x="20491560" y="10588680"/>
            <a:ext cx="2120040" cy="212004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2159640" y="3456000"/>
            <a:ext cx="21099600" cy="67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 algn="just">
              <a:lnSpc>
                <a:spcPct val="120000"/>
              </a:lnSpc>
            </a:pPr>
            <a:r>
              <a:rPr b="0" lang="es-ES" sz="6400" spc="-1" strike="noStrike">
                <a:solidFill>
                  <a:srgbClr val="ffffff"/>
                </a:solidFill>
                <a:latin typeface="Arial"/>
                <a:ea typeface="Arial"/>
              </a:rPr>
              <a:t>01. SARRERA    </a:t>
            </a:r>
            <a:endParaRPr b="0" lang="es-ES" sz="6400" spc="-1" strike="noStrike"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s-ES" sz="6400" spc="-1" strike="noStrike">
                <a:solidFill>
                  <a:srgbClr val="ffffff"/>
                </a:solidFill>
                <a:latin typeface="Arial"/>
                <a:ea typeface="Arial"/>
              </a:rPr>
              <a:t>02. ZER DA?</a:t>
            </a:r>
            <a:endParaRPr b="0" lang="es-ES" sz="6400" spc="-1" strike="noStrike">
              <a:latin typeface="Arial"/>
            </a:endParaRPr>
          </a:p>
          <a:p>
            <a:pPr algn="just">
              <a:lnSpc>
                <a:spcPct val="120000"/>
              </a:lnSpc>
            </a:pPr>
            <a:r>
              <a:rPr b="0" lang="es-ES" sz="6400" spc="-1" strike="noStrike">
                <a:solidFill>
                  <a:srgbClr val="ffffff"/>
                </a:solidFill>
                <a:latin typeface="Arial"/>
                <a:ea typeface="Arial"/>
              </a:rPr>
              <a:t>03. ZERTARAKO ERABILTZEN DA?</a:t>
            </a:r>
            <a:endParaRPr b="0" lang="es-ES" sz="6400" spc="-1" strike="noStrike">
              <a:latin typeface="Arial"/>
            </a:endParaRPr>
          </a:p>
          <a:p>
            <a:pPr algn="just">
              <a:lnSpc>
                <a:spcPct val="120000"/>
              </a:lnSpc>
            </a:pPr>
            <a:endParaRPr b="0" lang="es-ES" sz="6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81ABB51A-783F-407A-B14B-B460E0FA8D7D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1_SARRERA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5"/>
          <p:cNvSpPr txBox="1"/>
          <p:nvPr/>
        </p:nvSpPr>
        <p:spPr>
          <a:xfrm>
            <a:off x="1224000" y="2592000"/>
            <a:ext cx="22248000" cy="667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3600" spc="-1" strike="noStrike">
                <a:latin typeface="Arial"/>
              </a:rPr>
              <a:t>- </a:t>
            </a:r>
            <a:r>
              <a:rPr b="1" lang="es-ES" sz="3600" spc="-1" strike="noStrike">
                <a:latin typeface="Arial"/>
              </a:rPr>
              <a:t>Trello</a:t>
            </a:r>
            <a:r>
              <a:rPr b="0" lang="es-ES" sz="3600" spc="-1" strike="noStrike">
                <a:latin typeface="Arial"/>
              </a:rPr>
              <a:t>, proiektuak kudeatzeko tresna bat da.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- 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787560" y="3369960"/>
            <a:ext cx="18028440" cy="980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A528CBD1-C927-43A2-A38E-244D4568A7B9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296000" y="4248000"/>
            <a:ext cx="21312000" cy="83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es-ES" sz="3600" spc="-1" strike="noStrike">
                <a:latin typeface="Arial"/>
                <a:ea typeface="Arial"/>
              </a:rPr>
              <a:t>Trello, oinarrian, lineako kortxo taula bat da. "Txartelak" zerrendetan antolatzeko erabiltzen da; txartel hauek zereginak, oharrak, proiektuak, partekatutako fitxategiak edo zure taldeak elkarlanean laguntzen duen beste edozer gauza izan daitezkeelarik.</a:t>
            </a:r>
            <a:endParaRPr b="0" lang="es-ES" sz="3600" spc="-1" strike="noStrike">
              <a:latin typeface="Arial"/>
            </a:endParaRPr>
          </a:p>
          <a:p>
            <a:pPr algn="just"/>
            <a:endParaRPr b="0" lang="es-ES" sz="3600" spc="-1" strike="noStrike">
              <a:latin typeface="Arial"/>
            </a:endParaRPr>
          </a:p>
          <a:p>
            <a:pPr algn="just"/>
            <a:endParaRPr b="0" lang="es-ES" sz="3600" spc="-1" strike="noStrike">
              <a:latin typeface="Arial"/>
            </a:endParaRPr>
          </a:p>
          <a:p>
            <a:pPr algn="just"/>
            <a:r>
              <a:rPr b="0" lang="es-ES" sz="3600" spc="-1" strike="noStrike">
                <a:latin typeface="Arial"/>
                <a:ea typeface="Arial"/>
              </a:rPr>
              <a:t>Ideia sinple batean </a:t>
            </a:r>
            <a:r>
              <a:rPr b="1" lang="es-ES" sz="3600" spc="-1" strike="noStrike" u="sng">
                <a:uFillTx/>
                <a:latin typeface="Arial"/>
                <a:ea typeface="Arial"/>
              </a:rPr>
              <a:t>oinarritzen</a:t>
            </a:r>
            <a:r>
              <a:rPr b="0" lang="es-ES" sz="3600" spc="-1" strike="noStrike">
                <a:latin typeface="Arial"/>
                <a:ea typeface="Arial"/>
              </a:rPr>
              <a:t> da: proiektuen kudeaketa eraginkorra lortzeko, ikusgarritasun osoa behar duzu zeregin garrantzitsu guztietan eta malgutasuna berrantolatzeko zure lehentasunak aldatu ahala.</a:t>
            </a:r>
            <a:endParaRPr b="0" lang="es-ES" sz="3600" spc="-1" strike="noStrike">
              <a:latin typeface="Arial"/>
            </a:endParaRPr>
          </a:p>
          <a:p>
            <a:pPr algn="just"/>
            <a:endParaRPr b="0" lang="es-ES" sz="3600" spc="-1" strike="noStrike">
              <a:latin typeface="Arial"/>
            </a:endParaRPr>
          </a:p>
          <a:p>
            <a:pPr algn="just"/>
            <a:endParaRPr b="0" lang="es-ES" sz="3600" spc="-1" strike="noStrike">
              <a:latin typeface="Arial"/>
            </a:endParaRPr>
          </a:p>
          <a:p>
            <a:pPr algn="just"/>
            <a:endParaRPr b="0" lang="es-ES" sz="36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2_ZER DA?</a:t>
            </a:r>
            <a:endParaRPr b="0" lang="es-ES" sz="6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6C9A4041-B715-4A6E-9786-9160584214B0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2_ZER DA?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5"/>
          <p:cNvSpPr txBox="1"/>
          <p:nvPr/>
        </p:nvSpPr>
        <p:spPr>
          <a:xfrm>
            <a:off x="1224000" y="2592000"/>
            <a:ext cx="22248000" cy="105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3600" spc="-1" strike="noStrike">
                <a:latin typeface="Arial"/>
              </a:rPr>
              <a:t>Ondokoak dira Trellok ekar ditzakeen </a:t>
            </a:r>
            <a:r>
              <a:rPr b="1" lang="es-ES" sz="3600" spc="-1" strike="noStrike" u="sng">
                <a:uFillTx/>
                <a:latin typeface="Arial"/>
              </a:rPr>
              <a:t>abantailak</a:t>
            </a:r>
            <a:r>
              <a:rPr b="0" lang="es-ES" sz="3600" spc="-1" strike="noStrike">
                <a:latin typeface="Arial"/>
              </a:rPr>
              <a:t>, </a:t>
            </a:r>
            <a:r>
              <a:rPr b="0" i="1" lang="es-ES" sz="3600" spc="-1" strike="noStrike">
                <a:latin typeface="Arial"/>
              </a:rPr>
              <a:t>produktibitatea hobetzeko orduan</a:t>
            </a:r>
            <a:r>
              <a:rPr b="0" lang="es-ES" sz="3600" spc="-1" strike="noStrike">
                <a:latin typeface="Arial"/>
              </a:rPr>
              <a:t> bai enpresaren </a:t>
            </a:r>
            <a:r>
              <a:rPr b="0" i="1" lang="es-ES" sz="3600" spc="-1" strike="noStrike">
                <a:latin typeface="Arial"/>
              </a:rPr>
              <a:t>barne komunikazioari</a:t>
            </a:r>
            <a:r>
              <a:rPr b="0" lang="es-ES" sz="3600" spc="-1" strike="noStrike">
                <a:latin typeface="Arial"/>
              </a:rPr>
              <a:t> bai </a:t>
            </a:r>
            <a:r>
              <a:rPr b="0" i="1" lang="es-ES" sz="3600" spc="-1" strike="noStrike">
                <a:latin typeface="Arial"/>
              </a:rPr>
              <a:t>talde zuzendaritzari</a:t>
            </a:r>
            <a:r>
              <a:rPr b="0" lang="es-ES" sz="3600" spc="-1" strike="noStrike">
                <a:latin typeface="Arial"/>
              </a:rPr>
              <a:t> dagokionez: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Trellok zure </a:t>
            </a:r>
            <a:r>
              <a:rPr b="0" lang="es-ES" sz="3600" spc="-1" strike="noStrike" u="sng">
                <a:uFillTx/>
                <a:latin typeface="Arial"/>
              </a:rPr>
              <a:t>baliabideak modu eraginkorragoan kudeatzeko</a:t>
            </a:r>
            <a:r>
              <a:rPr b="0" lang="es-ES" sz="3600" spc="-1" strike="noStrike">
                <a:latin typeface="Arial"/>
              </a:rPr>
              <a:t> aukera ematen du, hobeto: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Erakutsiz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Antolatuz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Kohesionatuz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Proiektuak, zereginak eta erantzukizunak esleituz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Honelako </a:t>
            </a:r>
            <a:r>
              <a:rPr b="0" lang="es-ES" sz="3600" spc="-1" strike="noStrike" u="sng">
                <a:uFillTx/>
                <a:latin typeface="Arial"/>
              </a:rPr>
              <a:t>arazoak konpontzen ditu</a:t>
            </a:r>
            <a:r>
              <a:rPr b="0" lang="es-ES" sz="3600" spc="-1" strike="noStrike">
                <a:latin typeface="Arial"/>
              </a:rPr>
              <a:t>en aplikazioa da: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Gardentasun falta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Ahanztura eta hutsak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Gehiegizko topaketa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Nor da arduraduna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Proiektua argitzea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Posta elektroniko kate luzeak</a:t>
            </a:r>
            <a:endParaRPr b="0" lang="es-ES" sz="3600" spc="-1" strike="noStrike">
              <a:latin typeface="Arial"/>
            </a:endParaRPr>
          </a:p>
          <a:p>
            <a:pPr lvl="6" marL="151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07B8DAFE-F8F6-4EAF-B5F7-981AA333542F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5"/>
          <p:cNvSpPr txBox="1"/>
          <p:nvPr/>
        </p:nvSpPr>
        <p:spPr>
          <a:xfrm>
            <a:off x="1224000" y="3960000"/>
            <a:ext cx="22248000" cy="645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3600" spc="-1" strike="noStrike">
                <a:latin typeface="Arial"/>
              </a:rPr>
              <a:t>Bere </a:t>
            </a:r>
            <a:r>
              <a:rPr b="0" lang="es-ES" sz="3600" spc="-1" strike="noStrike" u="sng">
                <a:uFillTx/>
                <a:latin typeface="Arial"/>
              </a:rPr>
              <a:t>erabilerari</a:t>
            </a:r>
            <a:r>
              <a:rPr b="0" lang="es-ES" sz="3600" spc="-1" strike="noStrike">
                <a:latin typeface="Arial"/>
              </a:rPr>
              <a:t> dagokionez, Trello oso tresna eraginkorra da proiektuak kudeatzeko.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Hori aprobetxatu dezakezu zure produktibitate helburuak handitzeko eta talde lana antolatzeko.</a:t>
            </a:r>
            <a:endParaRPr b="0" lang="es-ES" sz="3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3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Ezin hobea da edozein sailetako lan-fluxua kudeatzeko..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Diseinutik, softwarearen garapenetik ... aplikazio honek urrunetik edo bulegoan lan egitea ahalbidetzen du. 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554394FA-6967-41A9-B001-FDF64E619BCC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5"/>
          <p:cNvSpPr txBox="1"/>
          <p:nvPr/>
        </p:nvSpPr>
        <p:spPr>
          <a:xfrm>
            <a:off x="1224000" y="3217320"/>
            <a:ext cx="22248000" cy="916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3600" spc="-1" strike="noStrike">
                <a:latin typeface="Arial"/>
              </a:rPr>
              <a:t>Plataforma hau honetarako diseinatuta dago: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3600" spc="-1" strike="noStrike">
                <a:latin typeface="Arial"/>
              </a:rPr>
              <a:t> </a:t>
            </a:r>
            <a:r>
              <a:rPr b="0" lang="es-ES" sz="3600" spc="-1" strike="noStrike">
                <a:latin typeface="Arial"/>
              </a:rPr>
              <a:t>Proiektuak antolatzeko.</a:t>
            </a: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3600" spc="-1" strike="noStrike">
                <a:latin typeface="Arial"/>
              </a:rPr>
              <a:t>Proiektuen bukatze datak zehaztasunez kudeatzeko.</a:t>
            </a: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3600" spc="-1" strike="noStrike">
                <a:latin typeface="Arial"/>
              </a:rPr>
              <a:t>Proiektuen garapenaren</a:t>
            </a:r>
            <a:r>
              <a:rPr b="0" lang="es-ES" sz="3600" spc="-1" strike="noStrike">
                <a:latin typeface="Arial"/>
              </a:rPr>
              <a:t> jarraipen zehatz-mehatza egiteko.</a:t>
            </a: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3600" spc="-1" strike="noStrike">
                <a:latin typeface="Arial"/>
              </a:rPr>
              <a:t>Proiektuak / zereginak pertsona zehatz batzuei esleitu eta haiekin zuzenean komunikatzeko.</a:t>
            </a: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s-ES" sz="3600" spc="-1" strike="noStrike"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3600" spc="-1" strike="noStrike">
                <a:latin typeface="Arial"/>
              </a:rPr>
              <a:t>Erraz proiektuak gauzatze jarraipena egiteko.  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Herramienta hau erabiliz, zehatz-mehatz ikus dezakezu zer egin behar den, zeregin bakoitzaren egoera eta botilen lepoak non dauden. 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3600" spc="-1" strike="noStrike">
                <a:latin typeface="Arial"/>
              </a:rPr>
              <a:t>Funtsean, aplikazio hau pertsonaliza daiteke, edozein proiektu bere funtzioetara egokitu ahal izateko. </a:t>
            </a:r>
            <a:endParaRPr b="0" lang="es-ES" sz="3600" spc="-1" strike="noStrike">
              <a:latin typeface="Arial"/>
            </a:endParaRPr>
          </a:p>
          <a:p>
            <a:endParaRPr b="0" lang="es-ES" sz="36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	</a:t>
            </a:r>
            <a:r>
              <a:rPr b="0" lang="es-ES" sz="1800" spc="-1" strike="noStrike">
                <a:latin typeface="Arial"/>
              </a:rPr>
              <a:t>	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53DB0EEF-71A2-4D66-A8C3-FCEC04C1A830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691360" y="3660840"/>
            <a:ext cx="17072280" cy="37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cubicBezTo>
                  <a:pt x="5721" y="8291"/>
                  <a:pt x="12921" y="1091"/>
                  <a:pt x="21600" y="0"/>
                </a:cubicBezTo>
              </a:path>
            </a:pathLst>
          </a:custGeom>
          <a:noFill/>
          <a:ln w="63360">
            <a:solidFill>
              <a:srgbClr val="705a88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566280" y="8802000"/>
            <a:ext cx="5780520" cy="38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Ekipamendua</a:t>
            </a:r>
            <a:r>
              <a:rPr b="0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: Lan guneak</a:t>
            </a: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9090440" y="3050640"/>
            <a:ext cx="1122120" cy="11221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705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19252080" y="3212280"/>
            <a:ext cx="798840" cy="798840"/>
          </a:xfrm>
          <a:prstGeom prst="ellipse">
            <a:avLst/>
          </a:prstGeom>
          <a:solidFill>
            <a:srgbClr val="705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7578720" y="7084440"/>
            <a:ext cx="4514400" cy="51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Taulak</a:t>
            </a:r>
            <a:r>
              <a:rPr b="0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: arbel birtualak</a:t>
            </a: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13324680" y="5712840"/>
            <a:ext cx="4514400" cy="51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Zerrendak</a:t>
            </a:r>
            <a:r>
              <a:rPr b="0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: Jardueren sailkapena</a:t>
            </a: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19070640" y="4888080"/>
            <a:ext cx="4514400" cy="51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Txartelak</a:t>
            </a:r>
            <a:r>
              <a:rPr b="0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: Lana zehazten duzun lekuak</a:t>
            </a: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535353"/>
                </a:solidFill>
                <a:latin typeface="Arial"/>
                <a:ea typeface="Arial"/>
              </a:rPr>
              <a:t>Eta</a:t>
            </a: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4000" spc="-1" strike="noStrike">
                <a:solidFill>
                  <a:srgbClr val="535353"/>
                </a:solidFill>
                <a:latin typeface="Arial"/>
                <a:ea typeface="Arial"/>
              </a:rPr>
              <a:t>Jakinarazpenak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40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13476960" y="3488760"/>
            <a:ext cx="1122120" cy="11221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705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13638600" y="3650760"/>
            <a:ext cx="798840" cy="798840"/>
          </a:xfrm>
          <a:prstGeom prst="ellipse">
            <a:avLst/>
          </a:prstGeom>
          <a:solidFill>
            <a:srgbClr val="705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7827840" y="4605120"/>
            <a:ext cx="1122120" cy="11221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705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7989480" y="4766760"/>
            <a:ext cx="798840" cy="798840"/>
          </a:xfrm>
          <a:prstGeom prst="ellipse">
            <a:avLst/>
          </a:prstGeom>
          <a:solidFill>
            <a:srgbClr val="705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>
            <a:off x="2163600" y="7160400"/>
            <a:ext cx="1122120" cy="112212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705a8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2325600" y="7322040"/>
            <a:ext cx="798840" cy="798840"/>
          </a:xfrm>
          <a:prstGeom prst="ellipse">
            <a:avLst/>
          </a:prstGeom>
          <a:solidFill>
            <a:srgbClr val="705a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6000" spc="-1" strike="noStrike" u="sng">
                <a:solidFill>
                  <a:srgbClr val="535353"/>
                </a:solidFill>
                <a:uFillTx/>
                <a:latin typeface="Arial"/>
                <a:ea typeface="Arial"/>
              </a:rPr>
              <a:t>OINARRIZKO FUNTZIOAK</a:t>
            </a:r>
            <a:r>
              <a:rPr b="0" lang="es-ES" sz="3600" spc="-1" strike="noStrike">
                <a:solidFill>
                  <a:srgbClr val="535353"/>
                </a:solidFill>
                <a:latin typeface="Arial"/>
                <a:ea typeface="Arial"/>
              </a:rPr>
              <a:t>:</a:t>
            </a:r>
            <a:endParaRPr b="0" lang="es-E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600" spc="-1" strike="noStrike"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95" name="CustomShape 17"/>
          <p:cNvSpPr/>
          <p:nvPr/>
        </p:nvSpPr>
        <p:spPr>
          <a:xfrm>
            <a:off x="2691360" y="3660840"/>
            <a:ext cx="17072280" cy="37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600"/>
                </a:moveTo>
                <a:cubicBezTo>
                  <a:pt x="5721" y="8291"/>
                  <a:pt x="12921" y="1091"/>
                  <a:pt x="21600" y="0"/>
                </a:cubicBezTo>
              </a:path>
            </a:pathLst>
          </a:custGeom>
          <a:noFill/>
          <a:ln w="63360">
            <a:solidFill>
              <a:srgbClr val="705a88"/>
            </a:solidFill>
            <a:custDash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2619160" y="899280"/>
            <a:ext cx="708120" cy="1198440"/>
          </a:xfrm>
          <a:prstGeom prst="rect">
            <a:avLst/>
          </a:prstGeom>
          <a:noFill/>
          <a:ln>
            <a:noFill/>
          </a:ln>
        </p:spPr>
        <p:txBody>
          <a:bodyPr lIns="93600" rIns="93600" tIns="93600" bIns="93600" anchor="ctr"/>
          <a:p>
            <a:pPr>
              <a:lnSpc>
                <a:spcPct val="100000"/>
              </a:lnSpc>
            </a:pPr>
            <a:fld id="{0CCFCC93-8FE2-4028-860D-8AB7F530DAAC}" type="slidenum">
              <a:rPr b="0" lang="es-ES" sz="7200" spc="-1" strike="noStrike">
                <a:solidFill>
                  <a:srgbClr val="bebebe"/>
                </a:solidFill>
                <a:latin typeface="Arial"/>
                <a:ea typeface="Arial"/>
              </a:rPr>
              <a:t>1</a:t>
            </a:fld>
            <a:endParaRPr b="0" lang="es-ES" sz="7200" spc="-1" strike="noStrike">
              <a:latin typeface="Times New Roman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117800" y="1589400"/>
            <a:ext cx="143708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117800" y="346680"/>
            <a:ext cx="1961316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ES" sz="6400" spc="-1" strike="noStrike">
                <a:solidFill>
                  <a:srgbClr val="705a88"/>
                </a:solidFill>
                <a:latin typeface="Arial"/>
                <a:ea typeface="Arial"/>
              </a:rPr>
              <a:t>3_ZERTARAKO ERABILTZEN DA</a:t>
            </a:r>
            <a:endParaRPr b="0" lang="es-ES" sz="6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9471960" y="7922160"/>
            <a:ext cx="6301440" cy="15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72000" y="3060720"/>
            <a:ext cx="18504000" cy="86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2021-05-02T18:44:31Z</dcterms:modified>
  <cp:revision>20</cp:revision>
  <dc:subject/>
  <dc:title/>
</cp:coreProperties>
</file>