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8" r:id="rId3"/>
    <p:sldId id="264" r:id="rId4"/>
    <p:sldId id="277" r:id="rId5"/>
    <p:sldId id="259" r:id="rId6"/>
    <p:sldId id="267" r:id="rId7"/>
    <p:sldId id="299" r:id="rId8"/>
    <p:sldId id="274" r:id="rId9"/>
    <p:sldId id="301" r:id="rId10"/>
    <p:sldId id="300" r:id="rId11"/>
    <p:sldId id="269" r:id="rId12"/>
    <p:sldId id="302" r:id="rId13"/>
    <p:sldId id="261" r:id="rId14"/>
    <p:sldId id="270" r:id="rId15"/>
    <p:sldId id="280" r:id="rId16"/>
  </p:sldIdLst>
  <p:sldSz cx="9144000" cy="5143500" type="screen16x9"/>
  <p:notesSz cx="6858000" cy="9144000"/>
  <p:embeddedFontLst>
    <p:embeddedFont>
      <p:font typeface="Pathway Gothic One" charset="0"/>
      <p:regular r:id="rId18"/>
    </p:embeddedFont>
    <p:embeddedFont>
      <p:font typeface="Hind" charset="-18"/>
      <p:regular r:id="rId19"/>
      <p:bold r:id="rId20"/>
    </p:embeddedFont>
    <p:embeddedFont>
      <p:font typeface="Oswald" charset="-18"/>
      <p:regular r:id="rId21"/>
      <p:bold r:id="rId22"/>
    </p:embeddedFont>
    <p:embeddedFont>
      <p:font typeface="Fira Sans Extra Condensed Medium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AB8FE3-5DA9-4318-AC02-1F471332A40A}">
  <a:tblStyle styleId="{59AB8FE3-5DA9-4318-AC02-1F471332A4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2C133C-E3C9-47CD-BF60-99F6521B1E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-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81104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6fe0c27f6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6fe0c27f6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fe0c27f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fe0c27f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fe0c27f6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fe0c27f6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ffd58534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ffd58534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6fe0c27f63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6fe0c27f63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0c27f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e0c27f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/>
          <p:nvPr/>
        </p:nvSpPr>
        <p:spPr>
          <a:xfrm rot="-5400000">
            <a:off x="-283022" y="-743135"/>
            <a:ext cx="6088519" cy="592667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7" name="Google Shape;197;p18"/>
          <p:cNvGrpSpPr/>
          <p:nvPr/>
        </p:nvGrpSpPr>
        <p:grpSpPr>
          <a:xfrm rot="4477095">
            <a:off x="-651132" y="-3055029"/>
            <a:ext cx="4042701" cy="6266671"/>
            <a:chOff x="-340050" y="-2"/>
            <a:chExt cx="2437096" cy="3777791"/>
          </a:xfrm>
        </p:grpSpPr>
        <p:sp>
          <p:nvSpPr>
            <p:cNvPr id="198" name="Google Shape;198;p18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8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8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8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8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8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8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8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6" name="Google Shape;206;p18"/>
          <p:cNvSpPr txBox="1">
            <a:spLocks noGrp="1"/>
          </p:cNvSpPr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1"/>
          </p:nvPr>
        </p:nvSpPr>
        <p:spPr>
          <a:xfrm rot="-194" flipH="1">
            <a:off x="2266875" y="1736675"/>
            <a:ext cx="53214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8" name="Google Shape;208;p18"/>
          <p:cNvSpPr/>
          <p:nvPr/>
        </p:nvSpPr>
        <p:spPr>
          <a:xfrm rot="-1256095" flipH="1">
            <a:off x="3977005" y="-884325"/>
            <a:ext cx="1786840" cy="1295050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 rot="954221">
            <a:off x="-1260687" y="2820017"/>
            <a:ext cx="5561610" cy="277117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 dirty="0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14" name="Google Shape;214;p19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15" name="Google Shape;215;p19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16" name="Google Shape;216;p19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avLst/>
                <a:gdLst/>
                <a:ahLst/>
                <a:cxnLst/>
                <a:rect l="l" t="t" r="r" b="b"/>
                <a:pathLst>
                  <a:path w="167883" h="208732" extrusionOk="0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avLst/>
                <a:gdLst/>
                <a:ahLst/>
                <a:cxnLst/>
                <a:rect l="l" t="t" r="r" b="b"/>
                <a:pathLst>
                  <a:path w="143457" h="197895" extrusionOk="0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avLst/>
                <a:gdLst/>
                <a:ahLst/>
                <a:cxnLst/>
                <a:rect l="l" t="t" r="r" b="b"/>
                <a:pathLst>
                  <a:path w="47494" h="21112" extrusionOk="0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avLst/>
                <a:gdLst/>
                <a:ahLst/>
                <a:cxnLst/>
                <a:rect l="l" t="t" r="r" b="b"/>
                <a:pathLst>
                  <a:path w="38859" h="29223" extrusionOk="0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45879" extrusionOk="0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 rot="7625530" flipH="1">
              <a:off x="6865436" y="3769068"/>
              <a:ext cx="1769117" cy="786365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2" name="Google Shape;222;p19"/>
          <p:cNvGrpSpPr/>
          <p:nvPr/>
        </p:nvGrpSpPr>
        <p:grpSpPr>
          <a:xfrm rot="2700000" flipH="1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23" name="Google Shape;223;p1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1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1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1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1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8" name="Google Shape;228;p19"/>
          <p:cNvSpPr/>
          <p:nvPr/>
        </p:nvSpPr>
        <p:spPr>
          <a:xfrm>
            <a:off x="1443525" y="2561550"/>
            <a:ext cx="384329" cy="393895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/>
          <p:nvPr/>
        </p:nvSpPr>
        <p:spPr>
          <a:xfrm rot="-5400000">
            <a:off x="-666288" y="-188447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20"/>
          <p:cNvSpPr/>
          <p:nvPr/>
        </p:nvSpPr>
        <p:spPr>
          <a:xfrm>
            <a:off x="458179" y="346051"/>
            <a:ext cx="712907" cy="730677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20"/>
          <p:cNvSpPr/>
          <p:nvPr/>
        </p:nvSpPr>
        <p:spPr>
          <a:xfrm>
            <a:off x="281046" y="1250700"/>
            <a:ext cx="353321" cy="3621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25"/>
          <p:cNvSpPr/>
          <p:nvPr/>
        </p:nvSpPr>
        <p:spPr>
          <a:xfrm rot="1014904">
            <a:off x="-1318421" y="2597169"/>
            <a:ext cx="6240387" cy="3109518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5"/>
          <p:cNvSpPr/>
          <p:nvPr/>
        </p:nvSpPr>
        <p:spPr>
          <a:xfrm>
            <a:off x="8571976" y="10680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25"/>
          <p:cNvSpPr/>
          <p:nvPr/>
        </p:nvSpPr>
        <p:spPr>
          <a:xfrm>
            <a:off x="7975229" y="453793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25"/>
          <p:cNvSpPr/>
          <p:nvPr/>
        </p:nvSpPr>
        <p:spPr>
          <a:xfrm>
            <a:off x="514025" y="41813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 rot="-5400000" flipH="1">
            <a:off x="-446057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" name="Google Shape;53;p4"/>
          <p:cNvGrpSpPr/>
          <p:nvPr/>
        </p:nvGrpSpPr>
        <p:grpSpPr>
          <a:xfrm rot="6299984">
            <a:off x="5078912" y="-2215493"/>
            <a:ext cx="4042453" cy="6266287"/>
            <a:chOff x="-340050" y="-2"/>
            <a:chExt cx="2437096" cy="3777791"/>
          </a:xfrm>
        </p:grpSpPr>
        <p:sp>
          <p:nvSpPr>
            <p:cNvPr id="54" name="Google Shape;54;p4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4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4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4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4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4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4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 rot="-5400000" flipH="1">
            <a:off x="-7882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1959900" y="664650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1"/>
          </p:nvPr>
        </p:nvSpPr>
        <p:spPr>
          <a:xfrm flipH="1">
            <a:off x="3578600" y="1995525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title" idx="2" hasCustomPrompt="1"/>
          </p:nvPr>
        </p:nvSpPr>
        <p:spPr>
          <a:xfrm>
            <a:off x="1959900" y="2278425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3"/>
          </p:nvPr>
        </p:nvSpPr>
        <p:spPr>
          <a:xfrm flipH="1">
            <a:off x="3578600" y="3609300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/>
          <p:nvPr/>
        </p:nvSpPr>
        <p:spPr>
          <a:xfrm rot="5400000" flipH="1">
            <a:off x="5766962" y="-544422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7" name="Google Shape;107;p11"/>
          <p:cNvGrpSpPr/>
          <p:nvPr/>
        </p:nvGrpSpPr>
        <p:grpSpPr>
          <a:xfrm rot="6859571" flipH="1">
            <a:off x="201992" y="2098623"/>
            <a:ext cx="4042591" cy="6266501"/>
            <a:chOff x="-340050" y="-2"/>
            <a:chExt cx="2437096" cy="3777791"/>
          </a:xfrm>
        </p:grpSpPr>
        <p:sp>
          <p:nvSpPr>
            <p:cNvPr id="108" name="Google Shape;108;p11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1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1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1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" name="Google Shape;116;p11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117" name="Google Shape;117;p11"/>
            <p:cNvSpPr/>
            <p:nvPr/>
          </p:nvSpPr>
          <p:spPr>
            <a:xfrm>
              <a:off x="374425" y="237975"/>
              <a:ext cx="4197075" cy="5218300"/>
            </a:xfrm>
            <a:custGeom>
              <a:avLst/>
              <a:gdLst/>
              <a:ahLst/>
              <a:cxnLst/>
              <a:rect l="l" t="t" r="r" b="b"/>
              <a:pathLst>
                <a:path w="167883" h="208732" extrusionOk="0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62200" y="370825"/>
              <a:ext cx="3586425" cy="4947375"/>
            </a:xfrm>
            <a:custGeom>
              <a:avLst/>
              <a:gdLst/>
              <a:ahLst/>
              <a:cxnLst/>
              <a:rect l="l" t="t" r="r" b="b"/>
              <a:pathLst>
                <a:path w="143457" h="197895" extrusionOk="0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524050" y="838275"/>
              <a:ext cx="1187350" cy="527800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3029275" y="1578900"/>
              <a:ext cx="971475" cy="730575"/>
            </a:xfrm>
            <a:custGeom>
              <a:avLst/>
              <a:gdLst/>
              <a:ahLst/>
              <a:cxnLst/>
              <a:rect l="l" t="t" r="r" b="b"/>
              <a:pathLst>
                <a:path w="38859" h="29223" extrusionOk="0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75175" y="1847600"/>
              <a:ext cx="487950" cy="1146975"/>
            </a:xfrm>
            <a:custGeom>
              <a:avLst/>
              <a:gdLst/>
              <a:ahLst/>
              <a:cxnLst/>
              <a:rect l="l" t="t" r="r" b="b"/>
              <a:pathLst>
                <a:path w="19518" h="45879" extrusionOk="0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" name="Google Shape;122;p11"/>
          <p:cNvSpPr/>
          <p:nvPr/>
        </p:nvSpPr>
        <p:spPr>
          <a:xfrm>
            <a:off x="7794735" y="2094848"/>
            <a:ext cx="629274" cy="644951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1"/>
          <p:cNvSpPr/>
          <p:nvPr/>
        </p:nvSpPr>
        <p:spPr>
          <a:xfrm>
            <a:off x="657195" y="1545690"/>
            <a:ext cx="367483" cy="376620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 rot="5400000" flipH="1">
            <a:off x="6518816" y="-160911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5"/>
          <p:cNvSpPr/>
          <p:nvPr/>
        </p:nvSpPr>
        <p:spPr>
          <a:xfrm rot="-5400000" flipH="1">
            <a:off x="-586834" y="2582289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5"/>
          <p:cNvSpPr/>
          <p:nvPr/>
        </p:nvSpPr>
        <p:spPr>
          <a:xfrm>
            <a:off x="7096125" y="-140350"/>
            <a:ext cx="741220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15"/>
          <p:cNvSpPr/>
          <p:nvPr/>
        </p:nvSpPr>
        <p:spPr>
          <a:xfrm>
            <a:off x="209550" y="3875400"/>
            <a:ext cx="638169" cy="650635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15"/>
          <p:cNvSpPr/>
          <p:nvPr/>
        </p:nvSpPr>
        <p:spPr>
          <a:xfrm>
            <a:off x="609600" y="3013675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5"/>
          <p:cNvSpPr/>
          <p:nvPr/>
        </p:nvSpPr>
        <p:spPr>
          <a:xfrm>
            <a:off x="8238275" y="1101762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5"/>
          <p:cNvSpPr txBox="1">
            <a:spLocks noGrp="1"/>
          </p:cNvSpPr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ctrTitle" idx="2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ctrTitle" idx="4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5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ctrTitle" idx="6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7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1" r:id="rId9"/>
    <p:sldLayoutId id="2147483664" r:id="rId10"/>
    <p:sldLayoutId id="2147483665" r:id="rId11"/>
    <p:sldLayoutId id="2147483666" r:id="rId12"/>
    <p:sldLayoutId id="2147483671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3290850" y="2968900"/>
            <a:ext cx="2562300" cy="971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307950" y="36857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/>
              <a:t>COVID MONITOR</a:t>
            </a:r>
            <a:endParaRPr sz="60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3171600" y="29645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solidFill>
                  <a:schemeClr val="dk2"/>
                </a:solidFill>
              </a:rPr>
              <a:t>or your go-to site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solidFill>
                  <a:schemeClr val="dk2"/>
                </a:solidFill>
              </a:rPr>
              <a:t>for looking up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solidFill>
                  <a:schemeClr val="dk2"/>
                </a:solidFill>
              </a:rPr>
              <a:t>epidemic statistics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0" name="Google Shape;710;p39"/>
          <p:cNvSpPr txBox="1">
            <a:spLocks noGrp="1"/>
          </p:cNvSpPr>
          <p:nvPr>
            <p:ph type="subTitle" idx="1"/>
          </p:nvPr>
        </p:nvSpPr>
        <p:spPr>
          <a:xfrm flipH="1">
            <a:off x="4168299" y="2468861"/>
            <a:ext cx="2995988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what types of information can you access on our site?</a:t>
            </a:r>
          </a:p>
        </p:txBody>
      </p: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pl-PL" dirty="0" smtClean="0"/>
              <a:t>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34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/>
          <p:nvPr/>
        </p:nvSpPr>
        <p:spPr>
          <a:xfrm>
            <a:off x="3653450" y="2611225"/>
            <a:ext cx="1937100" cy="193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1" name="Google Shape;911;p44"/>
          <p:cNvSpPr txBox="1">
            <a:spLocks noGrp="1"/>
          </p:cNvSpPr>
          <p:nvPr>
            <p:ph type="title"/>
          </p:nvPr>
        </p:nvSpPr>
        <p:spPr>
          <a:xfrm>
            <a:off x="1959900" y="678850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1,</a:t>
            </a:r>
            <a:r>
              <a:rPr lang="en" dirty="0" smtClean="0"/>
              <a:t>5</a:t>
            </a:r>
            <a:r>
              <a:rPr lang="pl-PL" dirty="0" smtClean="0"/>
              <a:t>0</a:t>
            </a:r>
            <a:r>
              <a:rPr lang="en" dirty="0" smtClean="0"/>
              <a:t>0,000</a:t>
            </a:r>
            <a:endParaRPr dirty="0"/>
          </a:p>
        </p:txBody>
      </p:sp>
      <p:sp>
        <p:nvSpPr>
          <p:cNvPr id="912" name="Google Shape;912;p44"/>
          <p:cNvSpPr txBox="1">
            <a:spLocks noGrp="1"/>
          </p:cNvSpPr>
          <p:nvPr>
            <p:ph type="subTitle" idx="1"/>
          </p:nvPr>
        </p:nvSpPr>
        <p:spPr>
          <a:xfrm flipH="1">
            <a:off x="3131840" y="2002625"/>
            <a:ext cx="3024336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</a:t>
            </a:r>
            <a:r>
              <a:rPr lang="en" dirty="0" smtClean="0"/>
              <a:t>ases detected</a:t>
            </a:r>
            <a:r>
              <a:rPr lang="pl-PL" dirty="0" smtClean="0"/>
              <a:t> in Poland</a:t>
            </a:r>
            <a:endParaRPr dirty="0"/>
          </a:p>
        </p:txBody>
      </p:sp>
      <p:sp>
        <p:nvSpPr>
          <p:cNvPr id="913" name="Google Shape;913;p44"/>
          <p:cNvSpPr txBox="1">
            <a:spLocks noGrp="1"/>
          </p:cNvSpPr>
          <p:nvPr>
            <p:ph type="title" idx="2"/>
          </p:nvPr>
        </p:nvSpPr>
        <p:spPr>
          <a:xfrm>
            <a:off x="3419872" y="2859782"/>
            <a:ext cx="2525278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r>
              <a:rPr lang="pl-PL" dirty="0" smtClean="0"/>
              <a:t>5</a:t>
            </a:r>
            <a:r>
              <a:rPr lang="en" dirty="0" smtClean="0"/>
              <a:t>+</a:t>
            </a:r>
            <a:endParaRPr dirty="0"/>
          </a:p>
        </p:txBody>
      </p:sp>
      <p:sp>
        <p:nvSpPr>
          <p:cNvPr id="914" name="Google Shape;914;p44"/>
          <p:cNvSpPr txBox="1">
            <a:spLocks noGrp="1"/>
          </p:cNvSpPr>
          <p:nvPr>
            <p:ph type="subTitle" idx="3"/>
          </p:nvPr>
        </p:nvSpPr>
        <p:spPr>
          <a:xfrm flipH="1">
            <a:off x="3707904" y="3651870"/>
            <a:ext cx="1882646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</a:t>
            </a:r>
            <a:r>
              <a:rPr lang="pl-PL" dirty="0" smtClean="0"/>
              <a:t>aily infections per 100,000 citizens</a:t>
            </a:r>
            <a:endParaRPr dirty="0"/>
          </a:p>
        </p:txBody>
      </p:sp>
      <p:sp>
        <p:nvSpPr>
          <p:cNvPr id="7" name="Google Shape;912;p44"/>
          <p:cNvSpPr txBox="1">
            <a:spLocks/>
          </p:cNvSpPr>
          <p:nvPr/>
        </p:nvSpPr>
        <p:spPr>
          <a:xfrm flipH="1">
            <a:off x="3536130" y="555526"/>
            <a:ext cx="20868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pl-PL" dirty="0"/>
              <a:t>n</a:t>
            </a:r>
            <a:r>
              <a:rPr lang="pl-PL" dirty="0" smtClean="0"/>
              <a:t>early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idx="8"/>
          </p:nvPr>
        </p:nvSpPr>
        <p:spPr>
          <a:xfrm>
            <a:off x="1475656" y="699542"/>
            <a:ext cx="5904656" cy="755700"/>
          </a:xfrm>
        </p:spPr>
        <p:txBody>
          <a:bodyPr/>
          <a:lstStyle/>
          <a:p>
            <a:r>
              <a:rPr lang="pl-PL" dirty="0" smtClean="0"/>
              <a:t>3.5 per 100 people in woj. Dolnoslaskie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381125"/>
            <a:ext cx="47625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552;p36"/>
          <p:cNvSpPr txBox="1">
            <a:spLocks noGrp="1"/>
          </p:cNvSpPr>
          <p:nvPr>
            <p:ph type="subTitle" idx="4294967295"/>
          </p:nvPr>
        </p:nvSpPr>
        <p:spPr>
          <a:xfrm flipH="1">
            <a:off x="3563888" y="486323"/>
            <a:ext cx="1731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>
                <a:solidFill>
                  <a:schemeClr val="lt2"/>
                </a:solidFill>
              </a:rPr>
              <a:t>o</a:t>
            </a:r>
            <a:r>
              <a:rPr lang="pl-PL" sz="1400" dirty="0" smtClean="0">
                <a:solidFill>
                  <a:schemeClr val="lt2"/>
                </a:solidFill>
              </a:rPr>
              <a:t>n average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3" name="Google Shape;552;p36"/>
          <p:cNvSpPr txBox="1">
            <a:spLocks noGrp="1"/>
          </p:cNvSpPr>
          <p:nvPr>
            <p:ph type="subTitle" idx="4294967295"/>
          </p:nvPr>
        </p:nvSpPr>
        <p:spPr>
          <a:xfrm flipH="1">
            <a:off x="3059832" y="3789789"/>
            <a:ext cx="2952328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>
                <a:solidFill>
                  <a:schemeClr val="lt2"/>
                </a:solidFill>
              </a:rPr>
              <a:t>h</a:t>
            </a:r>
            <a:r>
              <a:rPr lang="pl-PL" sz="1400" dirty="0" smtClean="0">
                <a:solidFill>
                  <a:schemeClr val="lt2"/>
                </a:solidFill>
              </a:rPr>
              <a:t>ave been diagnosed with COVID-19</a:t>
            </a:r>
            <a:endParaRPr sz="14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5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545;p36"/>
          <p:cNvSpPr/>
          <p:nvPr/>
        </p:nvSpPr>
        <p:spPr>
          <a:xfrm rot="8046997">
            <a:off x="3294522" y="3676352"/>
            <a:ext cx="1418900" cy="862800"/>
          </a:xfrm>
          <a:custGeom>
            <a:avLst/>
            <a:gdLst/>
            <a:ahLst/>
            <a:cxnLst/>
            <a:rect l="l" t="t" r="r" b="b"/>
            <a:pathLst>
              <a:path w="56756" h="34512" extrusionOk="0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5" name="Google Shape;545;p36"/>
          <p:cNvSpPr/>
          <p:nvPr/>
        </p:nvSpPr>
        <p:spPr>
          <a:xfrm>
            <a:off x="3064825" y="1787431"/>
            <a:ext cx="1418900" cy="862800"/>
          </a:xfrm>
          <a:custGeom>
            <a:avLst/>
            <a:gdLst/>
            <a:ahLst/>
            <a:cxnLst/>
            <a:rect l="l" t="t" r="r" b="b"/>
            <a:pathLst>
              <a:path w="56756" h="34512" extrusionOk="0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Google Shape;546;p36"/>
          <p:cNvSpPr/>
          <p:nvPr/>
        </p:nvSpPr>
        <p:spPr>
          <a:xfrm>
            <a:off x="4303074" y="1912400"/>
            <a:ext cx="1546532" cy="2071534"/>
          </a:xfrm>
          <a:custGeom>
            <a:avLst/>
            <a:gdLst/>
            <a:ahLst/>
            <a:cxnLst/>
            <a:rect l="l" t="t" r="r" b="b"/>
            <a:pathLst>
              <a:path w="65227" h="86875" extrusionOk="0">
                <a:moveTo>
                  <a:pt x="58590" y="0"/>
                </a:moveTo>
                <a:cubicBezTo>
                  <a:pt x="58590" y="7737"/>
                  <a:pt x="69288" y="17668"/>
                  <a:pt x="63414" y="22703"/>
                </a:cubicBezTo>
                <a:cubicBezTo>
                  <a:pt x="56725" y="28436"/>
                  <a:pt x="45796" y="23327"/>
                  <a:pt x="37022" y="24122"/>
                </a:cubicBezTo>
                <a:cubicBezTo>
                  <a:pt x="28104" y="24930"/>
                  <a:pt x="21936" y="33811"/>
                  <a:pt x="14036" y="38027"/>
                </a:cubicBezTo>
                <a:cubicBezTo>
                  <a:pt x="8757" y="40844"/>
                  <a:pt x="673" y="43419"/>
                  <a:pt x="131" y="49378"/>
                </a:cubicBezTo>
                <a:cubicBezTo>
                  <a:pt x="-395" y="55155"/>
                  <a:pt x="1794" y="63234"/>
                  <a:pt x="7226" y="65270"/>
                </a:cubicBezTo>
                <a:cubicBezTo>
                  <a:pt x="15375" y="68324"/>
                  <a:pt x="24965" y="63162"/>
                  <a:pt x="33333" y="65553"/>
                </a:cubicBezTo>
                <a:cubicBezTo>
                  <a:pt x="40251" y="67529"/>
                  <a:pt x="35864" y="82157"/>
                  <a:pt x="42414" y="85134"/>
                </a:cubicBezTo>
                <a:cubicBezTo>
                  <a:pt x="48215" y="87771"/>
                  <a:pt x="56691" y="87411"/>
                  <a:pt x="61427" y="83148"/>
                </a:cubicBezTo>
                <a:cubicBezTo>
                  <a:pt x="63936" y="80889"/>
                  <a:pt x="63414" y="76592"/>
                  <a:pt x="63414" y="7321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7" name="Google Shape;547;p3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MUCH MORE FACTS, PRESENTED IN THE FORM OF</a:t>
            </a:r>
            <a:endParaRPr dirty="0"/>
          </a:p>
        </p:txBody>
      </p:sp>
      <p:sp>
        <p:nvSpPr>
          <p:cNvPr id="548" name="Google Shape;548;p36"/>
          <p:cNvSpPr/>
          <p:nvPr/>
        </p:nvSpPr>
        <p:spPr>
          <a:xfrm>
            <a:off x="3798750" y="2009600"/>
            <a:ext cx="1546500" cy="1546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36"/>
          <p:cNvSpPr txBox="1">
            <a:spLocks noGrp="1"/>
          </p:cNvSpPr>
          <p:nvPr>
            <p:ph type="ctrTitle" idx="4294967295"/>
          </p:nvPr>
        </p:nvSpPr>
        <p:spPr>
          <a:xfrm flipH="1">
            <a:off x="1107532" y="213755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/>
              <a:t>Map</a:t>
            </a:r>
            <a:endParaRPr sz="2400" dirty="0"/>
          </a:p>
        </p:txBody>
      </p:sp>
      <p:sp>
        <p:nvSpPr>
          <p:cNvPr id="550" name="Google Shape;5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936525" y="2552750"/>
            <a:ext cx="1731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>
                <a:solidFill>
                  <a:schemeClr val="lt2"/>
                </a:solidFill>
              </a:rPr>
              <a:t>d</a:t>
            </a:r>
            <a:r>
              <a:rPr lang="pl-PL" sz="1400" dirty="0" smtClean="0">
                <a:solidFill>
                  <a:schemeClr val="lt2"/>
                </a:solidFill>
              </a:rPr>
              <a:t>aily infections, daily deaths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551" name="Google Shape;551;p36"/>
          <p:cNvSpPr txBox="1">
            <a:spLocks noGrp="1"/>
          </p:cNvSpPr>
          <p:nvPr>
            <p:ph type="ctrTitle" idx="4294967295"/>
          </p:nvPr>
        </p:nvSpPr>
        <p:spPr>
          <a:xfrm flipH="1">
            <a:off x="6292850" y="13181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/>
              <a:t>Charts</a:t>
            </a:r>
            <a:endParaRPr sz="2400" dirty="0"/>
          </a:p>
        </p:txBody>
      </p:sp>
      <p:sp>
        <p:nvSpPr>
          <p:cNvPr id="552" name="Google Shape;552;p36"/>
          <p:cNvSpPr txBox="1">
            <a:spLocks noGrp="1"/>
          </p:cNvSpPr>
          <p:nvPr>
            <p:ph type="subTitle" idx="4294967295"/>
          </p:nvPr>
        </p:nvSpPr>
        <p:spPr>
          <a:xfrm flipH="1">
            <a:off x="6292850" y="1733375"/>
            <a:ext cx="1731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>
                <a:solidFill>
                  <a:schemeClr val="lt2"/>
                </a:solidFill>
              </a:rPr>
              <a:t>a</a:t>
            </a:r>
            <a:r>
              <a:rPr lang="pl-PL" sz="1400" dirty="0" smtClean="0">
                <a:solidFill>
                  <a:schemeClr val="lt2"/>
                </a:solidFill>
              </a:rPr>
              <a:t>vailable and free respirators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553" name="Google Shape;553;p36"/>
          <p:cNvSpPr txBox="1">
            <a:spLocks noGrp="1"/>
          </p:cNvSpPr>
          <p:nvPr>
            <p:ph type="ctrTitle" idx="4294967295"/>
          </p:nvPr>
        </p:nvSpPr>
        <p:spPr>
          <a:xfrm flipH="1">
            <a:off x="6292850" y="2949925"/>
            <a:ext cx="259963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/>
              <a:t>Text</a:t>
            </a:r>
            <a:endParaRPr sz="2400" dirty="0"/>
          </a:p>
        </p:txBody>
      </p:sp>
      <p:sp>
        <p:nvSpPr>
          <p:cNvPr id="554" name="Google Shape;554;p36"/>
          <p:cNvSpPr txBox="1">
            <a:spLocks noGrp="1"/>
          </p:cNvSpPr>
          <p:nvPr>
            <p:ph type="subTitle" idx="4294967295"/>
          </p:nvPr>
        </p:nvSpPr>
        <p:spPr>
          <a:xfrm flipH="1">
            <a:off x="6292850" y="3365125"/>
            <a:ext cx="1731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>
                <a:solidFill>
                  <a:schemeClr val="lt2"/>
                </a:solidFill>
              </a:rPr>
              <a:t>d</a:t>
            </a:r>
            <a:r>
              <a:rPr lang="pl-PL" sz="1400" dirty="0" smtClean="0">
                <a:solidFill>
                  <a:schemeClr val="lt2"/>
                </a:solidFill>
              </a:rPr>
              <a:t>ifference between daily infections and cured cases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555" name="Google Shape;555;p36"/>
          <p:cNvSpPr/>
          <p:nvPr/>
        </p:nvSpPr>
        <p:spPr>
          <a:xfrm>
            <a:off x="2835250" y="2493938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36"/>
          <p:cNvSpPr/>
          <p:nvPr/>
        </p:nvSpPr>
        <p:spPr>
          <a:xfrm rot="1886051">
            <a:off x="5421874" y="3343067"/>
            <a:ext cx="705898" cy="57781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6"/>
          <p:cNvSpPr/>
          <p:nvPr/>
        </p:nvSpPr>
        <p:spPr>
          <a:xfrm rot="5202302">
            <a:off x="5421872" y="1612808"/>
            <a:ext cx="705910" cy="577826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36"/>
          <p:cNvSpPr txBox="1">
            <a:spLocks noGrp="1"/>
          </p:cNvSpPr>
          <p:nvPr>
            <p:ph type="ctrTitle" idx="4294967295"/>
          </p:nvPr>
        </p:nvSpPr>
        <p:spPr>
          <a:xfrm flipH="1">
            <a:off x="2835248" y="2493950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01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59" name="Google Shape;559;p36"/>
          <p:cNvSpPr txBox="1">
            <a:spLocks noGrp="1"/>
          </p:cNvSpPr>
          <p:nvPr>
            <p:ph type="ctrTitle" idx="4294967295"/>
          </p:nvPr>
        </p:nvSpPr>
        <p:spPr>
          <a:xfrm flipH="1">
            <a:off x="5565148" y="1612825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02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60" name="Google Shape;560;p36"/>
          <p:cNvSpPr txBox="1">
            <a:spLocks noGrp="1"/>
          </p:cNvSpPr>
          <p:nvPr>
            <p:ph type="ctrTitle" idx="4294967295"/>
          </p:nvPr>
        </p:nvSpPr>
        <p:spPr>
          <a:xfrm flipH="1">
            <a:off x="5565148" y="3365125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03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0" name="Google Shape;555;p36"/>
          <p:cNvSpPr/>
          <p:nvPr/>
        </p:nvSpPr>
        <p:spPr>
          <a:xfrm rot="19094927">
            <a:off x="2847448" y="4108064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558;p36"/>
          <p:cNvSpPr txBox="1">
            <a:spLocks/>
          </p:cNvSpPr>
          <p:nvPr/>
        </p:nvSpPr>
        <p:spPr>
          <a:xfrm flipH="1">
            <a:off x="2835250" y="4124086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r"/>
            <a:r>
              <a:rPr lang="en" sz="2400" dirty="0" smtClean="0">
                <a:solidFill>
                  <a:schemeClr val="lt1"/>
                </a:solidFill>
              </a:rPr>
              <a:t>0</a:t>
            </a:r>
            <a:r>
              <a:rPr lang="pl-PL" sz="2400" dirty="0" smtClean="0">
                <a:solidFill>
                  <a:schemeClr val="lt1"/>
                </a:solidFill>
              </a:rPr>
              <a:t>4</a:t>
            </a:r>
            <a:endParaRPr lang="en" sz="2400" dirty="0">
              <a:solidFill>
                <a:schemeClr val="lt1"/>
              </a:solidFill>
            </a:endParaRPr>
          </a:p>
        </p:txBody>
      </p:sp>
      <p:sp>
        <p:nvSpPr>
          <p:cNvPr id="42" name="Google Shape;549;p36"/>
          <p:cNvSpPr txBox="1">
            <a:spLocks/>
          </p:cNvSpPr>
          <p:nvPr/>
        </p:nvSpPr>
        <p:spPr>
          <a:xfrm flipH="1">
            <a:off x="1258816" y="4062554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r"/>
            <a:r>
              <a:rPr lang="pl-PL" sz="2400" dirty="0" smtClean="0"/>
              <a:t>Graphs</a:t>
            </a:r>
            <a:endParaRPr lang="pl-PL" sz="2400" dirty="0"/>
          </a:p>
        </p:txBody>
      </p:sp>
      <p:sp>
        <p:nvSpPr>
          <p:cNvPr id="43" name="Google Shape;550;p36"/>
          <p:cNvSpPr txBox="1">
            <a:spLocks/>
          </p:cNvSpPr>
          <p:nvPr/>
        </p:nvSpPr>
        <p:spPr>
          <a:xfrm flipH="1">
            <a:off x="395536" y="4479691"/>
            <a:ext cx="2336998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r">
              <a:spcAft>
                <a:spcPts val="1600"/>
              </a:spcAft>
              <a:buFont typeface="Hind"/>
              <a:buNone/>
            </a:pPr>
            <a:r>
              <a:rPr lang="pl-PL" sz="1400" dirty="0">
                <a:solidFill>
                  <a:schemeClr val="lt2"/>
                </a:solidFill>
              </a:rPr>
              <a:t>a</a:t>
            </a:r>
            <a:r>
              <a:rPr lang="pl-PL" sz="1400" dirty="0" smtClean="0">
                <a:solidFill>
                  <a:schemeClr val="lt2"/>
                </a:solidFill>
              </a:rPr>
              <a:t>verage infections per 100k citizens, infection forecasts</a:t>
            </a:r>
            <a:endParaRPr lang="pl-PL" sz="1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5"/>
          <p:cNvSpPr txBox="1">
            <a:spLocks noGrp="1"/>
          </p:cNvSpPr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</a:t>
            </a:r>
            <a:r>
              <a:rPr lang="pl-PL" dirty="0" smtClean="0"/>
              <a:t>CLAUDE SHANNON</a:t>
            </a:r>
            <a:endParaRPr dirty="0"/>
          </a:p>
        </p:txBody>
      </p:sp>
      <p:sp>
        <p:nvSpPr>
          <p:cNvPr id="920" name="Google Shape;920;p45"/>
          <p:cNvSpPr txBox="1">
            <a:spLocks noGrp="1"/>
          </p:cNvSpPr>
          <p:nvPr>
            <p:ph type="subTitle" idx="1"/>
          </p:nvPr>
        </p:nvSpPr>
        <p:spPr>
          <a:xfrm rot="-194" flipH="1">
            <a:off x="2266875" y="1736675"/>
            <a:ext cx="53214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pl-PL" dirty="0" smtClean="0"/>
              <a:t>Information is the resolution of uncertainty</a:t>
            </a:r>
            <a:r>
              <a:rPr lang="en" dirty="0" smtClean="0"/>
              <a:t>.”</a:t>
            </a:r>
            <a:endParaRPr dirty="0"/>
          </a:p>
        </p:txBody>
      </p:sp>
      <p:grpSp>
        <p:nvGrpSpPr>
          <p:cNvPr id="921" name="Google Shape;921;p45"/>
          <p:cNvGrpSpPr/>
          <p:nvPr/>
        </p:nvGrpSpPr>
        <p:grpSpPr>
          <a:xfrm>
            <a:off x="7842775" y="1827850"/>
            <a:ext cx="1317900" cy="1870500"/>
            <a:chOff x="7842775" y="1827850"/>
            <a:chExt cx="1317900" cy="1870500"/>
          </a:xfrm>
        </p:grpSpPr>
        <p:cxnSp>
          <p:nvCxnSpPr>
            <p:cNvPr id="922" name="Google Shape;922;p45"/>
            <p:cNvCxnSpPr/>
            <p:nvPr/>
          </p:nvCxnSpPr>
          <p:spPr>
            <a:xfrm>
              <a:off x="7842775" y="1827850"/>
              <a:ext cx="0" cy="18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45"/>
            <p:cNvCxnSpPr/>
            <p:nvPr/>
          </p:nvCxnSpPr>
          <p:spPr>
            <a:xfrm>
              <a:off x="7842775" y="2748875"/>
              <a:ext cx="131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5"/>
          <p:cNvSpPr txBox="1">
            <a:spLocks noGrp="1"/>
          </p:cNvSpPr>
          <p:nvPr>
            <p:ph type="title"/>
          </p:nvPr>
        </p:nvSpPr>
        <p:spPr>
          <a:xfrm>
            <a:off x="3197100" y="603854"/>
            <a:ext cx="27498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 dirty="0"/>
          </a:p>
        </p:txBody>
      </p:sp>
      <p:sp>
        <p:nvSpPr>
          <p:cNvPr id="1470" name="Google Shape;1470;p55"/>
          <p:cNvSpPr txBox="1">
            <a:spLocks noGrp="1"/>
          </p:cNvSpPr>
          <p:nvPr>
            <p:ph type="subTitle" idx="1"/>
          </p:nvPr>
        </p:nvSpPr>
        <p:spPr>
          <a:xfrm>
            <a:off x="3091800" y="17252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Do you have any questions</a:t>
            </a:r>
            <a:r>
              <a:rPr lang="en" dirty="0" smtClean="0">
                <a:solidFill>
                  <a:schemeClr val="lt2"/>
                </a:solidFill>
              </a:rPr>
              <a:t>?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485" name="Google Shape;1485;p55"/>
          <p:cNvGrpSpPr/>
          <p:nvPr/>
        </p:nvGrpSpPr>
        <p:grpSpPr>
          <a:xfrm>
            <a:off x="386248" y="2763465"/>
            <a:ext cx="1589730" cy="1612939"/>
            <a:chOff x="3605950" y="3926100"/>
            <a:chExt cx="657375" cy="667000"/>
          </a:xfrm>
        </p:grpSpPr>
        <p:sp>
          <p:nvSpPr>
            <p:cNvPr id="1486" name="Google Shape;1486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4" name="Google Shape;1524;p55"/>
          <p:cNvGrpSpPr/>
          <p:nvPr/>
        </p:nvGrpSpPr>
        <p:grpSpPr>
          <a:xfrm>
            <a:off x="7025390" y="917146"/>
            <a:ext cx="1280829" cy="1299516"/>
            <a:chOff x="3605950" y="3926100"/>
            <a:chExt cx="657375" cy="667000"/>
          </a:xfrm>
        </p:grpSpPr>
        <p:sp>
          <p:nvSpPr>
            <p:cNvPr id="1525" name="Google Shape;1525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3" name="Google Shape;1563;p55"/>
          <p:cNvGrpSpPr/>
          <p:nvPr/>
        </p:nvGrpSpPr>
        <p:grpSpPr>
          <a:xfrm>
            <a:off x="7025401" y="189057"/>
            <a:ext cx="581245" cy="588480"/>
            <a:chOff x="4304200" y="4312250"/>
            <a:chExt cx="191325" cy="193700"/>
          </a:xfrm>
        </p:grpSpPr>
        <p:sp>
          <p:nvSpPr>
            <p:cNvPr id="1564" name="Google Shape;1564;p55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55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55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55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55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55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55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55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55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55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55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55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55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55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42749" y="1186000"/>
            <a:ext cx="1457400" cy="971700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why is there a need for our product?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464199" y="138295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Motivation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42749" y="2414725"/>
            <a:ext cx="1457400" cy="971700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33"/>
          <p:cNvGrpSpPr/>
          <p:nvPr/>
        </p:nvGrpSpPr>
        <p:grpSpPr>
          <a:xfrm>
            <a:off x="3842749" y="3643450"/>
            <a:ext cx="1457400" cy="971700"/>
            <a:chOff x="3600450" y="1186000"/>
            <a:chExt cx="1457400" cy="971700"/>
          </a:xfrm>
        </p:grpSpPr>
        <p:sp>
          <p:nvSpPr>
            <p:cNvPr id="376" name="Google Shape;376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77" name="Google Shape;377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33"/>
            <p:cNvCxnSpPr>
              <a:stCxn id="376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9" name="Google Shape;379;p33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what did we aim to accomplish?</a:t>
            </a:r>
            <a:endParaRPr dirty="0"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Goals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</a:t>
            </a:r>
            <a:r>
              <a:rPr lang="pl-PL" dirty="0" smtClean="0"/>
              <a:t>hat types of information can you access on our site?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Features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978424" y="2614383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4" name="Google Shape;384;p33"/>
          <p:cNvSpPr txBox="1">
            <a:spLocks noGrp="1"/>
          </p:cNvSpPr>
          <p:nvPr>
            <p:ph type="title" idx="9"/>
          </p:nvPr>
        </p:nvSpPr>
        <p:spPr>
          <a:xfrm>
            <a:off x="4464199" y="3836283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0" name="Google Shape;710;p39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why is there a need for our product?</a:t>
            </a:r>
          </a:p>
        </p:txBody>
      </p: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Motivation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WHAT IS AVAILABLE?</a:t>
            </a:r>
            <a:endParaRPr dirty="0"/>
          </a:p>
        </p:txBody>
      </p:sp>
      <p:sp>
        <p:nvSpPr>
          <p:cNvPr id="1387" name="Google Shape;1387;p52"/>
          <p:cNvSpPr/>
          <p:nvPr/>
        </p:nvSpPr>
        <p:spPr>
          <a:xfrm>
            <a:off x="4051682" y="1734837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8" name="Google Shape;1388;p52"/>
          <p:cNvSpPr/>
          <p:nvPr/>
        </p:nvSpPr>
        <p:spPr>
          <a:xfrm>
            <a:off x="4548132" y="2750338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9" name="Google Shape;1389;p52"/>
          <p:cNvSpPr/>
          <p:nvPr/>
        </p:nvSpPr>
        <p:spPr>
          <a:xfrm>
            <a:off x="4051682" y="3712300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90" name="Google Shape;1390;p52"/>
          <p:cNvCxnSpPr>
            <a:stCxn id="1387" idx="1"/>
          </p:cNvCxnSpPr>
          <p:nvPr/>
        </p:nvCxnSpPr>
        <p:spPr>
          <a:xfrm flipH="1">
            <a:off x="2886182" y="1904037"/>
            <a:ext cx="1165500" cy="341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52"/>
          <p:cNvCxnSpPr>
            <a:stCxn id="1389" idx="1"/>
          </p:cNvCxnSpPr>
          <p:nvPr/>
        </p:nvCxnSpPr>
        <p:spPr>
          <a:xfrm rot="10800000">
            <a:off x="3038582" y="3648100"/>
            <a:ext cx="1013100" cy="233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2" name="Google Shape;1392;p52"/>
          <p:cNvSpPr txBox="1">
            <a:spLocks noGrp="1"/>
          </p:cNvSpPr>
          <p:nvPr>
            <p:ph type="ctrTitle" idx="4294967295"/>
          </p:nvPr>
        </p:nvSpPr>
        <p:spPr>
          <a:xfrm flipH="1">
            <a:off x="5063874" y="1480412"/>
            <a:ext cx="2316437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 smtClean="0"/>
              <a:t>Reports from the media</a:t>
            </a:r>
            <a:endParaRPr sz="1800" dirty="0"/>
          </a:p>
        </p:txBody>
      </p:sp>
      <p:sp>
        <p:nvSpPr>
          <p:cNvPr id="1393" name="Google Shape;1393;p52"/>
          <p:cNvSpPr txBox="1">
            <a:spLocks noGrp="1"/>
          </p:cNvSpPr>
          <p:nvPr>
            <p:ph type="subTitle" idx="4294967295"/>
          </p:nvPr>
        </p:nvSpPr>
        <p:spPr>
          <a:xfrm flipH="1">
            <a:off x="5063842" y="1741787"/>
            <a:ext cx="1668398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 smtClean="0">
                <a:solidFill>
                  <a:schemeClr val="lt2"/>
                </a:solidFill>
              </a:rPr>
              <a:t>are easy to miss, may be biased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394" name="Google Shape;1394;p52"/>
          <p:cNvSpPr txBox="1">
            <a:spLocks noGrp="1"/>
          </p:cNvSpPr>
          <p:nvPr>
            <p:ph type="ctrTitle" idx="4294967295"/>
          </p:nvPr>
        </p:nvSpPr>
        <p:spPr>
          <a:xfrm flipH="1">
            <a:off x="5560324" y="2502325"/>
            <a:ext cx="2468059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 smtClean="0"/>
              <a:t>Official government reports</a:t>
            </a:r>
            <a:endParaRPr sz="1800" dirty="0"/>
          </a:p>
        </p:txBody>
      </p:sp>
      <p:sp>
        <p:nvSpPr>
          <p:cNvPr id="1395" name="Google Shape;1395;p52"/>
          <p:cNvSpPr txBox="1">
            <a:spLocks noGrp="1"/>
          </p:cNvSpPr>
          <p:nvPr>
            <p:ph type="subTitle" idx="4294967295"/>
          </p:nvPr>
        </p:nvSpPr>
        <p:spPr>
          <a:xfrm flipH="1">
            <a:off x="5560192" y="2764300"/>
            <a:ext cx="254019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 smtClean="0">
                <a:solidFill>
                  <a:schemeClr val="lt2"/>
                </a:solidFill>
              </a:rPr>
              <a:t>are </a:t>
            </a:r>
            <a:r>
              <a:rPr lang="pl-PL" sz="1400" dirty="0" smtClean="0">
                <a:solidFill>
                  <a:schemeClr val="lt2"/>
                </a:solidFill>
              </a:rPr>
              <a:t>very hard to access and digest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396" name="Google Shape;1396;p52"/>
          <p:cNvSpPr txBox="1">
            <a:spLocks noGrp="1"/>
          </p:cNvSpPr>
          <p:nvPr>
            <p:ph type="ctrTitle" idx="4294967295"/>
          </p:nvPr>
        </p:nvSpPr>
        <p:spPr>
          <a:xfrm flipH="1">
            <a:off x="5063874" y="3520047"/>
            <a:ext cx="2100413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 smtClean="0"/>
              <a:t>Other statistic sites</a:t>
            </a:r>
            <a:endParaRPr sz="1800" dirty="0"/>
          </a:p>
        </p:txBody>
      </p:sp>
      <p:sp>
        <p:nvSpPr>
          <p:cNvPr id="1397" name="Google Shape;1397;p52"/>
          <p:cNvSpPr txBox="1">
            <a:spLocks noGrp="1"/>
          </p:cNvSpPr>
          <p:nvPr>
            <p:ph type="subTitle" idx="4294967295"/>
          </p:nvPr>
        </p:nvSpPr>
        <p:spPr>
          <a:xfrm flipH="1">
            <a:off x="5063842" y="3781422"/>
            <a:ext cx="2964542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 smtClean="0">
                <a:solidFill>
                  <a:schemeClr val="lt2"/>
                </a:solidFill>
              </a:rPr>
              <a:t>do not present enough information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398" name="Google Shape;1398;p52"/>
          <p:cNvSpPr txBox="1">
            <a:spLocks noGrp="1"/>
          </p:cNvSpPr>
          <p:nvPr>
            <p:ph type="ctrTitle" idx="4294967295"/>
          </p:nvPr>
        </p:nvSpPr>
        <p:spPr>
          <a:xfrm flipH="1">
            <a:off x="4128032" y="1687212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01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399" name="Google Shape;1399;p52"/>
          <p:cNvSpPr txBox="1">
            <a:spLocks noGrp="1"/>
          </p:cNvSpPr>
          <p:nvPr>
            <p:ph type="ctrTitle" idx="4294967295"/>
          </p:nvPr>
        </p:nvSpPr>
        <p:spPr>
          <a:xfrm flipH="1">
            <a:off x="4624482" y="2702788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02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400" name="Google Shape;1400;p52"/>
          <p:cNvSpPr txBox="1">
            <a:spLocks noGrp="1"/>
          </p:cNvSpPr>
          <p:nvPr>
            <p:ph type="ctrTitle" idx="4294967295"/>
          </p:nvPr>
        </p:nvSpPr>
        <p:spPr>
          <a:xfrm flipH="1">
            <a:off x="4128032" y="3664825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03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401" name="Google Shape;1401;p52"/>
          <p:cNvSpPr/>
          <p:nvPr/>
        </p:nvSpPr>
        <p:spPr>
          <a:xfrm rot="5400000">
            <a:off x="1148957" y="1908111"/>
            <a:ext cx="2128800" cy="2128800"/>
          </a:xfrm>
          <a:prstGeom prst="blockArc">
            <a:avLst>
              <a:gd name="adj1" fmla="val 10800000"/>
              <a:gd name="adj2" fmla="val 550060"/>
              <a:gd name="adj3" fmla="val 525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02" name="Google Shape;1402;p52"/>
          <p:cNvCxnSpPr>
            <a:endCxn id="1399" idx="3"/>
          </p:cNvCxnSpPr>
          <p:nvPr/>
        </p:nvCxnSpPr>
        <p:spPr>
          <a:xfrm>
            <a:off x="3277782" y="2919538"/>
            <a:ext cx="1346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3" name="Google Shape;1403;p52"/>
          <p:cNvGrpSpPr/>
          <p:nvPr/>
        </p:nvGrpSpPr>
        <p:grpSpPr>
          <a:xfrm>
            <a:off x="1067945" y="1778859"/>
            <a:ext cx="2278462" cy="2311622"/>
            <a:chOff x="3605950" y="3926100"/>
            <a:chExt cx="657375" cy="667000"/>
          </a:xfrm>
        </p:grpSpPr>
        <p:sp>
          <p:nvSpPr>
            <p:cNvPr id="1404" name="Google Shape;1404;p5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5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5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4"/>
          <p:cNvGrpSpPr/>
          <p:nvPr/>
        </p:nvGrpSpPr>
        <p:grpSpPr>
          <a:xfrm>
            <a:off x="5755523" y="1943415"/>
            <a:ext cx="1589730" cy="1612939"/>
            <a:chOff x="3605950" y="3926100"/>
            <a:chExt cx="657375" cy="667000"/>
          </a:xfrm>
        </p:grpSpPr>
        <p:sp>
          <p:nvSpPr>
            <p:cNvPr id="390" name="Google Shape;390;p34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IDEA</a:t>
            </a:r>
            <a:endParaRPr dirty="0"/>
          </a:p>
        </p:txBody>
      </p:sp>
      <p:sp>
        <p:nvSpPr>
          <p:cNvPr id="429" name="Google Shape;429;p34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dirty="0" smtClean="0"/>
              <a:t>We believe that access to reliable, versatile information sources is key to making conscious, sensible decisions.</a:t>
            </a:r>
            <a:endParaRPr dirty="0"/>
          </a:p>
        </p:txBody>
      </p:sp>
      <p:sp>
        <p:nvSpPr>
          <p:cNvPr id="430" name="Google Shape;430;p34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432" name="Google Shape;432;p34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12874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smtClean="0"/>
              <a:t>MOTIVATION AND PRIMARY GOAL</a:t>
            </a:r>
            <a:endParaRPr sz="3600" dirty="0"/>
          </a:p>
        </p:txBody>
      </p:sp>
      <p:sp>
        <p:nvSpPr>
          <p:cNvPr id="44" name="Google Shape;429;p34"/>
          <p:cNvSpPr txBox="1">
            <a:spLocks/>
          </p:cNvSpPr>
          <p:nvPr/>
        </p:nvSpPr>
        <p:spPr>
          <a:xfrm>
            <a:off x="1454905" y="1923678"/>
            <a:ext cx="3384600" cy="1584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pl-PL" sz="1800" dirty="0" smtClean="0">
                <a:solidFill>
                  <a:schemeClr val="tx2"/>
                </a:solidFill>
                <a:latin typeface="Hind" charset="-18"/>
                <a:cs typeface="Hind" charset="-18"/>
              </a:rPr>
              <a:t>to create an application that</a:t>
            </a:r>
            <a:endParaRPr lang="en-US" sz="1800" dirty="0">
              <a:solidFill>
                <a:schemeClr val="tx2"/>
              </a:solidFill>
              <a:latin typeface="Hind" charset="-18"/>
              <a:cs typeface="Hind" charset="-18"/>
            </a:endParaRPr>
          </a:p>
        </p:txBody>
      </p:sp>
      <p:sp>
        <p:nvSpPr>
          <p:cNvPr id="45" name="Google Shape;429;p34"/>
          <p:cNvSpPr txBox="1">
            <a:spLocks/>
          </p:cNvSpPr>
          <p:nvPr/>
        </p:nvSpPr>
        <p:spPr>
          <a:xfrm>
            <a:off x="1454904" y="2427734"/>
            <a:ext cx="4701272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l-PL" dirty="0" smtClean="0">
                <a:solidFill>
                  <a:schemeClr val="tx2"/>
                </a:solidFill>
                <a:latin typeface="Hind" charset="-18"/>
                <a:cs typeface="Hind" charset="-18"/>
              </a:rPr>
              <a:t>utilises many data presentation methods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l-PL" dirty="0" smtClean="0">
                <a:solidFill>
                  <a:schemeClr val="tx2"/>
                </a:solidFill>
                <a:latin typeface="Hind" charset="-18"/>
                <a:cs typeface="Hind" charset="-18"/>
              </a:rPr>
              <a:t>expresses a lot of information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l-PL" dirty="0">
                <a:solidFill>
                  <a:schemeClr val="tx2"/>
                </a:solidFill>
                <a:latin typeface="Hind" charset="-18"/>
                <a:cs typeface="Hind" charset="-18"/>
              </a:rPr>
              <a:t>i</a:t>
            </a:r>
            <a:r>
              <a:rPr lang="pl-PL" dirty="0" smtClean="0">
                <a:solidFill>
                  <a:schemeClr val="tx2"/>
                </a:solidFill>
                <a:latin typeface="Hind" charset="-18"/>
                <a:cs typeface="Hind" charset="-18"/>
              </a:rPr>
              <a:t>s </a:t>
            </a:r>
            <a:r>
              <a:rPr lang="pl-PL" dirty="0" smtClean="0">
                <a:solidFill>
                  <a:schemeClr val="tx2"/>
                </a:solidFill>
                <a:latin typeface="Hind" charset="-18"/>
                <a:cs typeface="Hind" charset="-18"/>
              </a:rPr>
              <a:t>simple to use </a:t>
            </a:r>
            <a:endParaRPr lang="en-US" dirty="0">
              <a:solidFill>
                <a:schemeClr val="tx2"/>
              </a:solidFill>
              <a:latin typeface="Hind" charset="-18"/>
              <a:cs typeface="Hind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0" name="Google Shape;710;p39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what did we aim to accomplish?</a:t>
            </a:r>
          </a:p>
        </p:txBody>
      </p: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pl-PL" dirty="0" smtClean="0"/>
              <a:t>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Goals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3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AUTOMATIC DATA ACQUISITION</a:t>
            </a:r>
            <a:endParaRPr dirty="0"/>
          </a:p>
        </p:txBody>
      </p:sp>
      <p:cxnSp>
        <p:nvCxnSpPr>
          <p:cNvPr id="1075" name="Google Shape;1075;p49"/>
          <p:cNvCxnSpPr/>
          <p:nvPr/>
        </p:nvCxnSpPr>
        <p:spPr>
          <a:xfrm>
            <a:off x="803050" y="2714450"/>
            <a:ext cx="75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1356834" y="13977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7" name="Google Shape;1077;p49"/>
          <p:cNvSpPr/>
          <p:nvPr/>
        </p:nvSpPr>
        <p:spPr>
          <a:xfrm>
            <a:off x="3188765" y="30954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8" name="Google Shape;1078;p49"/>
          <p:cNvSpPr/>
          <p:nvPr/>
        </p:nvSpPr>
        <p:spPr>
          <a:xfrm>
            <a:off x="5021128" y="13977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9" name="Google Shape;1079;p49"/>
          <p:cNvSpPr/>
          <p:nvPr/>
        </p:nvSpPr>
        <p:spPr>
          <a:xfrm>
            <a:off x="6866022" y="3095450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80" name="Google Shape;1080;p49"/>
          <p:cNvCxnSpPr>
            <a:stCxn id="1076" idx="4"/>
          </p:cNvCxnSpPr>
          <p:nvPr/>
        </p:nvCxnSpPr>
        <p:spPr>
          <a:xfrm>
            <a:off x="1824684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488975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/>
          <p:nvPr/>
        </p:nvCxnSpPr>
        <p:spPr>
          <a:xfrm>
            <a:off x="3653525" y="2714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333872" y="2714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1044384" y="3019250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/>
              <a:t>Twitter</a:t>
            </a:r>
            <a:endParaRPr sz="2400" dirty="0"/>
          </a:p>
        </p:txBody>
      </p:sp>
      <p:sp>
        <p:nvSpPr>
          <p:cNvPr id="1085" name="Google Shape;1085;p49"/>
          <p:cNvSpPr txBox="1">
            <a:spLocks noGrp="1"/>
          </p:cNvSpPr>
          <p:nvPr>
            <p:ph type="subTitle" idx="4294967295"/>
          </p:nvPr>
        </p:nvSpPr>
        <p:spPr>
          <a:xfrm flipH="1">
            <a:off x="752784" y="3266600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>
                <a:solidFill>
                  <a:schemeClr val="lt2"/>
                </a:solidFill>
              </a:rPr>
              <a:t>c</a:t>
            </a:r>
            <a:r>
              <a:rPr lang="pl-PL" sz="1400" dirty="0" smtClean="0">
                <a:solidFill>
                  <a:schemeClr val="lt2"/>
                </a:solidFill>
              </a:rPr>
              <a:t>ore of our information is obtained from Health Ministry’s Twitter page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086" name="Google Shape;1086;p49"/>
          <p:cNvSpPr txBox="1">
            <a:spLocks noGrp="1"/>
          </p:cNvSpPr>
          <p:nvPr>
            <p:ph type="ctrTitle" idx="4294967295"/>
          </p:nvPr>
        </p:nvSpPr>
        <p:spPr>
          <a:xfrm flipH="1">
            <a:off x="1491384" y="16488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01</a:t>
            </a:r>
            <a:endParaRPr sz="3000" b="1" dirty="0">
              <a:solidFill>
                <a:schemeClr val="lt1"/>
              </a:solidFill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ctrTitle" idx="4294967295"/>
          </p:nvPr>
        </p:nvSpPr>
        <p:spPr>
          <a:xfrm flipH="1">
            <a:off x="5155678" y="16488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03</a:t>
            </a:r>
            <a:endParaRPr sz="3000" b="1" dirty="0">
              <a:solidFill>
                <a:schemeClr val="lt1"/>
              </a:solidFill>
            </a:endParaRPr>
          </a:p>
        </p:txBody>
      </p:sp>
      <p:sp>
        <p:nvSpPr>
          <p:cNvPr id="1088" name="Google Shape;1088;p49"/>
          <p:cNvSpPr txBox="1">
            <a:spLocks noGrp="1"/>
          </p:cNvSpPr>
          <p:nvPr>
            <p:ph type="ctrTitle" idx="4294967295"/>
          </p:nvPr>
        </p:nvSpPr>
        <p:spPr>
          <a:xfrm flipH="1">
            <a:off x="3323315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02</a:t>
            </a:r>
            <a:endParaRPr sz="3000" b="1" dirty="0">
              <a:solidFill>
                <a:schemeClr val="lt1"/>
              </a:solidFill>
            </a:endParaRPr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 dirty="0">
              <a:solidFill>
                <a:schemeClr val="lt1"/>
              </a:solidFill>
            </a:endParaRPr>
          </a:p>
        </p:txBody>
      </p:sp>
      <p:sp>
        <p:nvSpPr>
          <p:cNvPr id="1090" name="Google Shape;1090;p49"/>
          <p:cNvSpPr txBox="1">
            <a:spLocks noGrp="1"/>
          </p:cNvSpPr>
          <p:nvPr>
            <p:ph type="ctrTitle" idx="4294967295"/>
          </p:nvPr>
        </p:nvSpPr>
        <p:spPr>
          <a:xfrm flipH="1">
            <a:off x="4708678" y="3019250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/>
              <a:t>Database</a:t>
            </a:r>
            <a:endParaRPr sz="2400" dirty="0"/>
          </a:p>
        </p:txBody>
      </p:sp>
      <p:sp>
        <p:nvSpPr>
          <p:cNvPr id="1091" name="Google Shape;1091;p49"/>
          <p:cNvSpPr txBox="1">
            <a:spLocks noGrp="1"/>
          </p:cNvSpPr>
          <p:nvPr>
            <p:ph type="subTitle" idx="4294967295"/>
          </p:nvPr>
        </p:nvSpPr>
        <p:spPr>
          <a:xfrm flipH="1">
            <a:off x="4417078" y="3266600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400" dirty="0">
                <a:solidFill>
                  <a:schemeClr val="lt2"/>
                </a:solidFill>
              </a:rPr>
              <a:t>p</a:t>
            </a:r>
            <a:r>
              <a:rPr lang="pl-PL" sz="1400" dirty="0" smtClean="0">
                <a:solidFill>
                  <a:schemeClr val="lt2"/>
                </a:solidFill>
              </a:rPr>
              <a:t>repared json files are saved to our database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876315" y="1975801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/>
              <a:t>Parsing</a:t>
            </a:r>
            <a:endParaRPr sz="2400" dirty="0"/>
          </a:p>
        </p:txBody>
      </p:sp>
      <p:sp>
        <p:nvSpPr>
          <p:cNvPr id="1093" name="Google Shape;1093;p49"/>
          <p:cNvSpPr txBox="1">
            <a:spLocks noGrp="1"/>
          </p:cNvSpPr>
          <p:nvPr>
            <p:ph type="subTitle" idx="4294967295"/>
          </p:nvPr>
        </p:nvSpPr>
        <p:spPr>
          <a:xfrm flipH="1">
            <a:off x="2584715" y="1610262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 smtClean="0">
                <a:solidFill>
                  <a:schemeClr val="lt2"/>
                </a:solidFill>
              </a:rPr>
              <a:t>data is parsed from handed tweets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6553572" y="1975801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/>
              <a:t>Predictions</a:t>
            </a:r>
            <a:endParaRPr sz="2400" dirty="0"/>
          </a:p>
        </p:txBody>
      </p:sp>
      <p:sp>
        <p:nvSpPr>
          <p:cNvPr id="1095" name="Google Shape;1095;p49"/>
          <p:cNvSpPr txBox="1">
            <a:spLocks noGrp="1"/>
          </p:cNvSpPr>
          <p:nvPr>
            <p:ph type="subTitle" idx="4294967295"/>
          </p:nvPr>
        </p:nvSpPr>
        <p:spPr>
          <a:xfrm flipH="1">
            <a:off x="6261972" y="1610262"/>
            <a:ext cx="214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 smtClean="0">
                <a:solidFill>
                  <a:schemeClr val="lt2"/>
                </a:solidFill>
              </a:rPr>
              <a:t>we run forecasts for the next day using neural networks</a:t>
            </a:r>
            <a:endParaRPr sz="1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UTILIZATION OF DIFFERENT WAYS TO PROVIDE INFORMATION</a:t>
            </a:r>
            <a:endParaRPr dirty="0"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-PL" dirty="0" smtClean="0">
                <a:solidFill>
                  <a:schemeClr val="lt2"/>
                </a:solidFill>
              </a:rPr>
              <a:t>Presenting information in form of a map enables easy comparison of the situation in chosen regions</a:t>
            </a:r>
            <a:endParaRPr dirty="0"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pl-PL" dirty="0" smtClean="0">
                <a:solidFill>
                  <a:schemeClr val="lt2"/>
                </a:solidFill>
              </a:rPr>
              <a:t>Charts aid detecting trends and confirming observations</a:t>
            </a:r>
            <a:endParaRPr dirty="0"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pl-PL" dirty="0" smtClean="0">
                <a:solidFill>
                  <a:schemeClr val="lt2"/>
                </a:solidFill>
              </a:rPr>
              <a:t>Additional, processed data helps to notice previously ommited aspects of the situation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pl-PL" dirty="0" smtClean="0">
                <a:solidFill>
                  <a:schemeClr val="lt2"/>
                </a:solidFill>
              </a:rPr>
              <a:t>Forecasts give control over the crisis</a:t>
            </a:r>
          </a:p>
        </p:txBody>
      </p:sp>
      <p:sp>
        <p:nvSpPr>
          <p:cNvPr id="720" name="Google Shape;720;p40"/>
          <p:cNvSpPr txBox="1">
            <a:spLocks noGrp="1"/>
          </p:cNvSpPr>
          <p:nvPr>
            <p:ph type="subTitle" idx="1"/>
          </p:nvPr>
        </p:nvSpPr>
        <p:spPr>
          <a:xfrm>
            <a:off x="1849500" y="1330675"/>
            <a:ext cx="5445000" cy="9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Easy access to information regarding the epidemic in our country can help with making decisions, such as implementing safety measures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8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371</Words>
  <Application>Microsoft Office PowerPoint</Application>
  <PresentationFormat>On-screen Show (16:9)</PresentationFormat>
  <Paragraphs>84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Pathway Gothic One</vt:lpstr>
      <vt:lpstr>Hind</vt:lpstr>
      <vt:lpstr>Oswald</vt:lpstr>
      <vt:lpstr>Fira Sans Extra Condensed Medium</vt:lpstr>
      <vt:lpstr>Coronavirus Disease by Slidesgo</vt:lpstr>
      <vt:lpstr>COVID MONITOR</vt:lpstr>
      <vt:lpstr>TABLE OF CONTENTS</vt:lpstr>
      <vt:lpstr>01</vt:lpstr>
      <vt:lpstr>WHAT IS AVAILABLE?</vt:lpstr>
      <vt:lpstr>IDEA</vt:lpstr>
      <vt:lpstr>MOTIVATION AND PRIMARY GOAL</vt:lpstr>
      <vt:lpstr>02</vt:lpstr>
      <vt:lpstr>AUTOMATIC DATA ACQUISITION</vt:lpstr>
      <vt:lpstr>UTILIZATION OF DIFFERENT WAYS TO PROVIDE INFORMATION</vt:lpstr>
      <vt:lpstr>03</vt:lpstr>
      <vt:lpstr>1,500,000</vt:lpstr>
      <vt:lpstr>3.5 per 100 people in woj. Dolnoslaskie</vt:lpstr>
      <vt:lpstr>MUCH MORE FACTS, PRESENTED IN THE FORM OF</vt:lpstr>
      <vt:lpstr>—CLAUDE SHANNON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monitor</dc:title>
  <cp:lastModifiedBy>Mateusz</cp:lastModifiedBy>
  <cp:revision>14</cp:revision>
  <dcterms:modified xsi:type="dcterms:W3CDTF">2021-01-22T19:04:38Z</dcterms:modified>
</cp:coreProperties>
</file>