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9"/>
  </p:notesMasterIdLst>
  <p:handoutMasterIdLst>
    <p:handoutMasterId r:id="rId40"/>
  </p:handoutMasterIdLst>
  <p:sldIdLst>
    <p:sldId id="726" r:id="rId2"/>
    <p:sldId id="1291" r:id="rId3"/>
    <p:sldId id="1293" r:id="rId4"/>
    <p:sldId id="1306" r:id="rId5"/>
    <p:sldId id="1294" r:id="rId6"/>
    <p:sldId id="1307" r:id="rId7"/>
    <p:sldId id="1308" r:id="rId8"/>
    <p:sldId id="1311" r:id="rId9"/>
    <p:sldId id="1312" r:id="rId10"/>
    <p:sldId id="1296" r:id="rId11"/>
    <p:sldId id="1297" r:id="rId12"/>
    <p:sldId id="1298" r:id="rId13"/>
    <p:sldId id="1314" r:id="rId14"/>
    <p:sldId id="1315" r:id="rId15"/>
    <p:sldId id="1316" r:id="rId16"/>
    <p:sldId id="1299" r:id="rId17"/>
    <p:sldId id="1310" r:id="rId18"/>
    <p:sldId id="1300" r:id="rId19"/>
    <p:sldId id="1302" r:id="rId20"/>
    <p:sldId id="1309" r:id="rId21"/>
    <p:sldId id="1324" r:id="rId22"/>
    <p:sldId id="1325" r:id="rId23"/>
    <p:sldId id="1326" r:id="rId24"/>
    <p:sldId id="1327" r:id="rId25"/>
    <p:sldId id="1328" r:id="rId26"/>
    <p:sldId id="1329" r:id="rId27"/>
    <p:sldId id="1322" r:id="rId28"/>
    <p:sldId id="1330" r:id="rId29"/>
    <p:sldId id="1495" r:id="rId30"/>
    <p:sldId id="1484" r:id="rId31"/>
    <p:sldId id="1496" r:id="rId32"/>
    <p:sldId id="1323" r:id="rId33"/>
    <p:sldId id="1497" r:id="rId34"/>
    <p:sldId id="1498" r:id="rId35"/>
    <p:sldId id="1499" r:id="rId36"/>
    <p:sldId id="1500" r:id="rId37"/>
    <p:sldId id="1244" r:id="rId38"/>
  </p:sldIdLst>
  <p:sldSz cx="12192000" cy="6858000"/>
  <p:notesSz cx="6797675" cy="9926638"/>
  <p:defaultTextStyle>
    <a:defPPr>
      <a:defRPr lang="nb-NO"/>
    </a:defPPr>
    <a:lvl1pPr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600" b="1" kern="1200">
        <a:solidFill>
          <a:schemeClr val="tx1"/>
        </a:solidFill>
        <a:latin typeface="Arial" panose="020B0604020202020204" pitchFamily="34" charset="0"/>
        <a:ea typeface="+mn-ea"/>
        <a:cs typeface="+mn-cs"/>
      </a:defRPr>
    </a:lvl5pPr>
    <a:lvl6pPr marL="2286000" algn="l" defTabSz="914400" rtl="0" eaLnBrk="1" latinLnBrk="0" hangingPunct="1">
      <a:defRPr sz="3600" b="1" kern="1200">
        <a:solidFill>
          <a:schemeClr val="tx1"/>
        </a:solidFill>
        <a:latin typeface="Arial" panose="020B0604020202020204" pitchFamily="34" charset="0"/>
        <a:ea typeface="+mn-ea"/>
        <a:cs typeface="+mn-cs"/>
      </a:defRPr>
    </a:lvl6pPr>
    <a:lvl7pPr marL="2743200" algn="l" defTabSz="914400" rtl="0" eaLnBrk="1" latinLnBrk="0" hangingPunct="1">
      <a:defRPr sz="3600" b="1" kern="1200">
        <a:solidFill>
          <a:schemeClr val="tx1"/>
        </a:solidFill>
        <a:latin typeface="Arial" panose="020B0604020202020204" pitchFamily="34" charset="0"/>
        <a:ea typeface="+mn-ea"/>
        <a:cs typeface="+mn-cs"/>
      </a:defRPr>
    </a:lvl7pPr>
    <a:lvl8pPr marL="3200400" algn="l" defTabSz="914400" rtl="0" eaLnBrk="1" latinLnBrk="0" hangingPunct="1">
      <a:defRPr sz="3600" b="1" kern="1200">
        <a:solidFill>
          <a:schemeClr val="tx1"/>
        </a:solidFill>
        <a:latin typeface="Arial" panose="020B0604020202020204" pitchFamily="34" charset="0"/>
        <a:ea typeface="+mn-ea"/>
        <a:cs typeface="+mn-cs"/>
      </a:defRPr>
    </a:lvl8pPr>
    <a:lvl9pPr marL="3657600" algn="l" defTabSz="914400" rtl="0" eaLnBrk="1" latinLnBrk="0" hangingPunct="1">
      <a:defRPr sz="36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D"/>
    <a:srgbClr val="142F5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64" autoAdjust="0"/>
  </p:normalViewPr>
  <p:slideViewPr>
    <p:cSldViewPr>
      <p:cViewPr varScale="1">
        <p:scale>
          <a:sx n="57" d="100"/>
          <a:sy n="57" d="100"/>
        </p:scale>
        <p:origin x="268" y="52"/>
      </p:cViewPr>
      <p:guideLst>
        <p:guide orient="horz" pos="2160"/>
        <p:guide pos="3840"/>
      </p:guideLst>
    </p:cSldViewPr>
  </p:slideViewPr>
  <p:outlineViewPr>
    <p:cViewPr>
      <p:scale>
        <a:sx n="33" d="100"/>
        <a:sy n="33" d="100"/>
      </p:scale>
      <p:origin x="0" y="-35578"/>
    </p:cViewPr>
  </p:outlineViewPr>
  <p:notesTextViewPr>
    <p:cViewPr>
      <p:scale>
        <a:sx n="3" d="2"/>
        <a:sy n="3" d="2"/>
      </p:scale>
      <p:origin x="0" y="0"/>
    </p:cViewPr>
  </p:notesTextViewPr>
  <p:sorterViewPr>
    <p:cViewPr varScale="1">
      <p:scale>
        <a:sx n="1" d="1"/>
        <a:sy n="1" d="1"/>
      </p:scale>
      <p:origin x="0" y="-2430"/>
    </p:cViewPr>
  </p:sorterViewPr>
  <p:notesViewPr>
    <p:cSldViewPr>
      <p:cViewPr varScale="1">
        <p:scale>
          <a:sx n="51" d="100"/>
          <a:sy n="51" d="100"/>
        </p:scale>
        <p:origin x="29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1"/>
            <a:ext cx="2946350" cy="496095"/>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defRPr sz="1200" b="0">
                <a:latin typeface="Arial" charset="0"/>
              </a:defRPr>
            </a:lvl1pPr>
          </a:lstStyle>
          <a:p>
            <a:pPr>
              <a:defRPr/>
            </a:pPr>
            <a:endParaRPr lang="en-GB" dirty="0"/>
          </a:p>
        </p:txBody>
      </p:sp>
      <p:sp>
        <p:nvSpPr>
          <p:cNvPr id="32771" name="Rectangle 3"/>
          <p:cNvSpPr>
            <a:spLocks noGrp="1" noChangeArrowheads="1"/>
          </p:cNvSpPr>
          <p:nvPr>
            <p:ph type="dt" sz="quarter" idx="1"/>
          </p:nvPr>
        </p:nvSpPr>
        <p:spPr bwMode="auto">
          <a:xfrm>
            <a:off x="3849728" y="1"/>
            <a:ext cx="2946350" cy="496095"/>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a:defRPr sz="1200" b="0">
                <a:latin typeface="Arial" charset="0"/>
              </a:defRPr>
            </a:lvl1pPr>
          </a:lstStyle>
          <a:p>
            <a:pPr>
              <a:defRPr/>
            </a:pPr>
            <a:fld id="{E5FFA7B1-4D39-49C3-9780-6E5873BA5DC9}" type="datetimeFigureOut">
              <a:rPr lang="en-GB"/>
              <a:pPr>
                <a:defRPr/>
              </a:pPr>
              <a:t>06/04/2022</a:t>
            </a:fld>
            <a:endParaRPr lang="en-GB" dirty="0"/>
          </a:p>
        </p:txBody>
      </p:sp>
      <p:sp>
        <p:nvSpPr>
          <p:cNvPr id="32772" name="Rectangle 4"/>
          <p:cNvSpPr>
            <a:spLocks noGrp="1" noChangeArrowheads="1"/>
          </p:cNvSpPr>
          <p:nvPr>
            <p:ph type="ftr" sz="quarter" idx="2"/>
          </p:nvPr>
        </p:nvSpPr>
        <p:spPr bwMode="auto">
          <a:xfrm>
            <a:off x="1" y="9427375"/>
            <a:ext cx="2946350" cy="497679"/>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defRPr sz="1200" b="0">
                <a:latin typeface="Arial" charset="0"/>
              </a:defRPr>
            </a:lvl1pPr>
          </a:lstStyle>
          <a:p>
            <a:pPr>
              <a:defRPr/>
            </a:pPr>
            <a:endParaRPr lang="en-GB" dirty="0"/>
          </a:p>
        </p:txBody>
      </p:sp>
      <p:sp>
        <p:nvSpPr>
          <p:cNvPr id="32773" name="Rectangle 5"/>
          <p:cNvSpPr>
            <a:spLocks noGrp="1" noChangeArrowheads="1"/>
          </p:cNvSpPr>
          <p:nvPr>
            <p:ph type="sldNum" sz="quarter" idx="3"/>
          </p:nvPr>
        </p:nvSpPr>
        <p:spPr bwMode="auto">
          <a:xfrm>
            <a:off x="3849728" y="9427375"/>
            <a:ext cx="2946350" cy="497679"/>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a:defRPr sz="1200" b="0"/>
            </a:lvl1pPr>
          </a:lstStyle>
          <a:p>
            <a:pPr>
              <a:defRPr/>
            </a:pPr>
            <a:fld id="{AC0D6979-B6D5-415A-82B0-A3A28C1E6C94}" type="slidenum">
              <a:rPr lang="en-GB" altLang="nb-NO"/>
              <a:pPr>
                <a:defRPr/>
              </a:pPr>
              <a:t>‹#›</a:t>
            </a:fld>
            <a:endParaRPr lang="en-GB" altLang="nb-NO" dirty="0"/>
          </a:p>
        </p:txBody>
      </p:sp>
    </p:spTree>
    <p:extLst>
      <p:ext uri="{BB962C8B-B14F-4D97-AF65-F5344CB8AC3E}">
        <p14:creationId xmlns:p14="http://schemas.microsoft.com/office/powerpoint/2010/main" val="3857625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1"/>
            <a:ext cx="2946350" cy="496095"/>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eaLnBrk="1" hangingPunct="1">
              <a:defRPr sz="1200" b="0">
                <a:latin typeface="Arial" charset="0"/>
              </a:defRPr>
            </a:lvl1pPr>
          </a:lstStyle>
          <a:p>
            <a:pPr>
              <a:defRPr/>
            </a:pPr>
            <a:endParaRPr lang="nb-NO" dirty="0"/>
          </a:p>
        </p:txBody>
      </p:sp>
      <p:sp>
        <p:nvSpPr>
          <p:cNvPr id="3075" name="Rectangle 3"/>
          <p:cNvSpPr>
            <a:spLocks noGrp="1" noChangeArrowheads="1"/>
          </p:cNvSpPr>
          <p:nvPr>
            <p:ph type="dt" idx="1"/>
          </p:nvPr>
        </p:nvSpPr>
        <p:spPr bwMode="auto">
          <a:xfrm>
            <a:off x="3849728" y="1"/>
            <a:ext cx="2946350" cy="496095"/>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lvl1pPr algn="r" eaLnBrk="1" hangingPunct="1">
              <a:defRPr sz="1200" b="0">
                <a:latin typeface="Arial" charset="0"/>
              </a:defRPr>
            </a:lvl1pPr>
          </a:lstStyle>
          <a:p>
            <a:pPr>
              <a:defRPr/>
            </a:pPr>
            <a:endParaRPr lang="nb-NO" dirty="0"/>
          </a:p>
        </p:txBody>
      </p:sp>
      <p:sp>
        <p:nvSpPr>
          <p:cNvPr id="10244" name="Rectangle 4"/>
          <p:cNvSpPr>
            <a:spLocks noGrp="1" noRot="1" noChangeAspect="1" noChangeArrowheads="1" noTextEdit="1"/>
          </p:cNvSpPr>
          <p:nvPr>
            <p:ph type="sldImg" idx="2"/>
          </p:nvPr>
        </p:nvSpPr>
        <p:spPr bwMode="auto">
          <a:xfrm>
            <a:off x="90488" y="744538"/>
            <a:ext cx="6618287" cy="37226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7" name="Rectangle 5"/>
          <p:cNvSpPr>
            <a:spLocks noGrp="1" noChangeArrowheads="1"/>
          </p:cNvSpPr>
          <p:nvPr>
            <p:ph type="body" sz="quarter" idx="3"/>
          </p:nvPr>
        </p:nvSpPr>
        <p:spPr bwMode="auto">
          <a:xfrm>
            <a:off x="679929" y="4715275"/>
            <a:ext cx="5437821" cy="4466432"/>
          </a:xfrm>
          <a:prstGeom prst="rect">
            <a:avLst/>
          </a:prstGeom>
          <a:noFill/>
          <a:ln w="9525">
            <a:noFill/>
            <a:miter lim="800000"/>
            <a:headEnd/>
            <a:tailEnd/>
          </a:ln>
          <a:effectLst/>
        </p:spPr>
        <p:txBody>
          <a:bodyPr vert="horz" wrap="square" lIns="91430" tIns="45715" rIns="91430" bIns="45715" numCol="1" anchor="t" anchorCtr="0" compatLnSpc="1">
            <a:prstTxWarp prst="textNoShape">
              <a:avLst/>
            </a:prstTxWarp>
          </a:bodyPr>
          <a:lstStyle/>
          <a:p>
            <a:pPr lvl="0"/>
            <a:r>
              <a:rPr lang="nb-NO" noProof="0"/>
              <a:t>Click to edit Master text styles</a:t>
            </a:r>
          </a:p>
          <a:p>
            <a:pPr lvl="1"/>
            <a:r>
              <a:rPr lang="nb-NO" noProof="0"/>
              <a:t>Second level</a:t>
            </a:r>
          </a:p>
          <a:p>
            <a:pPr lvl="2"/>
            <a:r>
              <a:rPr lang="nb-NO" noProof="0"/>
              <a:t>Third level</a:t>
            </a:r>
          </a:p>
          <a:p>
            <a:pPr lvl="3"/>
            <a:r>
              <a:rPr lang="nb-NO" noProof="0"/>
              <a:t>Fourth level</a:t>
            </a:r>
          </a:p>
          <a:p>
            <a:pPr lvl="4"/>
            <a:r>
              <a:rPr lang="nb-NO" noProof="0"/>
              <a:t>Fifth level</a:t>
            </a:r>
          </a:p>
        </p:txBody>
      </p:sp>
      <p:sp>
        <p:nvSpPr>
          <p:cNvPr id="3078" name="Rectangle 6"/>
          <p:cNvSpPr>
            <a:spLocks noGrp="1" noChangeArrowheads="1"/>
          </p:cNvSpPr>
          <p:nvPr>
            <p:ph type="ftr" sz="quarter" idx="4"/>
          </p:nvPr>
        </p:nvSpPr>
        <p:spPr bwMode="auto">
          <a:xfrm>
            <a:off x="1" y="9427375"/>
            <a:ext cx="2946350" cy="497679"/>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eaLnBrk="1" hangingPunct="1">
              <a:defRPr sz="1200" b="0">
                <a:latin typeface="Arial" charset="0"/>
              </a:defRPr>
            </a:lvl1pPr>
          </a:lstStyle>
          <a:p>
            <a:pPr>
              <a:defRPr/>
            </a:pPr>
            <a:endParaRPr lang="nb-NO" dirty="0"/>
          </a:p>
        </p:txBody>
      </p:sp>
      <p:sp>
        <p:nvSpPr>
          <p:cNvPr id="3079" name="Rectangle 7"/>
          <p:cNvSpPr>
            <a:spLocks noGrp="1" noChangeArrowheads="1"/>
          </p:cNvSpPr>
          <p:nvPr>
            <p:ph type="sldNum" sz="quarter" idx="5"/>
          </p:nvPr>
        </p:nvSpPr>
        <p:spPr bwMode="auto">
          <a:xfrm>
            <a:off x="3849728" y="9427375"/>
            <a:ext cx="2946350" cy="497679"/>
          </a:xfrm>
          <a:prstGeom prst="rect">
            <a:avLst/>
          </a:prstGeom>
          <a:noFill/>
          <a:ln w="9525">
            <a:noFill/>
            <a:miter lim="800000"/>
            <a:headEnd/>
            <a:tailEnd/>
          </a:ln>
          <a:effectLst/>
        </p:spPr>
        <p:txBody>
          <a:bodyPr vert="horz" wrap="square" lIns="91430" tIns="45715" rIns="91430" bIns="45715" numCol="1" anchor="b" anchorCtr="0" compatLnSpc="1">
            <a:prstTxWarp prst="textNoShape">
              <a:avLst/>
            </a:prstTxWarp>
          </a:bodyPr>
          <a:lstStyle>
            <a:lvl1pPr algn="r" eaLnBrk="1" hangingPunct="1">
              <a:defRPr sz="1200" b="0"/>
            </a:lvl1pPr>
          </a:lstStyle>
          <a:p>
            <a:pPr>
              <a:defRPr/>
            </a:pPr>
            <a:fld id="{97A89D6C-DCCA-4875-BBB4-36BD50E134C9}" type="slidenum">
              <a:rPr lang="nb-NO" altLang="nb-NO"/>
              <a:pPr>
                <a:defRPr/>
              </a:pPr>
              <a:t>‹#›</a:t>
            </a:fld>
            <a:endParaRPr lang="nb-NO" altLang="nb-NO" dirty="0"/>
          </a:p>
        </p:txBody>
      </p:sp>
    </p:spTree>
    <p:extLst>
      <p:ext uri="{BB962C8B-B14F-4D97-AF65-F5344CB8AC3E}">
        <p14:creationId xmlns:p14="http://schemas.microsoft.com/office/powerpoint/2010/main" val="4521785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38100" y="709613"/>
            <a:ext cx="6732588" cy="3787775"/>
          </a:xfrm>
          <a:ln/>
        </p:spPr>
      </p:sp>
      <p:sp>
        <p:nvSpPr>
          <p:cNvPr id="15363" name="Rectangle 3"/>
          <p:cNvSpPr>
            <a:spLocks noGrp="1" noChangeArrowheads="1"/>
          </p:cNvSpPr>
          <p:nvPr>
            <p:ph type="body" idx="1"/>
          </p:nvPr>
        </p:nvSpPr>
        <p:spPr>
          <a:xfrm>
            <a:off x="922531" y="4734293"/>
            <a:ext cx="4963786" cy="4418883"/>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altLang="nb-NO">
              <a:latin typeface="Arial" panose="020B0604020202020204" pitchFamily="34" charset="0"/>
            </a:endParaRPr>
          </a:p>
        </p:txBody>
      </p:sp>
    </p:spTree>
    <p:extLst>
      <p:ext uri="{BB962C8B-B14F-4D97-AF65-F5344CB8AC3E}">
        <p14:creationId xmlns:p14="http://schemas.microsoft.com/office/powerpoint/2010/main" val="3668468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pic>
        <p:nvPicPr>
          <p:cNvPr id="4" name="Bilde 9" descr="tekst_e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03038" y="290513"/>
            <a:ext cx="317500" cy="551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Bilde 10" descr="logo_ntnu_bokm-sample-a.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538" y="865188"/>
            <a:ext cx="3332162" cy="90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tel 1"/>
          <p:cNvSpPr>
            <a:spLocks noGrp="1"/>
          </p:cNvSpPr>
          <p:nvPr>
            <p:ph type="ctrTitle"/>
          </p:nvPr>
        </p:nvSpPr>
        <p:spPr>
          <a:xfrm>
            <a:off x="491087" y="2677415"/>
            <a:ext cx="10363200" cy="901095"/>
          </a:xfrm>
        </p:spPr>
        <p:txBody>
          <a:bodyPr anchor="t"/>
          <a:lstStyle/>
          <a:p>
            <a:r>
              <a:rPr lang="en-US"/>
              <a:t>Click to edit Master title style</a:t>
            </a:r>
            <a:endParaRPr lang="nb-NO" dirty="0"/>
          </a:p>
        </p:txBody>
      </p:sp>
      <p:sp>
        <p:nvSpPr>
          <p:cNvPr id="3" name="Undertittel 2"/>
          <p:cNvSpPr>
            <a:spLocks noGrp="1"/>
          </p:cNvSpPr>
          <p:nvPr>
            <p:ph type="subTitle" idx="1"/>
          </p:nvPr>
        </p:nvSpPr>
        <p:spPr>
          <a:xfrm>
            <a:off x="491087" y="3645155"/>
            <a:ext cx="10363200" cy="1752600"/>
          </a:xfrm>
        </p:spPr>
        <p:txBody>
          <a:bodyPr/>
          <a:lstStyle>
            <a:lvl1pPr marL="0" indent="0" algn="l">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nb-NO" dirty="0"/>
          </a:p>
        </p:txBody>
      </p:sp>
    </p:spTree>
    <p:extLst>
      <p:ext uri="{BB962C8B-B14F-4D97-AF65-F5344CB8AC3E}">
        <p14:creationId xmlns:p14="http://schemas.microsoft.com/office/powerpoint/2010/main" val="189836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800600"/>
            <a:ext cx="7315200" cy="566739"/>
          </a:xfrm>
        </p:spPr>
        <p:txBody>
          <a:bodyPr/>
          <a:lstStyle>
            <a:lvl1pPr algn="l">
              <a:defRPr sz="2667" b="1"/>
            </a:lvl1pPr>
          </a:lstStyle>
          <a:p>
            <a:r>
              <a:rPr lang="en-US"/>
              <a:t>Click to edit Master title style</a:t>
            </a:r>
            <a:endParaRPr lang="nb-NO"/>
          </a:p>
        </p:txBody>
      </p:sp>
      <p:sp>
        <p:nvSpPr>
          <p:cNvPr id="3" name="Plassholder for bilde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dirty="0"/>
              <a:t>Click icon to add picture</a:t>
            </a:r>
            <a:endParaRPr lang="nb-NO" noProof="0" dirty="0"/>
          </a:p>
        </p:txBody>
      </p:sp>
      <p:sp>
        <p:nvSpPr>
          <p:cNvPr id="4" name="Plassholder for tekst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Plassholder for dato 4"/>
          <p:cNvSpPr>
            <a:spLocks noGrp="1"/>
          </p:cNvSpPr>
          <p:nvPr>
            <p:ph type="dt" sz="half" idx="10"/>
          </p:nvPr>
        </p:nvSpPr>
        <p:spPr/>
        <p:txBody>
          <a:bodyPr/>
          <a:lstStyle>
            <a:lvl1pPr>
              <a:defRPr/>
            </a:lvl1pPr>
          </a:lstStyle>
          <a:p>
            <a:pPr>
              <a:defRPr/>
            </a:pPr>
            <a:endParaRPr lang="nn-NO" dirty="0"/>
          </a:p>
        </p:txBody>
      </p:sp>
      <p:sp>
        <p:nvSpPr>
          <p:cNvPr id="6"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7" name="Plassholder for lysbildenummer 7"/>
          <p:cNvSpPr>
            <a:spLocks noGrp="1"/>
          </p:cNvSpPr>
          <p:nvPr>
            <p:ph type="sldNum" sz="quarter" idx="12"/>
          </p:nvPr>
        </p:nvSpPr>
        <p:spPr/>
        <p:txBody>
          <a:bodyPr/>
          <a:lstStyle>
            <a:lvl1pPr>
              <a:defRPr/>
            </a:lvl1pPr>
          </a:lstStyle>
          <a:p>
            <a:pPr>
              <a:defRPr/>
            </a:pPr>
            <a:fld id="{437EDE54-9BB1-43AD-8F37-04D9497F40E9}" type="slidenum">
              <a:rPr lang="nb-NO" altLang="nb-NO"/>
              <a:pPr>
                <a:defRPr/>
              </a:pPr>
              <a:t>‹#›</a:t>
            </a:fld>
            <a:endParaRPr lang="nb-NO" altLang="nb-NO" dirty="0"/>
          </a:p>
        </p:txBody>
      </p:sp>
    </p:spTree>
    <p:extLst>
      <p:ext uri="{BB962C8B-B14F-4D97-AF65-F5344CB8AC3E}">
        <p14:creationId xmlns:p14="http://schemas.microsoft.com/office/powerpoint/2010/main" val="358196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a:t>Click to edit Master title style</a:t>
            </a:r>
            <a:endParaRPr lang="nb-NO"/>
          </a:p>
        </p:txBody>
      </p:sp>
      <p:sp>
        <p:nvSpPr>
          <p:cNvPr id="3" name="Plassholder for loddrett tekst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Plassholder for dato 4"/>
          <p:cNvSpPr>
            <a:spLocks noGrp="1"/>
          </p:cNvSpPr>
          <p:nvPr>
            <p:ph type="dt" sz="half" idx="10"/>
          </p:nvPr>
        </p:nvSpPr>
        <p:spPr/>
        <p:txBody>
          <a:bodyPr/>
          <a:lstStyle>
            <a:lvl1pPr>
              <a:defRPr/>
            </a:lvl1pPr>
          </a:lstStyle>
          <a:p>
            <a:pPr>
              <a:defRPr/>
            </a:pPr>
            <a:endParaRPr lang="nn-NO" dirty="0"/>
          </a:p>
        </p:txBody>
      </p:sp>
      <p:sp>
        <p:nvSpPr>
          <p:cNvPr id="5"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6" name="Plassholder for lysbildenummer 7"/>
          <p:cNvSpPr>
            <a:spLocks noGrp="1"/>
          </p:cNvSpPr>
          <p:nvPr>
            <p:ph type="sldNum" sz="quarter" idx="12"/>
          </p:nvPr>
        </p:nvSpPr>
        <p:spPr/>
        <p:txBody>
          <a:bodyPr/>
          <a:lstStyle>
            <a:lvl1pPr>
              <a:defRPr/>
            </a:lvl1pPr>
          </a:lstStyle>
          <a:p>
            <a:pPr>
              <a:defRPr/>
            </a:pPr>
            <a:fld id="{24FC9884-86E6-4337-948E-BE575D6C5F78}" type="slidenum">
              <a:rPr lang="nb-NO" altLang="nb-NO"/>
              <a:pPr>
                <a:defRPr/>
              </a:pPr>
              <a:t>‹#›</a:t>
            </a:fld>
            <a:endParaRPr lang="nb-NO" altLang="nb-NO" dirty="0"/>
          </a:p>
        </p:txBody>
      </p:sp>
    </p:spTree>
    <p:extLst>
      <p:ext uri="{BB962C8B-B14F-4D97-AF65-F5344CB8AC3E}">
        <p14:creationId xmlns:p14="http://schemas.microsoft.com/office/powerpoint/2010/main" val="4189944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oddrett tittel og tekst">
    <p:spTree>
      <p:nvGrpSpPr>
        <p:cNvPr id="1" name=""/>
        <p:cNvGrpSpPr/>
        <p:nvPr/>
      </p:nvGrpSpPr>
      <p:grpSpPr>
        <a:xfrm>
          <a:off x="0" y="0"/>
          <a:ext cx="0" cy="0"/>
          <a:chOff x="0" y="0"/>
          <a:chExt cx="0" cy="0"/>
        </a:xfrm>
      </p:grpSpPr>
      <p:sp>
        <p:nvSpPr>
          <p:cNvPr id="3" name="Plassholder for loddrett tekst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Loddrett tittel 6"/>
          <p:cNvSpPr>
            <a:spLocks noGrp="1"/>
          </p:cNvSpPr>
          <p:nvPr>
            <p:ph type="title" orient="vert"/>
          </p:nvPr>
        </p:nvSpPr>
        <p:spPr>
          <a:xfrm>
            <a:off x="8839200" y="275167"/>
            <a:ext cx="2743200" cy="5850467"/>
          </a:xfrm>
        </p:spPr>
        <p:txBody>
          <a:bodyPr vert="eaVert"/>
          <a:lstStyle/>
          <a:p>
            <a:r>
              <a:rPr lang="en-US"/>
              <a:t>Click to edit Master title style</a:t>
            </a:r>
            <a:endParaRPr lang="nb-NO"/>
          </a:p>
        </p:txBody>
      </p:sp>
      <p:sp>
        <p:nvSpPr>
          <p:cNvPr id="4" name="Plassholder for dato 4"/>
          <p:cNvSpPr>
            <a:spLocks noGrp="1"/>
          </p:cNvSpPr>
          <p:nvPr>
            <p:ph type="dt" sz="half" idx="10"/>
          </p:nvPr>
        </p:nvSpPr>
        <p:spPr/>
        <p:txBody>
          <a:bodyPr/>
          <a:lstStyle>
            <a:lvl1pPr>
              <a:defRPr/>
            </a:lvl1pPr>
          </a:lstStyle>
          <a:p>
            <a:pPr>
              <a:defRPr/>
            </a:pPr>
            <a:endParaRPr lang="nn-NO" dirty="0"/>
          </a:p>
        </p:txBody>
      </p:sp>
      <p:sp>
        <p:nvSpPr>
          <p:cNvPr id="5"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6" name="Plassholder for lysbildenummer 7"/>
          <p:cNvSpPr>
            <a:spLocks noGrp="1"/>
          </p:cNvSpPr>
          <p:nvPr>
            <p:ph type="sldNum" sz="quarter" idx="12"/>
          </p:nvPr>
        </p:nvSpPr>
        <p:spPr/>
        <p:txBody>
          <a:bodyPr/>
          <a:lstStyle>
            <a:lvl1pPr>
              <a:defRPr/>
            </a:lvl1pPr>
          </a:lstStyle>
          <a:p>
            <a:pPr>
              <a:defRPr/>
            </a:pPr>
            <a:fld id="{271582B8-1EF0-4ABA-91B0-7C3362C89D13}" type="slidenum">
              <a:rPr lang="nb-NO" altLang="nb-NO"/>
              <a:pPr>
                <a:defRPr/>
              </a:pPr>
              <a:t>‹#›</a:t>
            </a:fld>
            <a:endParaRPr lang="nb-NO" altLang="nb-NO" dirty="0"/>
          </a:p>
        </p:txBody>
      </p:sp>
    </p:spTree>
    <p:extLst>
      <p:ext uri="{BB962C8B-B14F-4D97-AF65-F5344CB8AC3E}">
        <p14:creationId xmlns:p14="http://schemas.microsoft.com/office/powerpoint/2010/main" val="359672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tel og innhold">
    <p:spTree>
      <p:nvGrpSpPr>
        <p:cNvPr id="1" name=""/>
        <p:cNvGrpSpPr/>
        <p:nvPr/>
      </p:nvGrpSpPr>
      <p:grpSpPr>
        <a:xfrm>
          <a:off x="0" y="0"/>
          <a:ext cx="0" cy="0"/>
          <a:chOff x="0" y="0"/>
          <a:chExt cx="0" cy="0"/>
        </a:xfrm>
      </p:grpSpPr>
      <p:cxnSp>
        <p:nvCxnSpPr>
          <p:cNvPr id="5"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 name="Plassholder for innhold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ittel 3"/>
          <p:cNvSpPr>
            <a:spLocks noGrp="1"/>
          </p:cNvSpPr>
          <p:nvPr>
            <p:ph type="title"/>
          </p:nvPr>
        </p:nvSpPr>
        <p:spPr/>
        <p:txBody>
          <a:bodyPr/>
          <a:lstStyle/>
          <a:p>
            <a:r>
              <a:rPr lang="en-US"/>
              <a:t>Click to edit Master title style</a:t>
            </a:r>
            <a:endParaRPr lang="nb-NO"/>
          </a:p>
        </p:txBody>
      </p:sp>
      <p:sp>
        <p:nvSpPr>
          <p:cNvPr id="6" name="Plassholder for dato 8"/>
          <p:cNvSpPr>
            <a:spLocks noGrp="1"/>
          </p:cNvSpPr>
          <p:nvPr>
            <p:ph type="dt" sz="half" idx="10"/>
          </p:nvPr>
        </p:nvSpPr>
        <p:spPr/>
        <p:txBody>
          <a:bodyPr/>
          <a:lstStyle>
            <a:lvl1pPr>
              <a:defRPr smtClean="0"/>
            </a:lvl1pPr>
          </a:lstStyle>
          <a:p>
            <a:pPr>
              <a:defRPr/>
            </a:pPr>
            <a:endParaRPr lang="nn-NO" dirty="0"/>
          </a:p>
        </p:txBody>
      </p:sp>
      <p:sp>
        <p:nvSpPr>
          <p:cNvPr id="7" name="Plassholder for bunntekst 9"/>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8" name="Plassholder for lysbildenummer 10"/>
          <p:cNvSpPr>
            <a:spLocks noGrp="1"/>
          </p:cNvSpPr>
          <p:nvPr>
            <p:ph type="sldNum" sz="quarter" idx="12"/>
          </p:nvPr>
        </p:nvSpPr>
        <p:spPr/>
        <p:txBody>
          <a:bodyPr/>
          <a:lstStyle>
            <a:lvl1pPr>
              <a:defRPr/>
            </a:lvl1pPr>
          </a:lstStyle>
          <a:p>
            <a:pPr>
              <a:defRPr/>
            </a:pPr>
            <a:fld id="{22B0978F-B777-4147-928D-770026208116}" type="slidenum">
              <a:rPr lang="nb-NO" altLang="nb-NO"/>
              <a:pPr>
                <a:defRPr/>
              </a:pPr>
              <a:t>‹#›</a:t>
            </a:fld>
            <a:endParaRPr lang="nb-NO" altLang="nb-NO" dirty="0"/>
          </a:p>
        </p:txBody>
      </p:sp>
    </p:spTree>
    <p:extLst>
      <p:ext uri="{BB962C8B-B14F-4D97-AF65-F5344CB8AC3E}">
        <p14:creationId xmlns:p14="http://schemas.microsoft.com/office/powerpoint/2010/main" val="283890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tel og dobbelt innhold">
    <p:spTree>
      <p:nvGrpSpPr>
        <p:cNvPr id="1" name=""/>
        <p:cNvGrpSpPr/>
        <p:nvPr/>
      </p:nvGrpSpPr>
      <p:grpSpPr>
        <a:xfrm>
          <a:off x="0" y="0"/>
          <a:ext cx="0" cy="0"/>
          <a:chOff x="0" y="0"/>
          <a:chExt cx="0" cy="0"/>
        </a:xfrm>
      </p:grpSpPr>
      <p:cxnSp>
        <p:nvCxnSpPr>
          <p:cNvPr id="6"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Rett linje 10"/>
          <p:cNvCxnSpPr/>
          <p:nvPr/>
        </p:nvCxnSpPr>
        <p:spPr>
          <a:xfrm>
            <a:off x="609600" y="42814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 name="Plassholder for innhold 2"/>
          <p:cNvSpPr>
            <a:spLocks noGrp="1"/>
          </p:cNvSpPr>
          <p:nvPr>
            <p:ph idx="1"/>
          </p:nvPr>
        </p:nvSpPr>
        <p:spPr>
          <a:xfrm>
            <a:off x="609600" y="1600202"/>
            <a:ext cx="10972800" cy="182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8" name="Plassholder for innhold 2"/>
          <p:cNvSpPr>
            <a:spLocks noGrp="1"/>
          </p:cNvSpPr>
          <p:nvPr>
            <p:ph idx="13"/>
          </p:nvPr>
        </p:nvSpPr>
        <p:spPr>
          <a:xfrm>
            <a:off x="609600" y="4370521"/>
            <a:ext cx="10972800" cy="1828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2" name="Tittel 1"/>
          <p:cNvSpPr>
            <a:spLocks noGrp="1"/>
          </p:cNvSpPr>
          <p:nvPr>
            <p:ph type="title"/>
          </p:nvPr>
        </p:nvSpPr>
        <p:spPr/>
        <p:txBody>
          <a:bodyPr/>
          <a:lstStyle/>
          <a:p>
            <a:r>
              <a:rPr lang="en-US"/>
              <a:t>Click to edit Master title style</a:t>
            </a:r>
            <a:endParaRPr lang="nb-NO"/>
          </a:p>
        </p:txBody>
      </p:sp>
      <p:sp>
        <p:nvSpPr>
          <p:cNvPr id="7" name="Plassholder for tekst 6"/>
          <p:cNvSpPr>
            <a:spLocks noGrp="1"/>
          </p:cNvSpPr>
          <p:nvPr>
            <p:ph type="body" sz="quarter" idx="14"/>
          </p:nvPr>
        </p:nvSpPr>
        <p:spPr>
          <a:xfrm>
            <a:off x="624418" y="3524251"/>
            <a:ext cx="10943167" cy="673100"/>
          </a:xfrm>
        </p:spPr>
        <p:txBody>
          <a:bodyPr anchor="b">
            <a:normAutofit/>
          </a:bodyPr>
          <a:lstStyle>
            <a:lvl1pPr marL="0" indent="0">
              <a:buNone/>
              <a:defRPr sz="2400" b="1"/>
            </a:lvl1pPr>
          </a:lstStyle>
          <a:p>
            <a:pPr lvl="0"/>
            <a:r>
              <a:rPr lang="en-US"/>
              <a:t>Click to edit Master text styles</a:t>
            </a:r>
          </a:p>
        </p:txBody>
      </p:sp>
      <p:sp>
        <p:nvSpPr>
          <p:cNvPr id="10" name="Plassholder for dato 8"/>
          <p:cNvSpPr>
            <a:spLocks noGrp="1"/>
          </p:cNvSpPr>
          <p:nvPr>
            <p:ph type="dt" sz="half" idx="15"/>
          </p:nvPr>
        </p:nvSpPr>
        <p:spPr/>
        <p:txBody>
          <a:bodyPr/>
          <a:lstStyle>
            <a:lvl1pPr>
              <a:defRPr smtClean="0"/>
            </a:lvl1pPr>
          </a:lstStyle>
          <a:p>
            <a:pPr>
              <a:defRPr/>
            </a:pPr>
            <a:endParaRPr lang="nn-NO" dirty="0"/>
          </a:p>
        </p:txBody>
      </p:sp>
      <p:sp>
        <p:nvSpPr>
          <p:cNvPr id="11" name="Plassholder for bunntekst 9"/>
          <p:cNvSpPr>
            <a:spLocks noGrp="1"/>
          </p:cNvSpPr>
          <p:nvPr>
            <p:ph type="ftr" sz="quarter" idx="16"/>
          </p:nvPr>
        </p:nvSpPr>
        <p:spPr/>
        <p:txBody>
          <a:bodyPr/>
          <a:lstStyle>
            <a:lvl1pPr>
              <a:defRPr smtClean="0"/>
            </a:lvl1pPr>
          </a:lstStyle>
          <a:p>
            <a:pPr>
              <a:defRPr/>
            </a:pPr>
            <a:r>
              <a:rPr lang="nb-NO" dirty="0"/>
              <a:t>TIØ4105 Industriell økonomisk styring  Uke 35</a:t>
            </a:r>
            <a:endParaRPr lang="nn-NO" dirty="0"/>
          </a:p>
        </p:txBody>
      </p:sp>
      <p:sp>
        <p:nvSpPr>
          <p:cNvPr id="12" name="Plassholder for lysbildenummer 10"/>
          <p:cNvSpPr>
            <a:spLocks noGrp="1"/>
          </p:cNvSpPr>
          <p:nvPr>
            <p:ph type="sldNum" sz="quarter" idx="17"/>
          </p:nvPr>
        </p:nvSpPr>
        <p:spPr/>
        <p:txBody>
          <a:bodyPr/>
          <a:lstStyle>
            <a:lvl1pPr>
              <a:defRPr/>
            </a:lvl1pPr>
          </a:lstStyle>
          <a:p>
            <a:pPr>
              <a:defRPr/>
            </a:pPr>
            <a:fld id="{FB27FC7C-F3AF-4902-B8EB-6336D87478A9}" type="slidenum">
              <a:rPr lang="nb-NO" altLang="nb-NO"/>
              <a:pPr>
                <a:defRPr/>
              </a:pPr>
              <a:t>‹#›</a:t>
            </a:fld>
            <a:endParaRPr lang="nb-NO" altLang="nb-NO" dirty="0"/>
          </a:p>
        </p:txBody>
      </p:sp>
    </p:spTree>
    <p:extLst>
      <p:ext uri="{BB962C8B-B14F-4D97-AF65-F5344CB8AC3E}">
        <p14:creationId xmlns:p14="http://schemas.microsoft.com/office/powerpoint/2010/main" val="8475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pic>
        <p:nvPicPr>
          <p:cNvPr id="4" name="Bilde 9" descr="tekst_e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03038" y="290513"/>
            <a:ext cx="317500" cy="551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tel 1"/>
          <p:cNvSpPr>
            <a:spLocks noGrp="1"/>
          </p:cNvSpPr>
          <p:nvPr>
            <p:ph type="title"/>
          </p:nvPr>
        </p:nvSpPr>
        <p:spPr>
          <a:xfrm>
            <a:off x="963084" y="1566733"/>
            <a:ext cx="10363200" cy="1362075"/>
          </a:xfrm>
        </p:spPr>
        <p:txBody>
          <a:bodyPr>
            <a:normAutofit/>
          </a:bodyPr>
          <a:lstStyle>
            <a:lvl1pPr algn="l">
              <a:defRPr sz="3733" b="1" cap="all"/>
            </a:lvl1pPr>
          </a:lstStyle>
          <a:p>
            <a:r>
              <a:rPr lang="en-US"/>
              <a:t>Click to edit Master title style</a:t>
            </a:r>
            <a:endParaRPr lang="nb-NO" dirty="0"/>
          </a:p>
        </p:txBody>
      </p:sp>
      <p:sp>
        <p:nvSpPr>
          <p:cNvPr id="3" name="Plassholder for tekst 2"/>
          <p:cNvSpPr>
            <a:spLocks noGrp="1"/>
          </p:cNvSpPr>
          <p:nvPr>
            <p:ph type="body" idx="1"/>
          </p:nvPr>
        </p:nvSpPr>
        <p:spPr>
          <a:xfrm>
            <a:off x="963084" y="2906713"/>
            <a:ext cx="10363200" cy="2872729"/>
          </a:xfrm>
        </p:spPr>
        <p:txBody>
          <a:bodyPr>
            <a:normAutofit/>
          </a:bodyPr>
          <a:lstStyle>
            <a:lvl1pPr marL="0" indent="0">
              <a:buNone/>
              <a:defRPr sz="2133">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5" name="Plassholder for dato 3"/>
          <p:cNvSpPr>
            <a:spLocks noGrp="1"/>
          </p:cNvSpPr>
          <p:nvPr>
            <p:ph type="dt" sz="half" idx="10"/>
          </p:nvPr>
        </p:nvSpPr>
        <p:spPr/>
        <p:txBody>
          <a:bodyPr/>
          <a:lstStyle>
            <a:lvl1pPr>
              <a:defRPr smtClean="0"/>
            </a:lvl1pPr>
          </a:lstStyle>
          <a:p>
            <a:pPr>
              <a:defRPr/>
            </a:pPr>
            <a:endParaRPr lang="nn-NO" dirty="0"/>
          </a:p>
        </p:txBody>
      </p:sp>
      <p:sp>
        <p:nvSpPr>
          <p:cNvPr id="6" name="Plassholder for bunntekst 4"/>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7" name="Plassholder for lysbildenummer 5"/>
          <p:cNvSpPr>
            <a:spLocks noGrp="1"/>
          </p:cNvSpPr>
          <p:nvPr>
            <p:ph type="sldNum" sz="quarter" idx="12"/>
          </p:nvPr>
        </p:nvSpPr>
        <p:spPr/>
        <p:txBody>
          <a:bodyPr/>
          <a:lstStyle>
            <a:lvl1pPr>
              <a:defRPr/>
            </a:lvl1pPr>
          </a:lstStyle>
          <a:p>
            <a:pPr>
              <a:defRPr/>
            </a:pPr>
            <a:fld id="{22DC8111-BCB0-4616-82E7-176B4358E159}" type="slidenum">
              <a:rPr lang="nb-NO" altLang="nb-NO"/>
              <a:pPr>
                <a:defRPr/>
              </a:pPr>
              <a:t>‹#›</a:t>
            </a:fld>
            <a:endParaRPr lang="nb-NO" altLang="nb-NO" dirty="0"/>
          </a:p>
        </p:txBody>
      </p:sp>
    </p:spTree>
    <p:extLst>
      <p:ext uri="{BB962C8B-B14F-4D97-AF65-F5344CB8AC3E}">
        <p14:creationId xmlns:p14="http://schemas.microsoft.com/office/powerpoint/2010/main" val="320079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cxnSp>
        <p:nvCxnSpPr>
          <p:cNvPr id="5"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tel 1"/>
          <p:cNvSpPr>
            <a:spLocks noGrp="1"/>
          </p:cNvSpPr>
          <p:nvPr>
            <p:ph type="title"/>
          </p:nvPr>
        </p:nvSpPr>
        <p:spPr/>
        <p:txBody>
          <a:bodyPr/>
          <a:lstStyle/>
          <a:p>
            <a:r>
              <a:rPr lang="en-US"/>
              <a:t>Click to edit Master title style</a:t>
            </a:r>
            <a:endParaRPr lang="nb-NO" dirty="0"/>
          </a:p>
        </p:txBody>
      </p:sp>
      <p:sp>
        <p:nvSpPr>
          <p:cNvPr id="3" name="Plassholder for innhold 2"/>
          <p:cNvSpPr>
            <a:spLocks noGrp="1"/>
          </p:cNvSpPr>
          <p:nvPr>
            <p:ph sz="half" idx="1"/>
          </p:nvPr>
        </p:nvSpPr>
        <p:spPr>
          <a:xfrm>
            <a:off x="609600" y="1600201"/>
            <a:ext cx="5384800" cy="4525963"/>
          </a:xfrm>
        </p:spPr>
        <p:txBody>
          <a:bodyPr>
            <a:normAutofit/>
          </a:bodyPr>
          <a:lstStyle>
            <a:lvl1pPr>
              <a:defRPr sz="2133"/>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4" name="Plassholder for innhold 3"/>
          <p:cNvSpPr>
            <a:spLocks noGrp="1"/>
          </p:cNvSpPr>
          <p:nvPr>
            <p:ph sz="half" idx="2"/>
          </p:nvPr>
        </p:nvSpPr>
        <p:spPr>
          <a:xfrm>
            <a:off x="6197600" y="1600201"/>
            <a:ext cx="5384800" cy="4525963"/>
          </a:xfrm>
        </p:spPr>
        <p:txBody>
          <a:bodyPr/>
          <a:lstStyle>
            <a:lvl1pPr>
              <a:defRPr sz="2133"/>
            </a:lvl1pPr>
            <a:lvl2pPr>
              <a:defRPr sz="1867"/>
            </a:lvl2pPr>
            <a:lvl3pPr>
              <a:defRPr sz="1867"/>
            </a:lvl3pPr>
            <a:lvl4pPr>
              <a:defRPr sz="1867"/>
            </a:lvl4pPr>
            <a:lvl5pPr>
              <a:defRPr sz="1867"/>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6" name="Plassholder for dato 5"/>
          <p:cNvSpPr>
            <a:spLocks noGrp="1"/>
          </p:cNvSpPr>
          <p:nvPr>
            <p:ph type="dt" sz="half" idx="10"/>
          </p:nvPr>
        </p:nvSpPr>
        <p:spPr/>
        <p:txBody>
          <a:bodyPr/>
          <a:lstStyle>
            <a:lvl1pPr>
              <a:defRPr smtClean="0"/>
            </a:lvl1pPr>
          </a:lstStyle>
          <a:p>
            <a:pPr>
              <a:defRPr/>
            </a:pPr>
            <a:endParaRPr lang="nn-NO" dirty="0"/>
          </a:p>
        </p:txBody>
      </p:sp>
      <p:sp>
        <p:nvSpPr>
          <p:cNvPr id="7" name="Plassholder for bunntekst 6"/>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8" name="Plassholder for lysbildenummer 7"/>
          <p:cNvSpPr>
            <a:spLocks noGrp="1"/>
          </p:cNvSpPr>
          <p:nvPr>
            <p:ph type="sldNum" sz="quarter" idx="12"/>
          </p:nvPr>
        </p:nvSpPr>
        <p:spPr/>
        <p:txBody>
          <a:bodyPr/>
          <a:lstStyle>
            <a:lvl1pPr>
              <a:defRPr/>
            </a:lvl1pPr>
          </a:lstStyle>
          <a:p>
            <a:pPr>
              <a:defRPr/>
            </a:pPr>
            <a:fld id="{62F60205-3D0D-48F7-8762-DF0CF81D4122}" type="slidenum">
              <a:rPr lang="nb-NO" altLang="nb-NO"/>
              <a:pPr>
                <a:defRPr/>
              </a:pPr>
              <a:t>‹#›</a:t>
            </a:fld>
            <a:endParaRPr lang="nb-NO" altLang="nb-NO" dirty="0"/>
          </a:p>
        </p:txBody>
      </p:sp>
    </p:spTree>
    <p:extLst>
      <p:ext uri="{BB962C8B-B14F-4D97-AF65-F5344CB8AC3E}">
        <p14:creationId xmlns:p14="http://schemas.microsoft.com/office/powerpoint/2010/main" val="217924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cxnSp>
        <p:nvCxnSpPr>
          <p:cNvPr id="7"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Rett linje 10"/>
          <p:cNvCxnSpPr/>
          <p:nvPr/>
        </p:nvCxnSpPr>
        <p:spPr>
          <a:xfrm>
            <a:off x="609600" y="2255838"/>
            <a:ext cx="538638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Rett linje 11"/>
          <p:cNvCxnSpPr/>
          <p:nvPr/>
        </p:nvCxnSpPr>
        <p:spPr>
          <a:xfrm>
            <a:off x="6196013" y="2255838"/>
            <a:ext cx="5386387"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tel 1"/>
          <p:cNvSpPr>
            <a:spLocks noGrp="1"/>
          </p:cNvSpPr>
          <p:nvPr>
            <p:ph type="title"/>
          </p:nvPr>
        </p:nvSpPr>
        <p:spPr/>
        <p:txBody>
          <a:bodyPr/>
          <a:lstStyle>
            <a:lvl1pPr>
              <a:defRPr/>
            </a:lvl1pPr>
          </a:lstStyle>
          <a:p>
            <a:r>
              <a:rPr lang="en-US"/>
              <a:t>Click to edit Master title style</a:t>
            </a:r>
            <a:endParaRPr lang="nb-NO"/>
          </a:p>
        </p:txBody>
      </p:sp>
      <p:sp>
        <p:nvSpPr>
          <p:cNvPr id="3" name="Plassholder for tekst 2"/>
          <p:cNvSpPr>
            <a:spLocks noGrp="1"/>
          </p:cNvSpPr>
          <p:nvPr>
            <p:ph type="body" idx="1"/>
          </p:nvPr>
        </p:nvSpPr>
        <p:spPr>
          <a:xfrm>
            <a:off x="609600" y="1616513"/>
            <a:ext cx="5386917" cy="639763"/>
          </a:xfrm>
        </p:spPr>
        <p:txBody>
          <a:bodyPr anchor="b">
            <a:noAutofit/>
          </a:bodyPr>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Plassholder for innhold 3"/>
          <p:cNvSpPr>
            <a:spLocks noGrp="1"/>
          </p:cNvSpPr>
          <p:nvPr>
            <p:ph sz="half" idx="2"/>
          </p:nvPr>
        </p:nvSpPr>
        <p:spPr>
          <a:xfrm>
            <a:off x="609600" y="2376897"/>
            <a:ext cx="5386917" cy="3749265"/>
          </a:xfrm>
        </p:spPr>
        <p:txBody>
          <a:bodyPr/>
          <a:lstStyle>
            <a:lvl1pPr>
              <a:defRPr sz="2133"/>
            </a:lvl1pPr>
            <a:lvl2pPr>
              <a:defRPr sz="1867"/>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tekst 4"/>
          <p:cNvSpPr>
            <a:spLocks noGrp="1"/>
          </p:cNvSpPr>
          <p:nvPr>
            <p:ph type="body" sz="quarter" idx="3"/>
          </p:nvPr>
        </p:nvSpPr>
        <p:spPr>
          <a:xfrm>
            <a:off x="6193369" y="1616513"/>
            <a:ext cx="5389033" cy="639763"/>
          </a:xfrm>
        </p:spPr>
        <p:txBody>
          <a:bodyPr anchor="b">
            <a:noAutofit/>
          </a:bodyPr>
          <a:lstStyle>
            <a:lvl1pPr marL="0" indent="0">
              <a:buNone/>
              <a:defRPr sz="2133"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Plassholder for innhold 5"/>
          <p:cNvSpPr>
            <a:spLocks noGrp="1"/>
          </p:cNvSpPr>
          <p:nvPr>
            <p:ph sz="quarter" idx="4"/>
          </p:nvPr>
        </p:nvSpPr>
        <p:spPr>
          <a:xfrm>
            <a:off x="6193369" y="2376897"/>
            <a:ext cx="5389033" cy="3749265"/>
          </a:xfrm>
        </p:spPr>
        <p:txBody>
          <a:bodyPr/>
          <a:lstStyle>
            <a:lvl1pPr>
              <a:defRPr sz="2133"/>
            </a:lvl1pPr>
            <a:lvl2pPr>
              <a:defRPr sz="1867"/>
            </a:lvl2pPr>
            <a:lvl3pPr>
              <a:defRPr sz="1867"/>
            </a:lvl3pPr>
            <a:lvl4pPr>
              <a:defRPr sz="1867"/>
            </a:lvl4pPr>
            <a:lvl5pPr>
              <a:defRPr sz="1867"/>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10" name="Plassholder for dato 7"/>
          <p:cNvSpPr>
            <a:spLocks noGrp="1"/>
          </p:cNvSpPr>
          <p:nvPr>
            <p:ph type="dt" sz="half" idx="10"/>
          </p:nvPr>
        </p:nvSpPr>
        <p:spPr/>
        <p:txBody>
          <a:bodyPr/>
          <a:lstStyle>
            <a:lvl1pPr>
              <a:defRPr smtClean="0"/>
            </a:lvl1pPr>
          </a:lstStyle>
          <a:p>
            <a:pPr>
              <a:defRPr/>
            </a:pPr>
            <a:endParaRPr lang="nn-NO" dirty="0"/>
          </a:p>
        </p:txBody>
      </p:sp>
      <p:sp>
        <p:nvSpPr>
          <p:cNvPr id="11" name="Plassholder for bunntekst 8"/>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12" name="Plassholder for lysbildenummer 9"/>
          <p:cNvSpPr>
            <a:spLocks noGrp="1"/>
          </p:cNvSpPr>
          <p:nvPr>
            <p:ph type="sldNum" sz="quarter" idx="12"/>
          </p:nvPr>
        </p:nvSpPr>
        <p:spPr/>
        <p:txBody>
          <a:bodyPr/>
          <a:lstStyle>
            <a:lvl1pPr>
              <a:defRPr/>
            </a:lvl1pPr>
          </a:lstStyle>
          <a:p>
            <a:pPr>
              <a:defRPr/>
            </a:pPr>
            <a:fld id="{34E136F7-817D-4B22-859D-3635912D1130}" type="slidenum">
              <a:rPr lang="nb-NO" altLang="nb-NO"/>
              <a:pPr>
                <a:defRPr/>
              </a:pPr>
              <a:t>‹#›</a:t>
            </a:fld>
            <a:endParaRPr lang="nb-NO" altLang="nb-NO" dirty="0"/>
          </a:p>
        </p:txBody>
      </p:sp>
    </p:spTree>
    <p:extLst>
      <p:ext uri="{BB962C8B-B14F-4D97-AF65-F5344CB8AC3E}">
        <p14:creationId xmlns:p14="http://schemas.microsoft.com/office/powerpoint/2010/main" val="71032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cxnSp>
        <p:nvCxnSpPr>
          <p:cNvPr id="3" name="Rett linje 9"/>
          <p:cNvCxnSpPr/>
          <p:nvPr/>
        </p:nvCxnSpPr>
        <p:spPr>
          <a:xfrm>
            <a:off x="609600" y="1512888"/>
            <a:ext cx="10972800"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tel 1"/>
          <p:cNvSpPr>
            <a:spLocks noGrp="1"/>
          </p:cNvSpPr>
          <p:nvPr>
            <p:ph type="title"/>
          </p:nvPr>
        </p:nvSpPr>
        <p:spPr/>
        <p:txBody>
          <a:bodyPr/>
          <a:lstStyle/>
          <a:p>
            <a:r>
              <a:rPr lang="en-US"/>
              <a:t>Click to edit Master title style</a:t>
            </a:r>
            <a:endParaRPr lang="nb-NO"/>
          </a:p>
        </p:txBody>
      </p:sp>
      <p:sp>
        <p:nvSpPr>
          <p:cNvPr id="4" name="Plassholder for dato 2"/>
          <p:cNvSpPr>
            <a:spLocks noGrp="1"/>
          </p:cNvSpPr>
          <p:nvPr>
            <p:ph type="dt" sz="half" idx="10"/>
          </p:nvPr>
        </p:nvSpPr>
        <p:spPr/>
        <p:txBody>
          <a:bodyPr/>
          <a:lstStyle>
            <a:lvl1pPr>
              <a:defRPr smtClean="0"/>
            </a:lvl1pPr>
          </a:lstStyle>
          <a:p>
            <a:pPr>
              <a:defRPr/>
            </a:pPr>
            <a:endParaRPr lang="nn-NO" dirty="0"/>
          </a:p>
        </p:txBody>
      </p:sp>
      <p:sp>
        <p:nvSpPr>
          <p:cNvPr id="5" name="Plassholder for bunntekst 3"/>
          <p:cNvSpPr>
            <a:spLocks noGrp="1"/>
          </p:cNvSpPr>
          <p:nvPr>
            <p:ph type="ftr" sz="quarter" idx="11"/>
          </p:nvPr>
        </p:nvSpPr>
        <p:spPr/>
        <p:txBody>
          <a:bodyPr/>
          <a:lstStyle>
            <a:lvl1pPr>
              <a:defRPr smtClean="0"/>
            </a:lvl1pPr>
          </a:lstStyle>
          <a:p>
            <a:pPr>
              <a:defRPr/>
            </a:pPr>
            <a:r>
              <a:rPr lang="nb-NO" dirty="0"/>
              <a:t>TIØ4105 Industriell økonomisk styring  Uke 35</a:t>
            </a:r>
            <a:endParaRPr lang="nn-NO" dirty="0"/>
          </a:p>
        </p:txBody>
      </p:sp>
      <p:sp>
        <p:nvSpPr>
          <p:cNvPr id="6" name="Plassholder for lysbildenummer 4"/>
          <p:cNvSpPr>
            <a:spLocks noGrp="1"/>
          </p:cNvSpPr>
          <p:nvPr>
            <p:ph type="sldNum" sz="quarter" idx="12"/>
          </p:nvPr>
        </p:nvSpPr>
        <p:spPr/>
        <p:txBody>
          <a:bodyPr/>
          <a:lstStyle>
            <a:lvl1pPr>
              <a:defRPr/>
            </a:lvl1pPr>
          </a:lstStyle>
          <a:p>
            <a:pPr>
              <a:defRPr/>
            </a:pPr>
            <a:fld id="{76C54DAE-2513-4FFC-B901-93F3AE0F1861}" type="slidenum">
              <a:rPr lang="nb-NO" altLang="nb-NO"/>
              <a:pPr>
                <a:defRPr/>
              </a:pPr>
              <a:t>‹#›</a:t>
            </a:fld>
            <a:endParaRPr lang="nb-NO" altLang="nb-NO" dirty="0"/>
          </a:p>
        </p:txBody>
      </p:sp>
    </p:spTree>
    <p:extLst>
      <p:ext uri="{BB962C8B-B14F-4D97-AF65-F5344CB8AC3E}">
        <p14:creationId xmlns:p14="http://schemas.microsoft.com/office/powerpoint/2010/main" val="39136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ssholder for dato 4"/>
          <p:cNvSpPr>
            <a:spLocks noGrp="1"/>
          </p:cNvSpPr>
          <p:nvPr>
            <p:ph type="dt" sz="half" idx="10"/>
          </p:nvPr>
        </p:nvSpPr>
        <p:spPr/>
        <p:txBody>
          <a:bodyPr/>
          <a:lstStyle>
            <a:lvl1pPr>
              <a:defRPr/>
            </a:lvl1pPr>
          </a:lstStyle>
          <a:p>
            <a:pPr>
              <a:defRPr/>
            </a:pPr>
            <a:endParaRPr lang="nn-NO" dirty="0"/>
          </a:p>
        </p:txBody>
      </p:sp>
      <p:sp>
        <p:nvSpPr>
          <p:cNvPr id="3" name="Plassholder for bunntekst 5"/>
          <p:cNvSpPr>
            <a:spLocks noGrp="1"/>
          </p:cNvSpPr>
          <p:nvPr>
            <p:ph type="ftr" sz="quarter" idx="11"/>
          </p:nvPr>
        </p:nvSpPr>
        <p:spPr/>
        <p:txBody>
          <a:bodyPr/>
          <a:lstStyle>
            <a:lvl1pPr>
              <a:defRPr/>
            </a:lvl1pPr>
          </a:lstStyle>
          <a:p>
            <a:pPr>
              <a:defRPr/>
            </a:pPr>
            <a:r>
              <a:rPr lang="nb-NO" dirty="0"/>
              <a:t>TIØ4105 Industriell økonomisk styring  Uke 35</a:t>
            </a:r>
            <a:endParaRPr lang="nn-NO" dirty="0"/>
          </a:p>
        </p:txBody>
      </p:sp>
      <p:sp>
        <p:nvSpPr>
          <p:cNvPr id="4" name="Plassholder for lysbildenummer 7"/>
          <p:cNvSpPr>
            <a:spLocks noGrp="1"/>
          </p:cNvSpPr>
          <p:nvPr>
            <p:ph type="sldNum" sz="quarter" idx="12"/>
          </p:nvPr>
        </p:nvSpPr>
        <p:spPr/>
        <p:txBody>
          <a:bodyPr/>
          <a:lstStyle>
            <a:lvl1pPr>
              <a:defRPr/>
            </a:lvl1pPr>
          </a:lstStyle>
          <a:p>
            <a:pPr>
              <a:defRPr/>
            </a:pPr>
            <a:fld id="{9F78AB85-58E8-4F07-A75F-E7470F172FDD}" type="slidenum">
              <a:rPr lang="nb-NO" altLang="nb-NO"/>
              <a:pPr>
                <a:defRPr/>
              </a:pPr>
              <a:t>‹#›</a:t>
            </a:fld>
            <a:endParaRPr lang="nb-NO" altLang="nb-NO" dirty="0"/>
          </a:p>
        </p:txBody>
      </p:sp>
    </p:spTree>
    <p:extLst>
      <p:ext uri="{BB962C8B-B14F-4D97-AF65-F5344CB8AC3E}">
        <p14:creationId xmlns:p14="http://schemas.microsoft.com/office/powerpoint/2010/main" val="3218258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2" y="273049"/>
            <a:ext cx="4011084" cy="1162051"/>
          </a:xfrm>
        </p:spPr>
        <p:txBody>
          <a:bodyPr/>
          <a:lstStyle>
            <a:lvl1pPr algn="l">
              <a:defRPr sz="2667" b="1"/>
            </a:lvl1pPr>
          </a:lstStyle>
          <a:p>
            <a:r>
              <a:rPr lang="en-US"/>
              <a:t>Click to edit Master title style</a:t>
            </a:r>
            <a:endParaRPr lang="nb-NO"/>
          </a:p>
        </p:txBody>
      </p:sp>
      <p:sp>
        <p:nvSpPr>
          <p:cNvPr id="3" name="Plassholder for innhold 2"/>
          <p:cNvSpPr>
            <a:spLocks noGrp="1"/>
          </p:cNvSpPr>
          <p:nvPr>
            <p:ph idx="1"/>
          </p:nvPr>
        </p:nvSpPr>
        <p:spPr>
          <a:xfrm>
            <a:off x="4766733" y="644692"/>
            <a:ext cx="6815667" cy="5481473"/>
          </a:xfrm>
        </p:spPr>
        <p:txBody>
          <a:bodyPr/>
          <a:lstStyle>
            <a:lvl1pPr>
              <a:defRPr sz="2133"/>
            </a:lvl1pPr>
            <a:lvl2pPr>
              <a:defRPr sz="1867"/>
            </a:lvl2pPr>
            <a:lvl3pPr>
              <a:defRPr sz="1867"/>
            </a:lvl3pPr>
            <a:lvl4pPr>
              <a:defRPr sz="1867"/>
            </a:lvl4pPr>
            <a:lvl5pPr>
              <a:defRPr sz="18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9" name="Plassholder for innhold 8"/>
          <p:cNvSpPr>
            <a:spLocks noGrp="1"/>
          </p:cNvSpPr>
          <p:nvPr>
            <p:ph sz="quarter" idx="13"/>
          </p:nvPr>
        </p:nvSpPr>
        <p:spPr>
          <a:xfrm flipH="1">
            <a:off x="623392" y="1508788"/>
            <a:ext cx="4032448" cy="4608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dirty="0"/>
          </a:p>
        </p:txBody>
      </p:sp>
      <p:sp>
        <p:nvSpPr>
          <p:cNvPr id="5" name="Plassholder for dato 4"/>
          <p:cNvSpPr>
            <a:spLocks noGrp="1"/>
          </p:cNvSpPr>
          <p:nvPr>
            <p:ph type="dt" sz="half" idx="14"/>
          </p:nvPr>
        </p:nvSpPr>
        <p:spPr/>
        <p:txBody>
          <a:bodyPr/>
          <a:lstStyle>
            <a:lvl1pPr>
              <a:defRPr/>
            </a:lvl1pPr>
          </a:lstStyle>
          <a:p>
            <a:pPr>
              <a:defRPr/>
            </a:pPr>
            <a:endParaRPr lang="nn-NO" dirty="0"/>
          </a:p>
        </p:txBody>
      </p:sp>
      <p:sp>
        <p:nvSpPr>
          <p:cNvPr id="6" name="Plassholder for bunntekst 5"/>
          <p:cNvSpPr>
            <a:spLocks noGrp="1"/>
          </p:cNvSpPr>
          <p:nvPr>
            <p:ph type="ftr" sz="quarter" idx="15"/>
          </p:nvPr>
        </p:nvSpPr>
        <p:spPr/>
        <p:txBody>
          <a:bodyPr/>
          <a:lstStyle>
            <a:lvl1pPr>
              <a:defRPr/>
            </a:lvl1pPr>
          </a:lstStyle>
          <a:p>
            <a:pPr>
              <a:defRPr/>
            </a:pPr>
            <a:r>
              <a:rPr lang="nb-NO" dirty="0"/>
              <a:t>TIØ4105 Industriell økonomisk styring  Uke 35</a:t>
            </a:r>
            <a:endParaRPr lang="nn-NO" dirty="0"/>
          </a:p>
        </p:txBody>
      </p:sp>
      <p:sp>
        <p:nvSpPr>
          <p:cNvPr id="7" name="Plassholder for lysbildenummer 7"/>
          <p:cNvSpPr>
            <a:spLocks noGrp="1"/>
          </p:cNvSpPr>
          <p:nvPr>
            <p:ph type="sldNum" sz="quarter" idx="16"/>
          </p:nvPr>
        </p:nvSpPr>
        <p:spPr/>
        <p:txBody>
          <a:bodyPr/>
          <a:lstStyle>
            <a:lvl1pPr>
              <a:defRPr/>
            </a:lvl1pPr>
          </a:lstStyle>
          <a:p>
            <a:pPr>
              <a:defRPr/>
            </a:pPr>
            <a:fld id="{7453CDB4-47EC-47E7-9178-4336FFB94F3C}" type="slidenum">
              <a:rPr lang="nb-NO" altLang="nb-NO"/>
              <a:pPr>
                <a:defRPr/>
              </a:pPr>
              <a:t>‹#›</a:t>
            </a:fld>
            <a:endParaRPr lang="nb-NO" altLang="nb-NO" dirty="0"/>
          </a:p>
        </p:txBody>
      </p:sp>
    </p:spTree>
    <p:extLst>
      <p:ext uri="{BB962C8B-B14F-4D97-AF65-F5344CB8AC3E}">
        <p14:creationId xmlns:p14="http://schemas.microsoft.com/office/powerpoint/2010/main" val="420214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Bilde 8" descr="hor_blaa_stripe.jpg"/>
          <p:cNvPicPr>
            <a:picLocks/>
          </p:cNvPicPr>
          <p:nvPr/>
        </p:nvPicPr>
        <p:blipFill>
          <a:blip r:embed="rId14">
            <a:extLst>
              <a:ext uri="{28A0092B-C50C-407E-A947-70E740481C1C}">
                <a14:useLocalDpi xmlns:a14="http://schemas.microsoft.com/office/drawing/2010/main" val="0"/>
              </a:ext>
            </a:extLst>
          </a:blip>
          <a:srcRect/>
          <a:stretch>
            <a:fillRect/>
          </a:stretch>
        </p:blipFill>
        <p:spPr bwMode="auto">
          <a:xfrm>
            <a:off x="-17463" y="6394450"/>
            <a:ext cx="12241213" cy="481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Plassholder for tittel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nb-NO" altLang="nb-NO"/>
              <a:t>Klikk for å redigere tittelstil</a:t>
            </a:r>
          </a:p>
        </p:txBody>
      </p:sp>
      <p:sp>
        <p:nvSpPr>
          <p:cNvPr id="1028" name="Plassholder for tekst 2"/>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b-NO" altLang="nb-NO"/>
              <a:t>Klikk for å redigere tekststiler i malen</a:t>
            </a:r>
          </a:p>
          <a:p>
            <a:pPr lvl="1"/>
            <a:r>
              <a:rPr lang="nb-NO" altLang="nb-NO"/>
              <a:t>Andre nivå</a:t>
            </a:r>
          </a:p>
          <a:p>
            <a:pPr lvl="2"/>
            <a:r>
              <a:rPr lang="nb-NO" altLang="nb-NO"/>
              <a:t>Tredje nivå</a:t>
            </a:r>
          </a:p>
          <a:p>
            <a:pPr lvl="3"/>
            <a:r>
              <a:rPr lang="nb-NO" altLang="nb-NO"/>
              <a:t>Fjerde nivå</a:t>
            </a:r>
          </a:p>
          <a:p>
            <a:pPr lvl="4"/>
            <a:r>
              <a:rPr lang="nb-NO" altLang="nb-NO"/>
              <a:t>Femte nivå</a:t>
            </a:r>
          </a:p>
        </p:txBody>
      </p:sp>
      <p:sp>
        <p:nvSpPr>
          <p:cNvPr id="5" name="Plassholder for dato 4"/>
          <p:cNvSpPr>
            <a:spLocks noGrp="1"/>
          </p:cNvSpPr>
          <p:nvPr>
            <p:ph type="dt" sz="half" idx="2"/>
          </p:nvPr>
        </p:nvSpPr>
        <p:spPr>
          <a:xfrm>
            <a:off x="609600" y="6424613"/>
            <a:ext cx="2844800" cy="365125"/>
          </a:xfrm>
          <a:prstGeom prst="rect">
            <a:avLst/>
          </a:prstGeom>
        </p:spPr>
        <p:txBody>
          <a:bodyPr vert="horz" lIns="91440" tIns="45720" rIns="91440" bIns="45720" rtlCol="0" anchor="ctr"/>
          <a:lstStyle>
            <a:lvl1pPr algn="l">
              <a:defRPr sz="1600" b="0" smtClean="0">
                <a:solidFill>
                  <a:schemeClr val="bg1"/>
                </a:solidFill>
                <a:latin typeface="Arial" charset="0"/>
                <a:ea typeface="ＭＳ Ｐゴシック" charset="0"/>
              </a:defRPr>
            </a:lvl1pPr>
          </a:lstStyle>
          <a:p>
            <a:pPr>
              <a:defRPr/>
            </a:pPr>
            <a:endParaRPr lang="nn-NO" dirty="0"/>
          </a:p>
        </p:txBody>
      </p:sp>
      <p:sp>
        <p:nvSpPr>
          <p:cNvPr id="6" name="Plassholder for bunntekst 5"/>
          <p:cNvSpPr>
            <a:spLocks noGrp="1"/>
          </p:cNvSpPr>
          <p:nvPr>
            <p:ph type="ftr" sz="quarter" idx="3"/>
          </p:nvPr>
        </p:nvSpPr>
        <p:spPr>
          <a:xfrm>
            <a:off x="3525838" y="6424613"/>
            <a:ext cx="5140325" cy="365125"/>
          </a:xfrm>
          <a:prstGeom prst="rect">
            <a:avLst/>
          </a:prstGeom>
        </p:spPr>
        <p:txBody>
          <a:bodyPr vert="horz" lIns="91440" tIns="45720" rIns="91440" bIns="45720" rtlCol="0" anchor="ctr"/>
          <a:lstStyle>
            <a:lvl1pPr algn="ctr">
              <a:defRPr sz="1600" b="0" smtClean="0">
                <a:solidFill>
                  <a:srgbClr val="FFFFFF"/>
                </a:solidFill>
                <a:latin typeface="Arial" charset="0"/>
                <a:ea typeface="ＭＳ Ｐゴシック" charset="0"/>
              </a:defRPr>
            </a:lvl1pPr>
          </a:lstStyle>
          <a:p>
            <a:pPr>
              <a:defRPr/>
            </a:pPr>
            <a:r>
              <a:rPr lang="nb-NO" dirty="0"/>
              <a:t>TIØ4105 Industriell økonomisk styring  Uke 35</a:t>
            </a:r>
            <a:endParaRPr lang="nn-NO" dirty="0"/>
          </a:p>
        </p:txBody>
      </p:sp>
      <p:sp>
        <p:nvSpPr>
          <p:cNvPr id="8" name="Plassholder for lysbildenummer 7"/>
          <p:cNvSpPr>
            <a:spLocks noGrp="1"/>
          </p:cNvSpPr>
          <p:nvPr>
            <p:ph type="sldNum" sz="quarter" idx="4"/>
          </p:nvPr>
        </p:nvSpPr>
        <p:spPr>
          <a:xfrm>
            <a:off x="0" y="6424613"/>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1600">
                <a:solidFill>
                  <a:srgbClr val="FFFFFF"/>
                </a:solidFill>
              </a:defRPr>
            </a:lvl1pPr>
          </a:lstStyle>
          <a:p>
            <a:pPr>
              <a:defRPr/>
            </a:pPr>
            <a:fld id="{D47E7FA3-7E3F-407D-BAFE-D0E62AB537C2}" type="slidenum">
              <a:rPr lang="nb-NO" altLang="nb-NO"/>
              <a:pPr>
                <a:defRPr/>
              </a:pPr>
              <a:t>‹#›</a:t>
            </a:fld>
            <a:endParaRPr lang="nb-NO" altLang="nb-NO"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83" r:id="rId8"/>
    <p:sldLayoutId id="2147483684" r:id="rId9"/>
    <p:sldLayoutId id="2147483685" r:id="rId10"/>
    <p:sldLayoutId id="2147483686" r:id="rId11"/>
    <p:sldLayoutId id="2147483687" r:id="rId12"/>
  </p:sldLayoutIdLst>
  <p:hf hdr="0" dt="0"/>
  <p:txStyles>
    <p:titleStyle>
      <a:lvl1pPr algn="l" defTabSz="608013" rtl="0" fontAlgn="base">
        <a:spcBef>
          <a:spcPct val="0"/>
        </a:spcBef>
        <a:spcAft>
          <a:spcPct val="0"/>
        </a:spcAft>
        <a:defRPr sz="3700" b="1" kern="1200">
          <a:solidFill>
            <a:schemeClr val="tx2"/>
          </a:solidFill>
          <a:latin typeface="Arial"/>
          <a:ea typeface="ＭＳ Ｐゴシック" panose="020B0600070205080204" pitchFamily="34" charset="-128"/>
          <a:cs typeface="Arial"/>
        </a:defRPr>
      </a:lvl1pPr>
      <a:lvl2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2pPr>
      <a:lvl3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3pPr>
      <a:lvl4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4pPr>
      <a:lvl5pPr algn="l" defTabSz="608013" rtl="0" fontAlgn="base">
        <a:spcBef>
          <a:spcPct val="0"/>
        </a:spcBef>
        <a:spcAft>
          <a:spcPct val="0"/>
        </a:spcAft>
        <a:defRPr sz="37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5pPr>
      <a:lvl6pPr marL="609585"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6pPr>
      <a:lvl7pPr marL="1219170"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7pPr>
      <a:lvl8pPr marL="1828754"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8pPr>
      <a:lvl9pPr marL="2438339" algn="l" defTabSz="609585" rtl="0" eaLnBrk="1" fontAlgn="base" hangingPunct="1">
        <a:spcBef>
          <a:spcPct val="0"/>
        </a:spcBef>
        <a:spcAft>
          <a:spcPct val="0"/>
        </a:spcAft>
        <a:defRPr sz="3733" b="1">
          <a:solidFill>
            <a:schemeClr val="tx2"/>
          </a:solidFill>
          <a:latin typeface="Arial" panose="020B0604020202020204" pitchFamily="34" charset="0"/>
          <a:ea typeface="ＭＳ Ｐゴシック" panose="020B0600070205080204" pitchFamily="34" charset="-128"/>
        </a:defRPr>
      </a:lvl9pPr>
    </p:titleStyle>
    <p:bodyStyle>
      <a:lvl1pPr marL="455613" indent="-455613" algn="l" defTabSz="608013" rtl="0" fontAlgn="base">
        <a:spcBef>
          <a:spcPct val="20000"/>
        </a:spcBef>
        <a:spcAft>
          <a:spcPct val="0"/>
        </a:spcAft>
        <a:buFont typeface="Arial" panose="020B0604020202020204" pitchFamily="34" charset="0"/>
        <a:buChar char="•"/>
        <a:defRPr sz="2100" kern="1200">
          <a:solidFill>
            <a:schemeClr val="tx1"/>
          </a:solidFill>
          <a:latin typeface="Arial"/>
          <a:ea typeface="ＭＳ Ｐゴシック" panose="020B0600070205080204" pitchFamily="34" charset="-128"/>
          <a:cs typeface="Arial"/>
        </a:defRPr>
      </a:lvl1pPr>
      <a:lvl2pPr marL="989013" indent="-3794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2pPr>
      <a:lvl3pPr marL="15224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3pPr>
      <a:lvl4pPr marL="21320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4pPr>
      <a:lvl5pPr marL="2741613" indent="-303213" algn="l" defTabSz="608013" rtl="0" fontAlgn="base">
        <a:spcBef>
          <a:spcPct val="20000"/>
        </a:spcBef>
        <a:spcAft>
          <a:spcPct val="0"/>
        </a:spcAft>
        <a:buFont typeface="Arial" panose="020B0604020202020204" pitchFamily="34" charset="0"/>
        <a:buChar char="•"/>
        <a:defRPr kern="1200">
          <a:solidFill>
            <a:schemeClr val="tx1"/>
          </a:solidFill>
          <a:latin typeface="Arial"/>
          <a:ea typeface="ＭＳ Ｐゴシック" panose="020B0600070205080204" pitchFamily="34" charset="-128"/>
          <a:cs typeface="Arial"/>
        </a:defRPr>
      </a:lvl5pPr>
      <a:lvl6pPr marL="3047924" indent="0" algn="l" defTabSz="609585" rtl="0" eaLnBrk="1" latinLnBrk="0" hangingPunct="1">
        <a:spcBef>
          <a:spcPct val="20000"/>
        </a:spcBef>
        <a:buFont typeface="Arial"/>
        <a:buNone/>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b-NO"/>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fred.stlouisfed.org/graph/?g=NWyW"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s://fred.stlouisfed.org/graph/?g=NWz3"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norges-bank.no/aktuelt/nyheter-og-hendelser/Publikasjoner/Pengepolitisk-rapport-med-vurdering-av-finansiell-stabilit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jpeg"/><Relationship Id="rId1" Type="http://schemas.openxmlformats.org/officeDocument/2006/relationships/slideLayout" Target="../slideLayouts/slideLayout1.xml"/><Relationship Id="rId6" Type="http://schemas.openxmlformats.org/officeDocument/2006/relationships/hyperlink" Target="https://fred.stlouisfed.org/series/JPNASSETS" TargetMode="External"/><Relationship Id="rId5" Type="http://schemas.openxmlformats.org/officeDocument/2006/relationships/hyperlink" Target="https://fred.stlouisfed.org/series/ECBASSETSW" TargetMode="External"/><Relationship Id="rId4" Type="http://schemas.openxmlformats.org/officeDocument/2006/relationships/hyperlink" Target="https://fred.stlouisfed.org/series/WALC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norges-bank.no/bankplassen/arkiv/2020/qe-og-helikopterpenger-hva-er-forskjellen/" TargetMode="External"/><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video.norges-bank.n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fred.stlouisfed.org/graph/?g=NWy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fred.stlouisfed.org/graph/?g=NWy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marL="12700" algn="ctr">
              <a:lnSpc>
                <a:spcPct val="100000"/>
              </a:lnSpc>
            </a:pPr>
            <a:r>
              <a:rPr lang="en-GB" sz="4000" spc="-15" dirty="0">
                <a:solidFill>
                  <a:srgbClr val="1F487C"/>
                </a:solidFill>
              </a:rPr>
              <a:t>TIØ4105 </a:t>
            </a:r>
            <a:r>
              <a:rPr lang="en-GB" sz="4000" spc="-15" dirty="0" err="1">
                <a:solidFill>
                  <a:srgbClr val="1F487C"/>
                </a:solidFill>
              </a:rPr>
              <a:t>Industriell</a:t>
            </a:r>
            <a:r>
              <a:rPr lang="en-GB" sz="4000" spc="-15" dirty="0">
                <a:solidFill>
                  <a:srgbClr val="1F487C"/>
                </a:solidFill>
              </a:rPr>
              <a:t> </a:t>
            </a:r>
            <a:r>
              <a:rPr lang="en-GB" sz="4000" spc="-15" dirty="0" err="1">
                <a:solidFill>
                  <a:srgbClr val="1F487C"/>
                </a:solidFill>
              </a:rPr>
              <a:t>Økonomisk</a:t>
            </a:r>
            <a:r>
              <a:rPr lang="en-GB" sz="4000" spc="-15" dirty="0">
                <a:solidFill>
                  <a:srgbClr val="1F487C"/>
                </a:solidFill>
              </a:rPr>
              <a:t> </a:t>
            </a:r>
            <a:r>
              <a:rPr lang="en-GB" sz="4000" spc="-15" dirty="0" err="1">
                <a:solidFill>
                  <a:srgbClr val="1F487C"/>
                </a:solidFill>
              </a:rPr>
              <a:t>Styring</a:t>
            </a:r>
            <a:endParaRPr lang="en-GB" sz="4000" dirty="0"/>
          </a:p>
        </p:txBody>
      </p:sp>
      <p:sp>
        <p:nvSpPr>
          <p:cNvPr id="3" name="Footer Placeholder 2"/>
          <p:cNvSpPr>
            <a:spLocks noGrp="1"/>
          </p:cNvSpPr>
          <p:nvPr>
            <p:ph type="ftr" sz="quarter" idx="11"/>
          </p:nvPr>
        </p:nvSpPr>
        <p:spPr/>
        <p:txBody>
          <a:bodyPr/>
          <a:lstStyle/>
          <a:p>
            <a:pPr>
              <a:defRPr/>
            </a:pPr>
            <a:r>
              <a:rPr lang="nb-NO" dirty="0"/>
              <a:t>TIØ4105 Industriell økonomisk styring  Uke 14</a:t>
            </a:r>
            <a:endParaRPr lang="nn-NO" dirty="0"/>
          </a:p>
        </p:txBody>
      </p:sp>
      <p:sp>
        <p:nvSpPr>
          <p:cNvPr id="5" name="Slide Number Placeholder 4"/>
          <p:cNvSpPr>
            <a:spLocks noGrp="1"/>
          </p:cNvSpPr>
          <p:nvPr>
            <p:ph type="sldNum" sz="quarter" idx="12"/>
          </p:nvPr>
        </p:nvSpPr>
        <p:spPr/>
        <p:txBody>
          <a:bodyPr/>
          <a:lstStyle/>
          <a:p>
            <a:pPr>
              <a:defRPr/>
            </a:pPr>
            <a:fld id="{22B0978F-B777-4147-928D-770026208116}" type="slidenum">
              <a:rPr lang="nb-NO" altLang="nb-NO" smtClean="0"/>
              <a:pPr>
                <a:defRPr/>
              </a:pPr>
              <a:t>1</a:t>
            </a:fld>
            <a:endParaRPr lang="nb-NO" altLang="nb-NO"/>
          </a:p>
        </p:txBody>
      </p:sp>
      <p:sp>
        <p:nvSpPr>
          <p:cNvPr id="6" name="Rectangle 5"/>
          <p:cNvSpPr/>
          <p:nvPr/>
        </p:nvSpPr>
        <p:spPr>
          <a:xfrm>
            <a:off x="3554273" y="2564904"/>
            <a:ext cx="6096000" cy="1200329"/>
          </a:xfrm>
          <a:prstGeom prst="rect">
            <a:avLst/>
          </a:prstGeom>
        </p:spPr>
        <p:txBody>
          <a:bodyPr>
            <a:spAutoFit/>
          </a:bodyPr>
          <a:lstStyle/>
          <a:p>
            <a:r>
              <a:rPr lang="nb-NO" dirty="0"/>
              <a:t>Kapittel 11 Inflasjon</a:t>
            </a:r>
          </a:p>
          <a:p>
            <a:endParaRPr lang="nb-NO"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ssholder for innhold 2"/>
          <p:cNvSpPr>
            <a:spLocks noGrp="1"/>
          </p:cNvSpPr>
          <p:nvPr>
            <p:ph idx="1"/>
          </p:nvPr>
        </p:nvSpPr>
        <p:spPr>
          <a:xfrm>
            <a:off x="609600" y="1600200"/>
            <a:ext cx="11463064" cy="4525963"/>
          </a:xfrm>
        </p:spPr>
        <p:txBody>
          <a:bodyPr/>
          <a:lstStyle/>
          <a:p>
            <a:r>
              <a:rPr lang="nb-NO" altLang="nb-NO" sz="2700" b="1" dirty="0"/>
              <a:t>Problemer med å måle KPI over tid (11.3)</a:t>
            </a:r>
          </a:p>
          <a:p>
            <a:pPr lvl="1"/>
            <a:r>
              <a:rPr lang="nb-NO" altLang="nb-NO" sz="2400" dirty="0"/>
              <a:t>Finne forbrukssammensetningen som representerer husholdningene</a:t>
            </a:r>
          </a:p>
          <a:p>
            <a:pPr lvl="1"/>
            <a:r>
              <a:rPr lang="nb-NO" altLang="nb-NO" sz="2400" dirty="0"/>
              <a:t>Over tid skjer det endringer i forbruksmønster</a:t>
            </a:r>
          </a:p>
          <a:p>
            <a:pPr lvl="1"/>
            <a:r>
              <a:rPr lang="nb-NO" altLang="nb-NO" sz="2400" dirty="0"/>
              <a:t>Nye produkter kommer, smak/preferanser endres</a:t>
            </a:r>
          </a:p>
          <a:p>
            <a:pPr lvl="1"/>
            <a:r>
              <a:rPr lang="nb-NO" altLang="nb-NO" sz="2400" dirty="0"/>
              <a:t>Skatter og avgifter</a:t>
            </a:r>
          </a:p>
          <a:p>
            <a:pPr lvl="1"/>
            <a:r>
              <a:rPr lang="nb-NO" altLang="nb-NO" sz="2400" dirty="0"/>
              <a:t>Husleie versus boligkjøp</a:t>
            </a:r>
          </a:p>
          <a:p>
            <a:pPr lvl="1"/>
            <a:r>
              <a:rPr lang="nb-NO" altLang="nb-NO" sz="2400" dirty="0"/>
              <a:t>Store geografiske variasjoner</a:t>
            </a:r>
          </a:p>
          <a:p>
            <a:pPr lvl="1"/>
            <a:endParaRPr lang="nb-NO" altLang="nb-NO" sz="2400" dirty="0"/>
          </a:p>
        </p:txBody>
      </p:sp>
      <p:sp>
        <p:nvSpPr>
          <p:cNvPr id="7" name="Tittel 1">
            <a:extLst>
              <a:ext uri="{FF2B5EF4-FFF2-40B4-BE49-F238E27FC236}">
                <a16:creationId xmlns:a16="http://schemas.microsoft.com/office/drawing/2014/main" id="{87E83919-2C6F-4EBB-92A1-538C46EEEA10}"/>
              </a:ext>
            </a:extLst>
          </p:cNvPr>
          <p:cNvSpPr>
            <a:spLocks noGrp="1"/>
          </p:cNvSpPr>
          <p:nvPr>
            <p:ph type="title"/>
          </p:nvPr>
        </p:nvSpPr>
        <p:spPr>
          <a:xfrm>
            <a:off x="634905" y="160337"/>
            <a:ext cx="11809312" cy="1143000"/>
          </a:xfrm>
        </p:spPr>
        <p:txBody>
          <a:bodyPr>
            <a:normAutofit fontScale="90000"/>
          </a:bodyPr>
          <a:lstStyle/>
          <a:p>
            <a:br>
              <a:rPr lang="nb-NO" altLang="nb-NO" dirty="0"/>
            </a:br>
            <a:r>
              <a:rPr lang="nb-NO" altLang="nb-NO" sz="3600" dirty="0">
                <a:solidFill>
                  <a:schemeClr val="accent1"/>
                </a:solidFill>
              </a:rPr>
              <a:t>Hvordan måle prisstigningen? (11.3)</a:t>
            </a:r>
          </a:p>
        </p:txBody>
      </p:sp>
    </p:spTree>
    <p:extLst>
      <p:ext uri="{BB962C8B-B14F-4D97-AF65-F5344CB8AC3E}">
        <p14:creationId xmlns:p14="http://schemas.microsoft.com/office/powerpoint/2010/main" val="216590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Hvorfor er </a:t>
            </a:r>
            <a:r>
              <a:rPr lang="nb-NO" altLang="nb-NO" sz="3600" u="sng" dirty="0">
                <a:solidFill>
                  <a:schemeClr val="accent1"/>
                </a:solidFill>
              </a:rPr>
              <a:t>inflasjon</a:t>
            </a:r>
            <a:r>
              <a:rPr lang="nb-NO" altLang="nb-NO" sz="3600" dirty="0">
                <a:solidFill>
                  <a:schemeClr val="accent1"/>
                </a:solidFill>
              </a:rPr>
              <a:t> et problem for husholdninger og bedrifter? (11.4)</a:t>
            </a:r>
          </a:p>
        </p:txBody>
      </p:sp>
      <p:sp>
        <p:nvSpPr>
          <p:cNvPr id="3" name="Plassholder for innhold 2"/>
          <p:cNvSpPr>
            <a:spLocks noGrp="1"/>
          </p:cNvSpPr>
          <p:nvPr>
            <p:ph idx="1"/>
          </p:nvPr>
        </p:nvSpPr>
        <p:spPr>
          <a:xfrm>
            <a:off x="609600" y="1600200"/>
            <a:ext cx="11751096" cy="4525963"/>
          </a:xfrm>
        </p:spPr>
        <p:txBody>
          <a:bodyPr/>
          <a:lstStyle/>
          <a:p>
            <a:pPr lvl="1"/>
            <a:r>
              <a:rPr lang="nb-NO" altLang="nb-NO" sz="2400" dirty="0"/>
              <a:t>Får redusert kjøpekraft ved å sitte med kontanter (inflasjonsskatt)</a:t>
            </a:r>
          </a:p>
          <a:p>
            <a:pPr lvl="1"/>
            <a:r>
              <a:rPr lang="nb-NO" altLang="nb-NO" sz="2400" dirty="0"/>
              <a:t>Problemer skatteplanlegging </a:t>
            </a:r>
          </a:p>
          <a:p>
            <a:pPr lvl="1"/>
            <a:r>
              <a:rPr lang="nb-NO" altLang="nb-NO" sz="2400" dirty="0"/>
              <a:t>Pengeillusjon/informasjonskostnader</a:t>
            </a:r>
          </a:p>
          <a:p>
            <a:pPr lvl="1"/>
            <a:r>
              <a:rPr lang="nb-NO" altLang="nb-NO" sz="2400" dirty="0"/>
              <a:t>Vanskeligere og mer ressurskrevende å planlegge</a:t>
            </a:r>
          </a:p>
          <a:p>
            <a:pPr lvl="1"/>
            <a:r>
              <a:rPr lang="nb-NO" altLang="nb-NO" sz="2400" dirty="0"/>
              <a:t>Vanskeligheter med handelsbalansen (innenlands </a:t>
            </a:r>
            <a:r>
              <a:rPr lang="nb-NO" altLang="nb-NO" sz="2400" dirty="0" err="1"/>
              <a:t>vs</a:t>
            </a:r>
            <a:r>
              <a:rPr lang="nb-NO" altLang="nb-NO" sz="2400" dirty="0"/>
              <a:t> utenlandsk prisstigning)</a:t>
            </a:r>
          </a:p>
          <a:p>
            <a:pPr lvl="1"/>
            <a:r>
              <a:rPr lang="nb-NO" altLang="nb-NO" sz="2400" dirty="0"/>
              <a:t>Fordelingsproblematisk (husholdninger med lån </a:t>
            </a:r>
            <a:r>
              <a:rPr lang="nb-NO" altLang="nb-NO" sz="2400" dirty="0" err="1"/>
              <a:t>vs</a:t>
            </a:r>
            <a:r>
              <a:rPr lang="nb-NO" altLang="nb-NO" sz="2400" dirty="0"/>
              <a:t> ikke lån)</a:t>
            </a:r>
          </a:p>
          <a:p>
            <a:pPr lvl="1"/>
            <a:r>
              <a:rPr lang="nb-NO" altLang="nb-NO" sz="2400" dirty="0"/>
              <a:t>Indikatorer på en økonomi i vansker</a:t>
            </a:r>
          </a:p>
          <a:p>
            <a:pPr lvl="1"/>
            <a:r>
              <a:rPr lang="nb-NO" altLang="nb-NO" sz="2400" dirty="0"/>
              <a:t>Selvforsterkende effekt (pris/lønns spiral)</a:t>
            </a:r>
          </a:p>
        </p:txBody>
      </p:sp>
    </p:spTree>
    <p:extLst>
      <p:ext uri="{BB962C8B-B14F-4D97-AF65-F5344CB8AC3E}">
        <p14:creationId xmlns:p14="http://schemas.microsoft.com/office/powerpoint/2010/main" val="255508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Hvorfor er </a:t>
            </a:r>
            <a:r>
              <a:rPr lang="nb-NO" altLang="nb-NO" sz="3600" u="sng" dirty="0">
                <a:solidFill>
                  <a:schemeClr val="accent1"/>
                </a:solidFill>
              </a:rPr>
              <a:t>deflasjon</a:t>
            </a:r>
            <a:r>
              <a:rPr lang="nb-NO" altLang="nb-NO" sz="3600" dirty="0">
                <a:solidFill>
                  <a:schemeClr val="accent1"/>
                </a:solidFill>
              </a:rPr>
              <a:t> et problem for husholdninger og bedrifter? (11.4)</a:t>
            </a:r>
          </a:p>
        </p:txBody>
      </p:sp>
      <p:sp>
        <p:nvSpPr>
          <p:cNvPr id="3" name="Plassholder for innhold 2"/>
          <p:cNvSpPr>
            <a:spLocks noGrp="1"/>
          </p:cNvSpPr>
          <p:nvPr>
            <p:ph idx="1"/>
          </p:nvPr>
        </p:nvSpPr>
        <p:spPr>
          <a:xfrm>
            <a:off x="609600" y="1600200"/>
            <a:ext cx="11751096" cy="4525963"/>
          </a:xfrm>
        </p:spPr>
        <p:txBody>
          <a:bodyPr/>
          <a:lstStyle/>
          <a:p>
            <a:pPr lvl="1"/>
            <a:r>
              <a:rPr lang="nb-NO" altLang="nb-NO" sz="2400" dirty="0"/>
              <a:t>Fordelingsproblematisk (husholdninger med lån </a:t>
            </a:r>
            <a:r>
              <a:rPr lang="nb-NO" altLang="nb-NO" sz="2400" dirty="0" err="1"/>
              <a:t>vs</a:t>
            </a:r>
            <a:r>
              <a:rPr lang="nb-NO" altLang="nb-NO" sz="2400" dirty="0"/>
              <a:t> ikke lån)</a:t>
            </a:r>
          </a:p>
          <a:p>
            <a:pPr lvl="1"/>
            <a:r>
              <a:rPr lang="nb-NO" altLang="nb-NO" sz="2400" dirty="0"/>
              <a:t>Pengepolitikk vil ikke fungere</a:t>
            </a:r>
          </a:p>
          <a:p>
            <a:pPr lvl="1"/>
            <a:r>
              <a:rPr lang="nb-NO" altLang="nb-NO" sz="2400" dirty="0"/>
              <a:t>Redusert privat forbruk og investeringer</a:t>
            </a:r>
          </a:p>
          <a:p>
            <a:pPr lvl="1"/>
            <a:r>
              <a:rPr lang="nb-NO" altLang="nb-NO" sz="2400" dirty="0"/>
              <a:t>Økonomiske mekanismer bryter sammen, økonomisk/sosial krise</a:t>
            </a:r>
          </a:p>
        </p:txBody>
      </p:sp>
      <p:sp>
        <p:nvSpPr>
          <p:cNvPr id="2" name="TextBox 1"/>
          <p:cNvSpPr txBox="1"/>
          <p:nvPr/>
        </p:nvSpPr>
        <p:spPr>
          <a:xfrm>
            <a:off x="2279576" y="4077072"/>
            <a:ext cx="7344816" cy="1938992"/>
          </a:xfrm>
          <a:prstGeom prst="rect">
            <a:avLst/>
          </a:prstGeom>
          <a:noFill/>
        </p:spPr>
        <p:txBody>
          <a:bodyPr wrap="square" rtlCol="0">
            <a:spAutoFit/>
          </a:bodyPr>
          <a:lstStyle/>
          <a:p>
            <a:r>
              <a:rPr lang="nb-NO" sz="2400" dirty="0"/>
              <a:t>Man har konkludert med at noe (men lav, eks. 2-3%) inflasjon er det beste for en økonomi</a:t>
            </a:r>
          </a:p>
          <a:p>
            <a:endParaRPr lang="nb-NO" sz="2400" dirty="0"/>
          </a:p>
          <a:p>
            <a:endParaRPr lang="nb-NO" sz="2400" dirty="0"/>
          </a:p>
          <a:p>
            <a:r>
              <a:rPr lang="nb-NO" sz="2400" dirty="0"/>
              <a:t>Inflasjonsmålet for Norges Bank er for tiden 2%</a:t>
            </a:r>
          </a:p>
        </p:txBody>
      </p:sp>
    </p:spTree>
    <p:extLst>
      <p:ext uri="{BB962C8B-B14F-4D97-AF65-F5344CB8AC3E}">
        <p14:creationId xmlns:p14="http://schemas.microsoft.com/office/powerpoint/2010/main" val="3227249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Norges Banks info om inflasjon</a:t>
            </a:r>
          </a:p>
        </p:txBody>
      </p:sp>
      <p:sp>
        <p:nvSpPr>
          <p:cNvPr id="3" name="Plassholder for innhold 2"/>
          <p:cNvSpPr>
            <a:spLocks noGrp="1"/>
          </p:cNvSpPr>
          <p:nvPr>
            <p:ph idx="1"/>
          </p:nvPr>
        </p:nvSpPr>
        <p:spPr>
          <a:xfrm>
            <a:off x="0" y="1628800"/>
            <a:ext cx="12108668" cy="4525963"/>
          </a:xfrm>
        </p:spPr>
        <p:txBody>
          <a:bodyPr/>
          <a:lstStyle/>
          <a:p>
            <a:pPr lvl="1"/>
            <a:r>
              <a:rPr lang="nb-NO" altLang="nb-NO" sz="2000" dirty="0"/>
              <a:t>Målet for pengepolitikken er at den årlige veksten i konsumprisene er nær 2 prosent over tid.</a:t>
            </a:r>
          </a:p>
          <a:p>
            <a:pPr lvl="1"/>
            <a:endParaRPr lang="nb-NO" altLang="nb-NO" sz="2000" dirty="0"/>
          </a:p>
          <a:p>
            <a:pPr lvl="1"/>
            <a:r>
              <a:rPr lang="nb-NO" altLang="nb-NO" sz="2000" dirty="0"/>
              <a:t>Norges Bank bruker konsumprisindeksen (KPI) til å måle inflasjonen. Noen priser som inngår i KPI har en tendens til å variere mye fra en periode til en annen. Dette gjelder blant annet energipriser, som kan stige mye i en periode for så å falle i neste. Slike prisendringer kan skape støy i bildet av den underliggende trenden i prisutviklingen.</a:t>
            </a:r>
          </a:p>
          <a:p>
            <a:pPr lvl="1"/>
            <a:endParaRPr lang="nb-NO" altLang="nb-NO" sz="2000" dirty="0"/>
          </a:p>
          <a:p>
            <a:pPr lvl="1"/>
            <a:r>
              <a:rPr lang="nb-NO" altLang="nb-NO" sz="2000" dirty="0"/>
              <a:t>Som en hjelp til å se gjennom forbigående svingninger i inflasjonen bruker Norges Bank ulike indikatorer for underliggende inflasjon. Den viktigste indikatoren for underliggende inflasjon i Norges Banks analyser er KPI justert for avgiftsendringer og uten energivarer (KPI-JAE)</a:t>
            </a:r>
          </a:p>
        </p:txBody>
      </p:sp>
    </p:spTree>
    <p:extLst>
      <p:ext uri="{BB962C8B-B14F-4D97-AF65-F5344CB8AC3E}">
        <p14:creationId xmlns:p14="http://schemas.microsoft.com/office/powerpoint/2010/main" val="348535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Norges Banks info om inflasjon</a:t>
            </a:r>
          </a:p>
        </p:txBody>
      </p:sp>
      <p:sp>
        <p:nvSpPr>
          <p:cNvPr id="3" name="Plassholder for innhold 2"/>
          <p:cNvSpPr>
            <a:spLocks noGrp="1"/>
          </p:cNvSpPr>
          <p:nvPr>
            <p:ph idx="1"/>
          </p:nvPr>
        </p:nvSpPr>
        <p:spPr>
          <a:xfrm>
            <a:off x="0" y="1628800"/>
            <a:ext cx="12108668" cy="4525963"/>
          </a:xfrm>
        </p:spPr>
        <p:txBody>
          <a:bodyPr/>
          <a:lstStyle/>
          <a:p>
            <a:pPr lvl="1"/>
            <a:endParaRPr lang="nb-NO" altLang="nb-NO" sz="2000" dirty="0"/>
          </a:p>
          <a:p>
            <a:pPr lvl="1"/>
            <a:r>
              <a:rPr lang="nb-NO" altLang="nb-NO" sz="2000" dirty="0"/>
              <a:t>Indikatorer for prisvekst beregnes av SSB. Den viser prosentvis endring fra samme måned året før (tolvmånedersvekst) for følgende indikatorer:</a:t>
            </a:r>
          </a:p>
          <a:p>
            <a:pPr lvl="1"/>
            <a:endParaRPr lang="nb-NO" altLang="nb-NO" sz="2000" dirty="0"/>
          </a:p>
          <a:p>
            <a:pPr lvl="2"/>
            <a:r>
              <a:rPr lang="nb-NO" altLang="nb-NO" dirty="0"/>
              <a:t>KPI: Konsumprisindeksen </a:t>
            </a:r>
          </a:p>
          <a:p>
            <a:pPr lvl="2"/>
            <a:r>
              <a:rPr lang="nb-NO" altLang="nb-NO" dirty="0"/>
              <a:t>KPI-JAE: KPI justert for avgiftsendringer og uten energivarer</a:t>
            </a:r>
          </a:p>
          <a:p>
            <a:pPr lvl="2"/>
            <a:r>
              <a:rPr lang="nb-NO" altLang="nb-NO" dirty="0"/>
              <a:t>KPIXE: KPI justert for avgiftsendringer og uten midlertidige endringer i energipriser </a:t>
            </a:r>
          </a:p>
          <a:p>
            <a:pPr lvl="2"/>
            <a:r>
              <a:rPr lang="nb-NO" altLang="nb-NO" dirty="0"/>
              <a:t>Trimmet snitt (20 prosent): Et trimmet gjennomsnitt av tolvmånedersveksten i delindeksene i KPI justert for avgiftsendringer (KPI-JA). </a:t>
            </a:r>
          </a:p>
          <a:p>
            <a:pPr lvl="2"/>
            <a:r>
              <a:rPr lang="nb-NO" altLang="nb-NO" dirty="0"/>
              <a:t>Vektet median: Vektet median av tolvmånedersveksten i delindeksene i KPI-JA</a:t>
            </a:r>
          </a:p>
        </p:txBody>
      </p:sp>
    </p:spTree>
    <p:extLst>
      <p:ext uri="{BB962C8B-B14F-4D97-AF65-F5344CB8AC3E}">
        <p14:creationId xmlns:p14="http://schemas.microsoft.com/office/powerpoint/2010/main" val="3073626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9F8F66-D7E0-4E8D-A0B5-CFF75DAED90A}"/>
              </a:ext>
            </a:extLst>
          </p:cNvPr>
          <p:cNvPicPr>
            <a:picLocks noChangeAspect="1"/>
          </p:cNvPicPr>
          <p:nvPr/>
        </p:nvPicPr>
        <p:blipFill>
          <a:blip r:embed="rId2"/>
          <a:stretch>
            <a:fillRect/>
          </a:stretch>
        </p:blipFill>
        <p:spPr>
          <a:xfrm>
            <a:off x="0" y="0"/>
            <a:ext cx="12144672" cy="6858000"/>
          </a:xfrm>
          <a:prstGeom prst="rect">
            <a:avLst/>
          </a:prstGeom>
        </p:spPr>
      </p:pic>
    </p:spTree>
    <p:extLst>
      <p:ext uri="{BB962C8B-B14F-4D97-AF65-F5344CB8AC3E}">
        <p14:creationId xmlns:p14="http://schemas.microsoft.com/office/powerpoint/2010/main" val="322694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Årsaker til inflasjon (11.6)</a:t>
            </a:r>
          </a:p>
        </p:txBody>
      </p:sp>
      <p:sp>
        <p:nvSpPr>
          <p:cNvPr id="3" name="Plassholder for innhold 2"/>
          <p:cNvSpPr>
            <a:spLocks noGrp="1"/>
          </p:cNvSpPr>
          <p:nvPr>
            <p:ph idx="1"/>
          </p:nvPr>
        </p:nvSpPr>
        <p:spPr>
          <a:xfrm>
            <a:off x="609600" y="1600200"/>
            <a:ext cx="11751096" cy="4525963"/>
          </a:xfrm>
        </p:spPr>
        <p:txBody>
          <a:bodyPr/>
          <a:lstStyle/>
          <a:p>
            <a:pPr lvl="1"/>
            <a:r>
              <a:rPr lang="nb-NO" altLang="nb-NO" sz="2400" dirty="0"/>
              <a:t>Sammenheng mellom arbeidsledighet og inflasjon (Phillips effekten)</a:t>
            </a:r>
          </a:p>
          <a:p>
            <a:pPr lvl="1"/>
            <a:r>
              <a:rPr lang="nb-NO" altLang="nb-NO" sz="2400" dirty="0"/>
              <a:t>Forventinger</a:t>
            </a:r>
          </a:p>
          <a:p>
            <a:pPr lvl="1"/>
            <a:r>
              <a:rPr lang="nb-NO" altLang="nb-NO" sz="2400" dirty="0"/>
              <a:t>For løssluppen pengepolitikk</a:t>
            </a:r>
          </a:p>
          <a:p>
            <a:pPr lvl="1"/>
            <a:r>
              <a:rPr lang="nb-NO" altLang="nb-NO" sz="2400" dirty="0"/>
              <a:t>For løssluppen finanspolitikk</a:t>
            </a:r>
          </a:p>
          <a:p>
            <a:pPr lvl="1"/>
            <a:r>
              <a:rPr lang="nb-NO" altLang="nb-NO" sz="2400" dirty="0"/>
              <a:t>Kostnadsinflasjon/tilbudssjokk (eks. økte energipriser)</a:t>
            </a:r>
          </a:p>
          <a:p>
            <a:pPr lvl="1"/>
            <a:r>
              <a:rPr lang="nb-NO" altLang="nb-NO" sz="2400" dirty="0"/>
              <a:t>Etterspørselsinflasjon</a:t>
            </a:r>
          </a:p>
          <a:p>
            <a:pPr lvl="1"/>
            <a:endParaRPr lang="nb-NO" altLang="nb-NO" sz="2400" dirty="0"/>
          </a:p>
          <a:p>
            <a:pPr lvl="1"/>
            <a:endParaRPr lang="nb-NO" altLang="nb-NO" sz="2400" dirty="0"/>
          </a:p>
          <a:p>
            <a:pPr lvl="1"/>
            <a:endParaRPr lang="nb-NO" altLang="nb-NO" sz="2400" dirty="0"/>
          </a:p>
        </p:txBody>
      </p:sp>
    </p:spTree>
    <p:extLst>
      <p:ext uri="{BB962C8B-B14F-4D97-AF65-F5344CB8AC3E}">
        <p14:creationId xmlns:p14="http://schemas.microsoft.com/office/powerpoint/2010/main" val="341359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Stagflasjon</a:t>
            </a:r>
          </a:p>
        </p:txBody>
      </p:sp>
      <p:sp>
        <p:nvSpPr>
          <p:cNvPr id="4" name="TextBox 3">
            <a:extLst>
              <a:ext uri="{FF2B5EF4-FFF2-40B4-BE49-F238E27FC236}">
                <a16:creationId xmlns:a16="http://schemas.microsoft.com/office/drawing/2014/main" id="{FA54582F-C6C0-49E2-A8F7-198C1720544F}"/>
              </a:ext>
            </a:extLst>
          </p:cNvPr>
          <p:cNvSpPr txBox="1"/>
          <p:nvPr/>
        </p:nvSpPr>
        <p:spPr>
          <a:xfrm>
            <a:off x="3492" y="1556792"/>
            <a:ext cx="11881320" cy="4801314"/>
          </a:xfrm>
          <a:prstGeom prst="rect">
            <a:avLst/>
          </a:prstGeom>
          <a:noFill/>
        </p:spPr>
        <p:txBody>
          <a:bodyPr wrap="square">
            <a:spAutoFit/>
          </a:bodyPr>
          <a:lstStyle/>
          <a:p>
            <a:pPr marL="342900" indent="-342900">
              <a:buFont typeface="Arial" panose="020B0604020202020204" pitchFamily="34" charset="0"/>
              <a:buChar char="•"/>
            </a:pPr>
            <a:r>
              <a:rPr lang="nb-NO" sz="1800" b="0" dirty="0"/>
              <a:t>Stagflasjon er en periode med stagnasjon den økonomiske veksten, kombinert med høy (og ofte ukontrollert) inflasjon </a:t>
            </a:r>
          </a:p>
          <a:p>
            <a:pPr marL="342900" indent="-342900">
              <a:buFont typeface="Arial" panose="020B0604020202020204" pitchFamily="34" charset="0"/>
              <a:buChar char="•"/>
            </a:pPr>
            <a:endParaRPr lang="nb-NO" sz="1800" b="0" dirty="0"/>
          </a:p>
          <a:p>
            <a:pPr marL="342900" indent="-342900">
              <a:buFont typeface="Arial" panose="020B0604020202020204" pitchFamily="34" charset="0"/>
              <a:buChar char="•"/>
            </a:pPr>
            <a:r>
              <a:rPr lang="nb-NO" sz="1800" b="0" dirty="0"/>
              <a:t>Andre symptomer på stagflasjon kan være økende arbeidsledighet eller nedgangstider i økonomien. Begrepet, som brukes mest i moderne makroøkonomi, oppsto i 70-årene i en periode da Europa og USA opplevde betydelig inflasjon</a:t>
            </a:r>
          </a:p>
          <a:p>
            <a:pPr marL="342900" indent="-342900">
              <a:buFont typeface="Arial" panose="020B0604020202020204" pitchFamily="34" charset="0"/>
              <a:buChar char="•"/>
            </a:pPr>
            <a:endParaRPr lang="nb-NO" sz="1800" b="0" dirty="0"/>
          </a:p>
          <a:p>
            <a:pPr marL="342900" indent="-342900">
              <a:buFont typeface="Arial" panose="020B0604020202020204" pitchFamily="34" charset="0"/>
              <a:buChar char="•"/>
            </a:pPr>
            <a:r>
              <a:rPr lang="nb-NO" sz="1800" b="0" dirty="0"/>
              <a:t>Derimot var situasjonen fra etterkrigstiden forandret, for man hadde ikke lenger noen merkbar vekst i økonomien. Dette forholdet mellom inflasjon og stagnasjon har i nyere tid ført til at begrepet </a:t>
            </a:r>
            <a:r>
              <a:rPr lang="nb-NO" sz="1800" b="0" i="1" dirty="0"/>
              <a:t>stagflasjon</a:t>
            </a:r>
            <a:r>
              <a:rPr lang="nb-NO" sz="1800" b="0" dirty="0"/>
              <a:t> har blitt utbredt («phillipskurven brøt sammen») </a:t>
            </a:r>
          </a:p>
          <a:p>
            <a:pPr marL="342900" indent="-342900" rtl="0">
              <a:buFont typeface="Arial" panose="020B0604020202020204" pitchFamily="34" charset="0"/>
              <a:buChar char="•"/>
            </a:pPr>
            <a:endParaRPr lang="nb-NO" sz="1800" b="0" dirty="0"/>
          </a:p>
          <a:p>
            <a:pPr marL="342900" indent="-342900" rtl="0">
              <a:buFont typeface="Arial" panose="020B0604020202020204" pitchFamily="34" charset="0"/>
              <a:buChar char="•"/>
            </a:pPr>
            <a:r>
              <a:rPr lang="nb-NO" sz="1800" b="0" dirty="0"/>
              <a:t>Stagflasjonen i begynnelsen av 1970-årene førte også til en større oppslutning rundt høyreekstreme partier i Europa og politisk/sosial uro</a:t>
            </a:r>
          </a:p>
          <a:p>
            <a:pPr marL="342900" indent="-342900" rtl="0">
              <a:buFont typeface="Arial" panose="020B0604020202020204" pitchFamily="34" charset="0"/>
              <a:buChar char="•"/>
            </a:pPr>
            <a:endParaRPr lang="nb-NO" sz="1800" b="0" dirty="0"/>
          </a:p>
          <a:p>
            <a:pPr marL="342900" indent="-342900" rtl="0">
              <a:buFont typeface="Arial" panose="020B0604020202020204" pitchFamily="34" charset="0"/>
              <a:buChar char="•"/>
            </a:pPr>
            <a:r>
              <a:rPr lang="nb-NO" sz="1800" b="0" dirty="0"/>
              <a:t>Situasjonen er noe lik den vi har i dag, med tilbudsdrevet inflasjon og et mulig scenario til at den ikke kompenseres ved lønnsøkning slik at man får nedgang i kjøpekraft og deretter stagnasjon i økonomisk vekst (Norges Bank diskuterer lite dette i sin presentasjon siste rentemøte)</a:t>
            </a:r>
          </a:p>
        </p:txBody>
      </p:sp>
    </p:spTree>
    <p:extLst>
      <p:ext uri="{BB962C8B-B14F-4D97-AF65-F5344CB8AC3E}">
        <p14:creationId xmlns:p14="http://schemas.microsoft.com/office/powerpoint/2010/main" val="122854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Inflasjonsmål (11.7)</a:t>
            </a:r>
          </a:p>
        </p:txBody>
      </p:sp>
      <p:sp>
        <p:nvSpPr>
          <p:cNvPr id="3" name="Plassholder for innhold 2"/>
          <p:cNvSpPr>
            <a:spLocks noGrp="1"/>
          </p:cNvSpPr>
          <p:nvPr>
            <p:ph idx="1"/>
          </p:nvPr>
        </p:nvSpPr>
        <p:spPr>
          <a:xfrm>
            <a:off x="609600" y="1600200"/>
            <a:ext cx="11751096" cy="4525963"/>
          </a:xfrm>
        </p:spPr>
        <p:txBody>
          <a:bodyPr/>
          <a:lstStyle/>
          <a:p>
            <a:pPr lvl="1"/>
            <a:r>
              <a:rPr lang="nb-NO" altLang="nb-NO" sz="2400" dirty="0"/>
              <a:t>Pengepolitikken i Norge styres etter et langsiktig inflasjonsmål på 2% </a:t>
            </a:r>
          </a:p>
          <a:p>
            <a:pPr lvl="1"/>
            <a:r>
              <a:rPr lang="nb-NO" altLang="nb-NO" sz="2400" dirty="0"/>
              <a:t>Pengepolitikken skal også styres etter stabilitet etter kronas verdi</a:t>
            </a:r>
          </a:p>
          <a:p>
            <a:pPr lvl="1"/>
            <a:r>
              <a:rPr lang="nb-NO" altLang="nb-NO" sz="2400" dirty="0"/>
              <a:t>Den skal også stabilisere utviklingen i produksjon og sysselsetting</a:t>
            </a:r>
          </a:p>
          <a:p>
            <a:pPr lvl="1"/>
            <a:r>
              <a:rPr lang="nb-NO" altLang="nb-NO" sz="2400" dirty="0"/>
              <a:t>Man tilstreber også finansiell stabilitet </a:t>
            </a:r>
          </a:p>
          <a:p>
            <a:pPr lvl="1"/>
            <a:endParaRPr lang="nb-NO" altLang="nb-NO" sz="2400" dirty="0"/>
          </a:p>
          <a:p>
            <a:pPr lvl="1"/>
            <a:endParaRPr lang="nb-NO" altLang="nb-NO" sz="2400" dirty="0"/>
          </a:p>
          <a:p>
            <a:pPr lvl="1"/>
            <a:endParaRPr lang="nb-NO" altLang="nb-NO" sz="2400" dirty="0"/>
          </a:p>
        </p:txBody>
      </p:sp>
    </p:spTree>
    <p:extLst>
      <p:ext uri="{BB962C8B-B14F-4D97-AF65-F5344CB8AC3E}">
        <p14:creationId xmlns:p14="http://schemas.microsoft.com/office/powerpoint/2010/main" val="371309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Sammenheng rente </a:t>
            </a:r>
            <a:r>
              <a:rPr lang="nb-NO" altLang="nb-NO" sz="3600">
                <a:solidFill>
                  <a:schemeClr val="accent1"/>
                </a:solidFill>
              </a:rPr>
              <a:t>og inflasjon (11.7)</a:t>
            </a:r>
            <a:endParaRPr lang="nb-NO" altLang="nb-NO" sz="3600" dirty="0">
              <a:solidFill>
                <a:schemeClr val="accent1"/>
              </a:solidFill>
            </a:endParaRPr>
          </a:p>
        </p:txBody>
      </p:sp>
      <p:pic>
        <p:nvPicPr>
          <p:cNvPr id="3" name="Picture 2"/>
          <p:cNvPicPr>
            <a:picLocks noChangeAspect="1"/>
          </p:cNvPicPr>
          <p:nvPr/>
        </p:nvPicPr>
        <p:blipFill>
          <a:blip r:embed="rId2"/>
          <a:stretch>
            <a:fillRect/>
          </a:stretch>
        </p:blipFill>
        <p:spPr>
          <a:xfrm>
            <a:off x="3403" y="1556792"/>
            <a:ext cx="12188597" cy="5301208"/>
          </a:xfrm>
          <a:prstGeom prst="rect">
            <a:avLst/>
          </a:prstGeom>
        </p:spPr>
      </p:pic>
    </p:spTree>
    <p:extLst>
      <p:ext uri="{BB962C8B-B14F-4D97-AF65-F5344CB8AC3E}">
        <p14:creationId xmlns:p14="http://schemas.microsoft.com/office/powerpoint/2010/main" val="1962132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sz="3600" dirty="0"/>
              <a:t>Inflasjon (</a:t>
            </a:r>
            <a:r>
              <a:rPr lang="nb-NO" altLang="nb-NO" sz="3600" dirty="0" err="1"/>
              <a:t>Kap</a:t>
            </a:r>
            <a:r>
              <a:rPr lang="nb-NO" altLang="nb-NO" sz="3600" dirty="0"/>
              <a:t> 11)</a:t>
            </a:r>
          </a:p>
        </p:txBody>
      </p:sp>
      <p:sp>
        <p:nvSpPr>
          <p:cNvPr id="3" name="Plassholder for innhold 2"/>
          <p:cNvSpPr>
            <a:spLocks noGrp="1"/>
          </p:cNvSpPr>
          <p:nvPr>
            <p:ph idx="1"/>
          </p:nvPr>
        </p:nvSpPr>
        <p:spPr/>
        <p:txBody>
          <a:bodyPr/>
          <a:lstStyle/>
          <a:p>
            <a:r>
              <a:rPr lang="nb-NO" altLang="nb-NO" sz="2800" dirty="0">
                <a:solidFill>
                  <a:srgbClr val="0033CC"/>
                </a:solidFill>
              </a:rPr>
              <a:t>Læringsmål</a:t>
            </a:r>
          </a:p>
          <a:p>
            <a:pPr lvl="1"/>
            <a:r>
              <a:rPr lang="nb-NO" altLang="nb-NO" sz="2400" dirty="0"/>
              <a:t>Hva er inflasjon?</a:t>
            </a:r>
          </a:p>
          <a:p>
            <a:pPr lvl="1"/>
            <a:r>
              <a:rPr lang="nb-NO" altLang="nb-NO" sz="2400" dirty="0"/>
              <a:t>Hvordan måles prisstigningen?</a:t>
            </a:r>
          </a:p>
          <a:p>
            <a:pPr lvl="1"/>
            <a:r>
              <a:rPr lang="nb-NO" altLang="nb-NO" sz="2400" dirty="0"/>
              <a:t>Hvorfor er inflasjon og deflasjon et problem?</a:t>
            </a:r>
          </a:p>
          <a:p>
            <a:pPr lvl="1"/>
            <a:r>
              <a:rPr lang="nb-NO" altLang="nb-NO" sz="2400" dirty="0"/>
              <a:t>Fordeler med inflasjon</a:t>
            </a:r>
          </a:p>
          <a:p>
            <a:pPr lvl="1"/>
            <a:r>
              <a:rPr lang="nb-NO" altLang="nb-NO" sz="2400" dirty="0"/>
              <a:t>Årsaker til inflasjon</a:t>
            </a:r>
          </a:p>
          <a:p>
            <a:pPr lvl="1"/>
            <a:r>
              <a:rPr lang="nb-NO" altLang="nb-NO" sz="2400" dirty="0"/>
              <a:t>Sentralbankens inflasjonsmål </a:t>
            </a:r>
          </a:p>
          <a:p>
            <a:pPr lvl="1"/>
            <a:endParaRPr lang="nb-NO" altLang="nb-NO" sz="2400" dirty="0"/>
          </a:p>
          <a:p>
            <a:pPr lvl="1"/>
            <a:endParaRPr lang="nb-NO" altLang="nb-NO" sz="2400" dirty="0"/>
          </a:p>
          <a:p>
            <a:pPr lvl="1"/>
            <a:endParaRPr lang="nb-NO" altLang="nb-NO" sz="2400" dirty="0"/>
          </a:p>
        </p:txBody>
      </p:sp>
    </p:spTree>
    <p:extLst>
      <p:ext uri="{BB962C8B-B14F-4D97-AF65-F5344CB8AC3E}">
        <p14:creationId xmlns:p14="http://schemas.microsoft.com/office/powerpoint/2010/main" val="1431807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Sammenheng rente og inflasjon</a:t>
            </a:r>
          </a:p>
        </p:txBody>
      </p:sp>
      <p:pic>
        <p:nvPicPr>
          <p:cNvPr id="5" name="FRED Graph Chart" descr="FRED Graph">
            <a:hlinkClick r:id="rId2" tooltip="View this chart in your browser. "/>
            <a:extLst>
              <a:ext uri="{FF2B5EF4-FFF2-40B4-BE49-F238E27FC236}">
                <a16:creationId xmlns:a16="http://schemas.microsoft.com/office/drawing/2014/main" id="{4562DFCC-F8E0-4766-8B0F-061E7137A6DA}"/>
              </a:ext>
            </a:extLst>
          </p:cNvPr>
          <p:cNvPicPr>
            <a:picLocks noChangeAspect="1"/>
          </p:cNvPicPr>
          <p:nvPr/>
        </p:nvPicPr>
        <p:blipFill>
          <a:blip r:embed="rId3"/>
          <a:stretch>
            <a:fillRect/>
          </a:stretch>
        </p:blipFill>
        <p:spPr>
          <a:xfrm>
            <a:off x="0" y="0"/>
            <a:ext cx="6168007" cy="6858000"/>
          </a:xfrm>
          <a:prstGeom prst="rect">
            <a:avLst/>
          </a:prstGeom>
        </p:spPr>
      </p:pic>
      <p:pic>
        <p:nvPicPr>
          <p:cNvPr id="7" name="FRED Graph Chart" descr="FRED Graph">
            <a:hlinkClick r:id="rId4" tooltip="View this chart in your browser. "/>
            <a:extLst>
              <a:ext uri="{FF2B5EF4-FFF2-40B4-BE49-F238E27FC236}">
                <a16:creationId xmlns:a16="http://schemas.microsoft.com/office/drawing/2014/main" id="{784D900F-5246-4E34-B0F3-ABBCE14E4A2E}"/>
              </a:ext>
            </a:extLst>
          </p:cNvPr>
          <p:cNvPicPr>
            <a:picLocks noChangeAspect="1"/>
          </p:cNvPicPr>
          <p:nvPr/>
        </p:nvPicPr>
        <p:blipFill>
          <a:blip r:embed="rId5"/>
          <a:stretch>
            <a:fillRect/>
          </a:stretch>
        </p:blipFill>
        <p:spPr>
          <a:xfrm>
            <a:off x="6168007" y="0"/>
            <a:ext cx="6054082" cy="6858000"/>
          </a:xfrm>
          <a:prstGeom prst="rect">
            <a:avLst/>
          </a:prstGeom>
        </p:spPr>
      </p:pic>
    </p:spTree>
    <p:extLst>
      <p:ext uri="{BB962C8B-B14F-4D97-AF65-F5344CB8AC3E}">
        <p14:creationId xmlns:p14="http://schemas.microsoft.com/office/powerpoint/2010/main" val="1447810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6B93329-CDB1-4884-9BAC-BFF12EFC47D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6911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149DC2-C5BD-46BD-920E-7ECEE281BD7A}"/>
              </a:ext>
            </a:extLst>
          </p:cNvPr>
          <p:cNvSpPr txBox="1"/>
          <p:nvPr/>
        </p:nvSpPr>
        <p:spPr>
          <a:xfrm>
            <a:off x="643383" y="1556792"/>
            <a:ext cx="11247039" cy="4524315"/>
          </a:xfrm>
          <a:prstGeom prst="rect">
            <a:avLst/>
          </a:prstGeom>
          <a:noFill/>
        </p:spPr>
        <p:txBody>
          <a:bodyPr wrap="square">
            <a:spAutoFit/>
          </a:bodyPr>
          <a:lstStyle/>
          <a:p>
            <a:r>
              <a:rPr lang="nb-NO" sz="2400" dirty="0"/>
              <a:t>Hva er pengepolitikk?</a:t>
            </a:r>
          </a:p>
          <a:p>
            <a:endParaRPr lang="nb-NO" sz="2400" b="0" dirty="0"/>
          </a:p>
          <a:p>
            <a:pPr marL="342900" indent="-342900">
              <a:buFont typeface="Arial" panose="020B0604020202020204" pitchFamily="34" charset="0"/>
              <a:buChar char="•"/>
            </a:pPr>
            <a:r>
              <a:rPr lang="nb-NO" sz="2400" b="0" dirty="0"/>
              <a:t>Pengepolitikk handler blant annet om hvordan renten påvirker størrelser som inflasjon og økonomisk vekst.</a:t>
            </a:r>
          </a:p>
          <a:p>
            <a:pPr marL="342900" indent="-342900">
              <a:buFont typeface="Arial" panose="020B0604020202020204" pitchFamily="34" charset="0"/>
              <a:buChar char="•"/>
            </a:pPr>
            <a:endParaRPr lang="nb-NO" sz="2400" b="0" dirty="0"/>
          </a:p>
          <a:p>
            <a:pPr marL="342900" indent="-342900">
              <a:buFont typeface="Arial" panose="020B0604020202020204" pitchFamily="34" charset="0"/>
              <a:buChar char="•"/>
            </a:pPr>
            <a:r>
              <a:rPr lang="nb-NO" sz="2400" b="0" dirty="0"/>
              <a:t>Penger er grunnleggende i en økonomi. Vi betaler med dem, vi sparer med dem og de gir oss en felles målestokk på hva noe er verdt. For at penger skal fylle disse funksjonene, må vi kunne stole på at de har stabil verdi over tid.</a:t>
            </a:r>
          </a:p>
          <a:p>
            <a:pPr marL="342900" indent="-342900">
              <a:buFont typeface="Arial" panose="020B0604020202020204" pitchFamily="34" charset="0"/>
              <a:buChar char="•"/>
            </a:pPr>
            <a:endParaRPr lang="nb-NO" sz="2400" b="0" dirty="0"/>
          </a:p>
          <a:p>
            <a:pPr marL="342900" indent="-342900">
              <a:buFont typeface="Arial" panose="020B0604020202020204" pitchFamily="34" charset="0"/>
              <a:buChar char="•"/>
            </a:pPr>
            <a:r>
              <a:rPr lang="nb-NO" sz="2400" b="0" dirty="0"/>
              <a:t>Stortinget og regjeringen har gitt Norges Bank ansvaret for å opprettholde en stabil pengeverdi gjennom lav og stabil inflasjon. Alle tiltakene banken gjør for å bidra til dette er pengepolitikk.</a:t>
            </a:r>
          </a:p>
        </p:txBody>
      </p:sp>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Norges Banks Pengepolitikk</a:t>
            </a:r>
          </a:p>
        </p:txBody>
      </p:sp>
    </p:spTree>
    <p:extLst>
      <p:ext uri="{BB962C8B-B14F-4D97-AF65-F5344CB8AC3E}">
        <p14:creationId xmlns:p14="http://schemas.microsoft.com/office/powerpoint/2010/main" val="2846960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149DC2-C5BD-46BD-920E-7ECEE281BD7A}"/>
              </a:ext>
            </a:extLst>
          </p:cNvPr>
          <p:cNvSpPr txBox="1"/>
          <p:nvPr/>
        </p:nvSpPr>
        <p:spPr>
          <a:xfrm>
            <a:off x="643383" y="1556792"/>
            <a:ext cx="11247039" cy="4154984"/>
          </a:xfrm>
          <a:prstGeom prst="rect">
            <a:avLst/>
          </a:prstGeom>
          <a:noFill/>
        </p:spPr>
        <p:txBody>
          <a:bodyPr wrap="square">
            <a:spAutoFit/>
          </a:bodyPr>
          <a:lstStyle/>
          <a:p>
            <a:pPr marL="457200" indent="-457200">
              <a:buFont typeface="Arial" panose="020B0604020202020204" pitchFamily="34" charset="0"/>
              <a:buChar char="•"/>
            </a:pPr>
            <a:r>
              <a:rPr lang="nb-NO" sz="2400" b="0" dirty="0"/>
              <a:t>Det viktigste målet er lav og stabil inflasjon</a:t>
            </a:r>
          </a:p>
          <a:p>
            <a:pPr marL="457200" indent="-457200">
              <a:buFont typeface="Arial" panose="020B0604020202020204" pitchFamily="34" charset="0"/>
              <a:buChar char="•"/>
            </a:pPr>
            <a:r>
              <a:rPr lang="nb-NO" sz="2400" b="0" dirty="0">
                <a:effectLst/>
              </a:rPr>
              <a:t>Ved lav og stabil inflasjon kan vi stole på at pengene våre kan byttes i en forutsigbar mengde varer og tjenester i fremtiden. Det gjør det lettere for oss å planlegge økonomien vår og ta fornuftige økonomiske valg.</a:t>
            </a:r>
            <a:endParaRPr lang="nb-NO" sz="2400" b="0" dirty="0"/>
          </a:p>
          <a:p>
            <a:pPr marL="457200" indent="-457200">
              <a:buFont typeface="Arial" panose="020B0604020202020204" pitchFamily="34" charset="0"/>
              <a:buChar char="•"/>
            </a:pPr>
            <a:r>
              <a:rPr lang="nb-NO" sz="2400" b="0" dirty="0"/>
              <a:t>Gjennom en egen bestemmelse om pengepolitikken har regjeringen definert lav og stabil inflasjon som en årlig vekst i konsumprisene nær 2 prosent over tid.</a:t>
            </a:r>
          </a:p>
          <a:p>
            <a:pPr marL="342900" indent="-342900">
              <a:buFont typeface="Arial" panose="020B0604020202020204" pitchFamily="34" charset="0"/>
              <a:buChar char="•"/>
            </a:pPr>
            <a:r>
              <a:rPr lang="nb-NO" sz="2400" b="0" dirty="0"/>
              <a:t>Fordi inflasjonen er det viktigste målet for pengepolitikken, sies det at pengepolitikken i Norge har et inflasjonsmål, og det pengepolitiske regimet kalles inflasjonsstyring. Slik er det også i land som blant annet Sverige, eurosonen, Storbritannia, USA og Canada.</a:t>
            </a:r>
          </a:p>
        </p:txBody>
      </p:sp>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Norges Banks Pengepolitikk</a:t>
            </a:r>
          </a:p>
        </p:txBody>
      </p:sp>
    </p:spTree>
    <p:extLst>
      <p:ext uri="{BB962C8B-B14F-4D97-AF65-F5344CB8AC3E}">
        <p14:creationId xmlns:p14="http://schemas.microsoft.com/office/powerpoint/2010/main" val="3912374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149DC2-C5BD-46BD-920E-7ECEE281BD7A}"/>
              </a:ext>
            </a:extLst>
          </p:cNvPr>
          <p:cNvSpPr txBox="1"/>
          <p:nvPr/>
        </p:nvSpPr>
        <p:spPr>
          <a:xfrm>
            <a:off x="643383" y="1556792"/>
            <a:ext cx="11247039" cy="3970318"/>
          </a:xfrm>
          <a:prstGeom prst="rect">
            <a:avLst/>
          </a:prstGeom>
          <a:noFill/>
        </p:spPr>
        <p:txBody>
          <a:bodyPr wrap="square">
            <a:spAutoFit/>
          </a:bodyPr>
          <a:lstStyle/>
          <a:p>
            <a:pPr marL="457200" indent="-457200">
              <a:buFont typeface="Arial" panose="020B0604020202020204" pitchFamily="34" charset="0"/>
              <a:buChar char="•"/>
            </a:pPr>
            <a:r>
              <a:rPr lang="nb-NO" sz="2800" b="0" dirty="0"/>
              <a:t>Stabil økonomisk utvikling er et annet viktig mål</a:t>
            </a:r>
          </a:p>
          <a:p>
            <a:pPr marL="457200" indent="-457200">
              <a:buFont typeface="Arial" panose="020B0604020202020204" pitchFamily="34" charset="0"/>
              <a:buChar char="•"/>
            </a:pPr>
            <a:endParaRPr lang="nb-NO" sz="2800" b="0" dirty="0"/>
          </a:p>
          <a:p>
            <a:pPr marL="457200" indent="-457200">
              <a:buFont typeface="Arial" panose="020B0604020202020204" pitchFamily="34" charset="0"/>
              <a:buChar char="•"/>
            </a:pPr>
            <a:r>
              <a:rPr lang="nb-NO" sz="2800" b="0" dirty="0"/>
              <a:t>Samtidig skal pengepolitikken i Norge være fleksibel, slik at den også kan bidra til høy og stabil produksjon og sysselsetting samt motvirke oppbygging av finansielle ubalanser.</a:t>
            </a:r>
          </a:p>
          <a:p>
            <a:pPr marL="457200" indent="-457200">
              <a:buFont typeface="Arial" panose="020B0604020202020204" pitchFamily="34" charset="0"/>
              <a:buChar char="•"/>
            </a:pPr>
            <a:endParaRPr lang="nb-NO" sz="2800" b="0" dirty="0"/>
          </a:p>
          <a:p>
            <a:pPr marL="457200" indent="-457200">
              <a:buFont typeface="Arial" panose="020B0604020202020204" pitchFamily="34" charset="0"/>
              <a:buChar char="•"/>
            </a:pPr>
            <a:r>
              <a:rPr lang="nb-NO" sz="2800" b="0" dirty="0"/>
              <a:t>I praksis betyr det at Norges Bank kan tillate at inflasjonen avviker fra inflasjonsmålet i perioder, dersom disse andre viktige hensynene taler for det. </a:t>
            </a:r>
          </a:p>
        </p:txBody>
      </p:sp>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Norges Banks Pengepolitikk</a:t>
            </a:r>
          </a:p>
        </p:txBody>
      </p:sp>
    </p:spTree>
    <p:extLst>
      <p:ext uri="{BB962C8B-B14F-4D97-AF65-F5344CB8AC3E}">
        <p14:creationId xmlns:p14="http://schemas.microsoft.com/office/powerpoint/2010/main" val="319878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149DC2-C5BD-46BD-920E-7ECEE281BD7A}"/>
              </a:ext>
            </a:extLst>
          </p:cNvPr>
          <p:cNvSpPr txBox="1"/>
          <p:nvPr/>
        </p:nvSpPr>
        <p:spPr>
          <a:xfrm>
            <a:off x="8840" y="1556792"/>
            <a:ext cx="11548617" cy="3970318"/>
          </a:xfrm>
          <a:prstGeom prst="rect">
            <a:avLst/>
          </a:prstGeom>
          <a:noFill/>
        </p:spPr>
        <p:txBody>
          <a:bodyPr wrap="square">
            <a:spAutoFit/>
          </a:bodyPr>
          <a:lstStyle/>
          <a:p>
            <a:pPr marL="457200" indent="-457200">
              <a:buFont typeface="Arial" panose="020B0604020202020204" pitchFamily="34" charset="0"/>
              <a:buChar char="•"/>
            </a:pPr>
            <a:r>
              <a:rPr lang="nb-NO" sz="2800" b="0" dirty="0"/>
              <a:t>Styringsrenten er det viktigste virkemiddelet</a:t>
            </a:r>
          </a:p>
          <a:p>
            <a:pPr marL="457200" indent="-457200">
              <a:buFont typeface="Arial" panose="020B0604020202020204" pitchFamily="34" charset="0"/>
              <a:buChar char="•"/>
            </a:pPr>
            <a:endParaRPr lang="nb-NO" sz="2800" b="0" dirty="0"/>
          </a:p>
          <a:p>
            <a:pPr marL="457200" indent="-457200">
              <a:buFont typeface="Arial" panose="020B0604020202020204" pitchFamily="34" charset="0"/>
              <a:buChar char="•"/>
            </a:pPr>
            <a:r>
              <a:rPr lang="nb-NO" sz="2800" b="0" dirty="0"/>
              <a:t>Det viktigste virkemiddelet i pengepolitikken er rentene på bankenes innskudd og lån i Norges Bank, og den mest sentrale av disse rentene kalles styringsrenten</a:t>
            </a:r>
          </a:p>
          <a:p>
            <a:pPr marL="457200" indent="-457200">
              <a:buFont typeface="Arial" panose="020B0604020202020204" pitchFamily="34" charset="0"/>
              <a:buChar char="•"/>
            </a:pPr>
            <a:endParaRPr lang="nb-NO" sz="2800" b="0" dirty="0"/>
          </a:p>
          <a:p>
            <a:pPr marL="457200" indent="-457200">
              <a:buFont typeface="Arial" panose="020B0604020202020204" pitchFamily="34" charset="0"/>
              <a:buChar char="•"/>
            </a:pPr>
            <a:r>
              <a:rPr lang="nb-NO" sz="2800" b="0" dirty="0"/>
              <a:t>Nivået på styringsrenten bestemmes av komiteen for pengepolitikk og finansiell stabilitet, og møtene der styringsrenten blir fastsatt kalles rentemøter. Komiteen har normalt åtte rentemøter per år</a:t>
            </a:r>
          </a:p>
        </p:txBody>
      </p:sp>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Norges Banks Pengepolitikk</a:t>
            </a:r>
          </a:p>
        </p:txBody>
      </p:sp>
    </p:spTree>
    <p:extLst>
      <p:ext uri="{BB962C8B-B14F-4D97-AF65-F5344CB8AC3E}">
        <p14:creationId xmlns:p14="http://schemas.microsoft.com/office/powerpoint/2010/main" val="2844744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C5149DC2-C5BD-46BD-920E-7ECEE281BD7A}"/>
              </a:ext>
            </a:extLst>
          </p:cNvPr>
          <p:cNvSpPr txBox="1"/>
          <p:nvPr/>
        </p:nvSpPr>
        <p:spPr>
          <a:xfrm>
            <a:off x="8840" y="1556792"/>
            <a:ext cx="11548617" cy="4154984"/>
          </a:xfrm>
          <a:prstGeom prst="rect">
            <a:avLst/>
          </a:prstGeom>
          <a:noFill/>
        </p:spPr>
        <p:txBody>
          <a:bodyPr wrap="square">
            <a:spAutoFit/>
          </a:bodyPr>
          <a:lstStyle/>
          <a:p>
            <a:pPr marL="457200" indent="-457200">
              <a:buFont typeface="Arial" panose="020B0604020202020204" pitchFamily="34" charset="0"/>
              <a:buChar char="•"/>
            </a:pPr>
            <a:r>
              <a:rPr lang="nb-NO" sz="2400" b="0" dirty="0" err="1"/>
              <a:t>Pengepolitisk</a:t>
            </a:r>
            <a:r>
              <a:rPr lang="nb-NO" sz="2400" b="0" dirty="0"/>
              <a:t> rapport gir oversikt, innsikt og utsikt</a:t>
            </a:r>
          </a:p>
          <a:p>
            <a:pPr marL="457200" indent="-457200">
              <a:buFont typeface="Arial" panose="020B0604020202020204" pitchFamily="34" charset="0"/>
              <a:buChar char="•"/>
            </a:pPr>
            <a:endParaRPr lang="nb-NO" sz="2400" b="0" dirty="0"/>
          </a:p>
          <a:p>
            <a:pPr marL="457200" indent="-457200">
              <a:buFont typeface="Arial" panose="020B0604020202020204" pitchFamily="34" charset="0"/>
              <a:buChar char="•"/>
            </a:pPr>
            <a:r>
              <a:rPr lang="nb-NO" sz="2400" b="0" dirty="0"/>
              <a:t>Fire ganger i året utgir Norges Bank en </a:t>
            </a:r>
            <a:r>
              <a:rPr lang="nb-NO" sz="2400" b="0" dirty="0" err="1"/>
              <a:t>pengepolitiksk</a:t>
            </a:r>
            <a:r>
              <a:rPr lang="nb-NO" sz="2400" b="0" dirty="0"/>
              <a:t> rapport med </a:t>
            </a:r>
            <a:r>
              <a:rPr lang="nb-NO" sz="2400" b="0" dirty="0" err="1"/>
              <a:t>vudering</a:t>
            </a:r>
            <a:r>
              <a:rPr lang="nb-NO" sz="2400" b="0" dirty="0"/>
              <a:t> av finansiell stabilitet</a:t>
            </a:r>
          </a:p>
          <a:p>
            <a:pPr marL="457200" indent="-457200">
              <a:buFont typeface="Arial" panose="020B0604020202020204" pitchFamily="34" charset="0"/>
              <a:buChar char="•"/>
            </a:pPr>
            <a:endParaRPr lang="nb-NO" sz="2400" b="0" dirty="0">
              <a:hlinkClick r:id="rId2"/>
            </a:endParaRPr>
          </a:p>
          <a:p>
            <a:pPr marL="457200" indent="-457200">
              <a:buFont typeface="Arial" panose="020B0604020202020204" pitchFamily="34" charset="0"/>
              <a:buChar char="•"/>
            </a:pPr>
            <a:r>
              <a:rPr lang="nb-NO" sz="2400" b="0" dirty="0"/>
              <a:t>Rapporten beskriver situasjonen i norsk og internasjonal økonomi, og tegner et bilde av hvordan Norges Bank tror styringsrenten, inflasjonen og produksjon og sysselsetting vil utvikle seg i tiden fremover </a:t>
            </a:r>
          </a:p>
          <a:p>
            <a:pPr marL="457200" indent="-457200">
              <a:buFont typeface="Arial" panose="020B0604020202020204" pitchFamily="34" charset="0"/>
              <a:buChar char="•"/>
            </a:pPr>
            <a:endParaRPr lang="nb-NO" sz="2400" b="0" dirty="0"/>
          </a:p>
          <a:p>
            <a:pPr marL="457200" indent="-457200">
              <a:buFont typeface="Arial" panose="020B0604020202020204" pitchFamily="34" charset="0"/>
              <a:buChar char="•"/>
            </a:pPr>
            <a:r>
              <a:rPr lang="nb-NO" sz="2400" b="0" dirty="0"/>
              <a:t>Analysene i rapporten danner grunnlag for komiteens vurderinger og beslutninger om styringsrenten </a:t>
            </a:r>
          </a:p>
        </p:txBody>
      </p:sp>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Norges Banks Pengepolitikk</a:t>
            </a:r>
          </a:p>
        </p:txBody>
      </p:sp>
    </p:spTree>
    <p:extLst>
      <p:ext uri="{BB962C8B-B14F-4D97-AF65-F5344CB8AC3E}">
        <p14:creationId xmlns:p14="http://schemas.microsoft.com/office/powerpoint/2010/main" val="3941671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Annen pengepolitikk (kvantitative lettelser)</a:t>
            </a:r>
          </a:p>
        </p:txBody>
      </p:sp>
      <p:sp>
        <p:nvSpPr>
          <p:cNvPr id="4" name="Rectangle 1">
            <a:extLst>
              <a:ext uri="{FF2B5EF4-FFF2-40B4-BE49-F238E27FC236}">
                <a16:creationId xmlns:a16="http://schemas.microsoft.com/office/drawing/2014/main" id="{DE53F31B-E1A2-476E-A5E4-3116C412526D}"/>
              </a:ext>
            </a:extLst>
          </p:cNvPr>
          <p:cNvSpPr>
            <a:spLocks noChangeArrowheads="1"/>
          </p:cNvSpPr>
          <p:nvPr/>
        </p:nvSpPr>
        <p:spPr bwMode="auto">
          <a:xfrm>
            <a:off x="335360" y="1772816"/>
            <a:ext cx="10769739"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2400" b="0" i="0" u="none" strike="noStrike" cap="none" normalizeH="0" baseline="0" dirty="0">
                <a:ln>
                  <a:noFill/>
                </a:ln>
                <a:solidFill>
                  <a:schemeClr val="tx1"/>
                </a:solidFill>
                <a:effectLst/>
                <a:latin typeface="Arial Unicode MS"/>
              </a:rPr>
              <a:t>Kvantitative lettelser (</a:t>
            </a:r>
            <a:r>
              <a:rPr lang="nb-NO" altLang="nb-NO" sz="2400" dirty="0" err="1">
                <a:latin typeface="Arial Unicode MS"/>
              </a:rPr>
              <a:t>Quantitive</a:t>
            </a:r>
            <a:r>
              <a:rPr lang="nb-NO" altLang="nb-NO" sz="2400" dirty="0">
                <a:latin typeface="Arial Unicode MS"/>
              </a:rPr>
              <a:t> </a:t>
            </a:r>
            <a:r>
              <a:rPr lang="nb-NO" altLang="nb-NO" sz="2400" dirty="0" err="1">
                <a:latin typeface="Arial Unicode MS"/>
              </a:rPr>
              <a:t>Easing</a:t>
            </a:r>
            <a:r>
              <a:rPr lang="nb-NO" altLang="nb-NO" sz="2400" dirty="0">
                <a:latin typeface="Arial Unicode MS"/>
              </a:rPr>
              <a:t> - QE) </a:t>
            </a:r>
            <a:r>
              <a:rPr kumimoji="0" lang="nb-NO" altLang="nb-NO" sz="2400" b="0" i="0" u="none" strike="noStrike" cap="none" normalizeH="0" baseline="0" dirty="0">
                <a:ln>
                  <a:noFill/>
                </a:ln>
                <a:solidFill>
                  <a:schemeClr val="tx1"/>
                </a:solidFill>
                <a:effectLst/>
                <a:latin typeface="Arial Unicode MS"/>
              </a:rPr>
              <a:t>er en pengepolitikk der en sentralbank kjøper forhåndsbestemte mengder statsobligasjoner eller andre finansielle eiendeler (f.eks. kommunale obligasjoner, selskaps-obligasjoner, aksjer osv.)</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nb-NO" altLang="nb-NO" sz="2400" dirty="0">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2400" b="0" i="0" u="none" strike="noStrike" cap="none" normalizeH="0" baseline="0" dirty="0">
                <a:ln>
                  <a:noFill/>
                </a:ln>
                <a:solidFill>
                  <a:schemeClr val="tx1"/>
                </a:solidFill>
                <a:effectLst/>
                <a:latin typeface="Arial Unicode MS"/>
              </a:rPr>
              <a:t>Hensikt: Å tilføre likvide midler til bankene med hensikt å øke utlån og økonomisk aktivitet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nb-NO" altLang="nb-NO" sz="2400" b="0" i="0" u="none" strike="noStrike" cap="none" normalizeH="0" baseline="0" dirty="0">
              <a:ln>
                <a:noFill/>
              </a:ln>
              <a:solidFill>
                <a:schemeClr val="tx1"/>
              </a:solidFill>
              <a:effectLst/>
              <a:latin typeface="Arial Unicode M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nb-NO" altLang="nb-NO" sz="2400" b="0" i="0" u="none" strike="noStrike" cap="none" normalizeH="0" baseline="0" dirty="0">
                <a:ln>
                  <a:noFill/>
                </a:ln>
                <a:solidFill>
                  <a:schemeClr val="tx1"/>
                </a:solidFill>
                <a:effectLst/>
                <a:latin typeface="Arial Unicode MS"/>
              </a:rPr>
              <a:t>Kvantitative lettelser anses å være en ukonvensjonell form for pengepolitikk, som vanligvis brukes når inflasjonen er svært lav eller negativ, veksten lav, og når andre pengepolitiske tiltak</a:t>
            </a:r>
            <a:r>
              <a:rPr kumimoji="0" lang="nb-NO" altLang="nb-NO" sz="2400" b="0" i="0" u="none" strike="noStrike" cap="none" normalizeH="0" dirty="0">
                <a:ln>
                  <a:noFill/>
                </a:ln>
                <a:solidFill>
                  <a:schemeClr val="tx1"/>
                </a:solidFill>
                <a:effectLst/>
                <a:latin typeface="Arial Unicode MS"/>
              </a:rPr>
              <a:t> «er brukt opp»</a:t>
            </a:r>
            <a:endParaRPr kumimoji="0" lang="nb-NO" altLang="nb-NO"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4759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Annen pengepolitikk (kvantitative lettelser)</a:t>
            </a:r>
          </a:p>
        </p:txBody>
      </p:sp>
      <p:sp>
        <p:nvSpPr>
          <p:cNvPr id="5" name="Plassholder for innhold 2">
            <a:extLst>
              <a:ext uri="{FF2B5EF4-FFF2-40B4-BE49-F238E27FC236}">
                <a16:creationId xmlns:a16="http://schemas.microsoft.com/office/drawing/2014/main" id="{1D29F289-0F95-47D7-B44E-43EB251128C9}"/>
              </a:ext>
            </a:extLst>
          </p:cNvPr>
          <p:cNvSpPr txBox="1">
            <a:spLocks/>
          </p:cNvSpPr>
          <p:nvPr/>
        </p:nvSpPr>
        <p:spPr>
          <a:xfrm>
            <a:off x="1142585" y="2071632"/>
            <a:ext cx="9921967"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285750" indent="-285750" algn="just">
              <a:lnSpc>
                <a:spcPct val="107000"/>
              </a:lnSpc>
              <a:spcAft>
                <a:spcPts val="800"/>
              </a:spcAft>
              <a:buFont typeface="Arial" panose="020B0604020202020204" pitchFamily="34" charset="0"/>
              <a:buChar char="•"/>
            </a:pPr>
            <a:r>
              <a:rPr kumimoji="0" lang="nb-NO" altLang="nb-NO" sz="2800" b="0" i="0" u="none" strike="noStrike" cap="none" normalizeH="0" baseline="0" dirty="0">
                <a:ln>
                  <a:noFill/>
                </a:ln>
                <a:solidFill>
                  <a:schemeClr val="tx1"/>
                </a:solidFill>
                <a:effectLst/>
                <a:latin typeface="Arial Unicode MS"/>
              </a:rPr>
              <a:t>De fleste vestlige sentralbanker (FED, ECB, </a:t>
            </a:r>
            <a:r>
              <a:rPr kumimoji="0" lang="nb-NO" altLang="nb-NO" sz="2800" b="0" i="0" u="none" strike="noStrike" cap="none" normalizeH="0" baseline="0" dirty="0" err="1">
                <a:ln>
                  <a:noFill/>
                </a:ln>
                <a:solidFill>
                  <a:schemeClr val="tx1"/>
                </a:solidFill>
                <a:effectLst/>
                <a:latin typeface="Arial Unicode MS"/>
              </a:rPr>
              <a:t>BoJ</a:t>
            </a:r>
            <a:r>
              <a:rPr kumimoji="0" lang="nb-NO" altLang="nb-NO" sz="2800" b="0" i="0" u="none" strike="noStrike" cap="none" normalizeH="0" baseline="0" dirty="0">
                <a:ln>
                  <a:noFill/>
                </a:ln>
                <a:solidFill>
                  <a:schemeClr val="tx1"/>
                </a:solidFill>
                <a:effectLst/>
                <a:latin typeface="Arial Unicode MS"/>
              </a:rPr>
              <a:t> og andre, ikke NB) vedtok lignende retningslinjer under og etter følgende hendelser:</a:t>
            </a:r>
          </a:p>
          <a:p>
            <a:pPr marL="742950" lvl="1" indent="-285750" algn="just">
              <a:lnSpc>
                <a:spcPct val="107000"/>
              </a:lnSpc>
              <a:spcAft>
                <a:spcPts val="800"/>
              </a:spcAft>
              <a:buFont typeface="Arial" panose="020B0604020202020204" pitchFamily="34" charset="0"/>
              <a:buChar char="•"/>
            </a:pPr>
            <a:r>
              <a:rPr kumimoji="0" lang="nb-NO" altLang="nb-NO" sz="2400" b="0" i="0" u="none" strike="noStrike" cap="none" normalizeH="0" baseline="0" dirty="0">
                <a:ln>
                  <a:noFill/>
                </a:ln>
                <a:solidFill>
                  <a:srgbClr val="01509E"/>
                </a:solidFill>
                <a:effectLst/>
                <a:latin typeface="Arial Unicode MS"/>
              </a:rPr>
              <a:t>Finanskrisen i 2008-2009</a:t>
            </a:r>
          </a:p>
          <a:p>
            <a:pPr marL="742950" lvl="1" indent="-285750" algn="just">
              <a:lnSpc>
                <a:spcPct val="107000"/>
              </a:lnSpc>
              <a:spcAft>
                <a:spcPts val="800"/>
              </a:spcAft>
              <a:buFont typeface="Arial" panose="020B0604020202020204" pitchFamily="34" charset="0"/>
              <a:buChar char="•"/>
            </a:pPr>
            <a:r>
              <a:rPr kumimoji="0" lang="nb-NO" altLang="nb-NO" sz="2400" b="0" i="0" u="none" strike="noStrike" cap="none" normalizeH="0" baseline="0" dirty="0">
                <a:ln>
                  <a:noFill/>
                </a:ln>
                <a:solidFill>
                  <a:srgbClr val="01509E"/>
                </a:solidFill>
                <a:effectLst/>
                <a:latin typeface="Arial Unicode MS"/>
              </a:rPr>
              <a:t>Den Europeiske gjeldskrisen 2011-2012 </a:t>
            </a:r>
          </a:p>
          <a:p>
            <a:pPr marL="742950" lvl="1" indent="-285750" algn="just">
              <a:lnSpc>
                <a:spcPct val="107000"/>
              </a:lnSpc>
              <a:spcAft>
                <a:spcPts val="800"/>
              </a:spcAft>
              <a:buFont typeface="Arial" panose="020B0604020202020204" pitchFamily="34" charset="0"/>
              <a:buChar char="•"/>
            </a:pPr>
            <a:r>
              <a:rPr kumimoji="0" lang="nb-NO" altLang="nb-NO" sz="2400" b="0" i="0" u="none" strike="noStrike" cap="none" normalizeH="0" baseline="0" dirty="0">
                <a:ln>
                  <a:noFill/>
                </a:ln>
                <a:solidFill>
                  <a:srgbClr val="01509E"/>
                </a:solidFill>
                <a:effectLst/>
                <a:latin typeface="Arial Unicode MS"/>
              </a:rPr>
              <a:t>Pandemien 2020-2021</a:t>
            </a:r>
          </a:p>
          <a:p>
            <a:endParaRPr lang="en-US" dirty="0"/>
          </a:p>
        </p:txBody>
      </p:sp>
    </p:spTree>
    <p:extLst>
      <p:ext uri="{BB962C8B-B14F-4D97-AF65-F5344CB8AC3E}">
        <p14:creationId xmlns:p14="http://schemas.microsoft.com/office/powerpoint/2010/main" val="3966106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descr="stripe_tekst_e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0"/>
            <a:ext cx="860290" cy="6858000"/>
          </a:xfrm>
          <a:prstGeom prst="rect">
            <a:avLst/>
          </a:prstGeom>
        </p:spPr>
      </p:pic>
      <p:sp>
        <p:nvSpPr>
          <p:cNvPr id="6" name="Rectangle: Rounded Corners 5">
            <a:extLst>
              <a:ext uri="{FF2B5EF4-FFF2-40B4-BE49-F238E27FC236}">
                <a16:creationId xmlns:a16="http://schemas.microsoft.com/office/drawing/2014/main" id="{A7A41F7B-4273-4F7D-94CA-222E59257EF1}"/>
              </a:ext>
            </a:extLst>
          </p:cNvPr>
          <p:cNvSpPr/>
          <p:nvPr/>
        </p:nvSpPr>
        <p:spPr>
          <a:xfrm>
            <a:off x="9123681" y="1188721"/>
            <a:ext cx="45719" cy="457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179F686-159D-48BA-92CF-1B59D9E71591}"/>
              </a:ext>
            </a:extLst>
          </p:cNvPr>
          <p:cNvPicPr>
            <a:picLocks noChangeAspect="1"/>
          </p:cNvPicPr>
          <p:nvPr/>
        </p:nvPicPr>
        <p:blipFill>
          <a:blip r:embed="rId3"/>
          <a:stretch>
            <a:fillRect/>
          </a:stretch>
        </p:blipFill>
        <p:spPr>
          <a:xfrm>
            <a:off x="-28128" y="0"/>
            <a:ext cx="12220128" cy="6858000"/>
          </a:xfrm>
          <a:prstGeom prst="rect">
            <a:avLst/>
          </a:prstGeom>
        </p:spPr>
      </p:pic>
      <p:sp>
        <p:nvSpPr>
          <p:cNvPr id="7" name="TextBox 6">
            <a:extLst>
              <a:ext uri="{FF2B5EF4-FFF2-40B4-BE49-F238E27FC236}">
                <a16:creationId xmlns:a16="http://schemas.microsoft.com/office/drawing/2014/main" id="{1BC489B5-6E7D-4F80-87A4-7D6FA7C99C13}"/>
              </a:ext>
            </a:extLst>
          </p:cNvPr>
          <p:cNvSpPr txBox="1"/>
          <p:nvPr/>
        </p:nvSpPr>
        <p:spPr>
          <a:xfrm>
            <a:off x="4379736" y="980865"/>
            <a:ext cx="4572000" cy="1107996"/>
          </a:xfrm>
          <a:prstGeom prst="rect">
            <a:avLst/>
          </a:prstGeom>
          <a:noFill/>
        </p:spPr>
        <p:txBody>
          <a:bodyPr wrap="square">
            <a:spAutoFit/>
          </a:bodyPr>
          <a:lstStyle/>
          <a:p>
            <a:r>
              <a:rPr lang="en-US" sz="1000" dirty="0">
                <a:hlinkClick r:id="rId4"/>
              </a:rPr>
              <a:t>https://fred.stlouisfed.org/series/WALCL</a:t>
            </a:r>
            <a:endParaRPr lang="en-US" sz="1000" dirty="0"/>
          </a:p>
          <a:p>
            <a:r>
              <a:rPr lang="en-US" sz="1000" dirty="0">
                <a:hlinkClick r:id="rId5"/>
              </a:rPr>
              <a:t>https://fred.stlouisfed.org/series/ECBASSETSW</a:t>
            </a:r>
            <a:endParaRPr lang="en-US" sz="1000" dirty="0"/>
          </a:p>
          <a:p>
            <a:r>
              <a:rPr lang="en-US" sz="1000" dirty="0">
                <a:hlinkClick r:id="rId6"/>
              </a:rPr>
              <a:t>https://fred.stlouisfed.org/series/JPNASSETS</a:t>
            </a:r>
            <a:endParaRPr lang="en-US" sz="1000" dirty="0"/>
          </a:p>
          <a:p>
            <a:endParaRPr lang="en-US" dirty="0"/>
          </a:p>
        </p:txBody>
      </p:sp>
    </p:spTree>
    <p:extLst>
      <p:ext uri="{BB962C8B-B14F-4D97-AF65-F5344CB8AC3E}">
        <p14:creationId xmlns:p14="http://schemas.microsoft.com/office/powerpoint/2010/main" val="229612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sz="3600" dirty="0">
                <a:solidFill>
                  <a:schemeClr val="accent1"/>
                </a:solidFill>
              </a:rPr>
              <a:t>Hva er inflasjon? (11.2)</a:t>
            </a:r>
          </a:p>
        </p:txBody>
      </p:sp>
      <p:sp>
        <p:nvSpPr>
          <p:cNvPr id="3" name="Plassholder for innhold 2"/>
          <p:cNvSpPr>
            <a:spLocks noGrp="1"/>
          </p:cNvSpPr>
          <p:nvPr>
            <p:ph idx="1"/>
          </p:nvPr>
        </p:nvSpPr>
        <p:spPr>
          <a:xfrm>
            <a:off x="609600" y="1600200"/>
            <a:ext cx="11463064" cy="4525963"/>
          </a:xfrm>
        </p:spPr>
        <p:txBody>
          <a:bodyPr/>
          <a:lstStyle/>
          <a:p>
            <a:r>
              <a:rPr lang="nb-NO" altLang="nb-NO" sz="2800" dirty="0"/>
              <a:t>Med inflasjon forstår vi en vedvarende økning i prisnivået</a:t>
            </a:r>
          </a:p>
          <a:p>
            <a:r>
              <a:rPr lang="nb-NO" altLang="nb-NO" sz="2800" dirty="0"/>
              <a:t>Sagt på en annen måte; vi får et vedvarende fall i realverdien av et nominelt pengebeløp</a:t>
            </a:r>
          </a:p>
          <a:p>
            <a:r>
              <a:rPr lang="nb-NO" altLang="nb-NO" sz="2800" dirty="0"/>
              <a:t>Inflasjon måles oftest som en </a:t>
            </a:r>
            <a:r>
              <a:rPr lang="nb-NO" altLang="nb-NO" sz="2800" dirty="0" err="1"/>
              <a:t>annualisert</a:t>
            </a:r>
            <a:r>
              <a:rPr lang="nb-NO" altLang="nb-NO" sz="2800" dirty="0"/>
              <a:t> prosentvis endring av prisene</a:t>
            </a:r>
          </a:p>
          <a:p>
            <a:r>
              <a:rPr lang="nb-NO" altLang="nb-NO" sz="2800" dirty="0"/>
              <a:t>Inflasjon i Norge (endring konsumpriser Feb22-Feb22) var på 3.7%, i USA er tilsvarende tall 7.9%. I </a:t>
            </a:r>
            <a:r>
              <a:rPr lang="nb-NO" altLang="nb-NO" sz="2800" dirty="0" err="1"/>
              <a:t>Eurozonen</a:t>
            </a:r>
            <a:r>
              <a:rPr lang="nb-NO" altLang="nb-NO" sz="2800" dirty="0"/>
              <a:t> 6.5%.</a:t>
            </a:r>
          </a:p>
          <a:p>
            <a:r>
              <a:rPr lang="nb-NO" altLang="nb-NO" sz="2800" dirty="0"/>
              <a:t>Motsatt av inflasjon er deflasjon (fallende priser)</a:t>
            </a:r>
            <a:endParaRPr lang="nb-NO" altLang="nb-NO" sz="2400" dirty="0"/>
          </a:p>
          <a:p>
            <a:pPr lvl="1"/>
            <a:endParaRPr lang="nb-NO" altLang="nb-NO" sz="2400" dirty="0"/>
          </a:p>
          <a:p>
            <a:pPr lvl="1"/>
            <a:endParaRPr lang="nb-NO" altLang="nb-NO" sz="2400" dirty="0"/>
          </a:p>
          <a:p>
            <a:pPr lvl="1"/>
            <a:endParaRPr lang="nb-NO" altLang="nb-NO" sz="2400" dirty="0"/>
          </a:p>
        </p:txBody>
      </p:sp>
    </p:spTree>
    <p:extLst>
      <p:ext uri="{BB962C8B-B14F-4D97-AF65-F5344CB8AC3E}">
        <p14:creationId xmlns:p14="http://schemas.microsoft.com/office/powerpoint/2010/main" val="578524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7A41F7B-4273-4F7D-94CA-222E59257EF1}"/>
              </a:ext>
            </a:extLst>
          </p:cNvPr>
          <p:cNvSpPr/>
          <p:nvPr/>
        </p:nvSpPr>
        <p:spPr>
          <a:xfrm>
            <a:off x="9123681" y="1188721"/>
            <a:ext cx="45719" cy="4571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CC3E707-3E63-40A9-A390-7FA2022815CF}"/>
              </a:ext>
            </a:extLst>
          </p:cNvPr>
          <p:cNvPicPr>
            <a:picLocks noChangeAspect="1"/>
          </p:cNvPicPr>
          <p:nvPr/>
        </p:nvPicPr>
        <p:blipFill>
          <a:blip r:embed="rId2"/>
          <a:stretch>
            <a:fillRect/>
          </a:stretch>
        </p:blipFill>
        <p:spPr>
          <a:xfrm>
            <a:off x="0" y="-33929"/>
            <a:ext cx="12192000" cy="4759073"/>
          </a:xfrm>
          <a:prstGeom prst="rect">
            <a:avLst/>
          </a:prstGeom>
        </p:spPr>
      </p:pic>
      <p:sp>
        <p:nvSpPr>
          <p:cNvPr id="8" name="Plassholder for innhold 2">
            <a:extLst>
              <a:ext uri="{FF2B5EF4-FFF2-40B4-BE49-F238E27FC236}">
                <a16:creationId xmlns:a16="http://schemas.microsoft.com/office/drawing/2014/main" id="{26EFAC82-BACA-48EF-9D0A-2690BF40BFE3}"/>
              </a:ext>
            </a:extLst>
          </p:cNvPr>
          <p:cNvSpPr txBox="1">
            <a:spLocks/>
          </p:cNvSpPr>
          <p:nvPr/>
        </p:nvSpPr>
        <p:spPr>
          <a:xfrm>
            <a:off x="1055440" y="4869160"/>
            <a:ext cx="9865096" cy="4525963"/>
          </a:xfrm>
          <a:prstGeom prst="rect">
            <a:avLst/>
          </a:prstGeom>
        </p:spPr>
        <p:txBody>
          <a:bodyPr vert="horz" lIns="91440" tIns="45720" rIns="91440" bIns="45720" rtlCol="0">
            <a:normAutofit/>
          </a:bodyPr>
          <a:lstStyle>
            <a:lvl1pPr marL="0" indent="0" algn="l" defTabSz="457200" rtl="0" eaLnBrk="1" latinLnBrk="0" hangingPunct="1">
              <a:spcBef>
                <a:spcPct val="20000"/>
              </a:spcBef>
              <a:buFont typeface="Arial"/>
              <a:buNone/>
              <a:defRPr sz="24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just">
              <a:lnSpc>
                <a:spcPct val="107000"/>
              </a:lnSpc>
              <a:spcAft>
                <a:spcPts val="800"/>
              </a:spcAft>
            </a:pPr>
            <a:r>
              <a:rPr lang="nb-NO" sz="1600" i="1" dirty="0">
                <a:solidFill>
                  <a:schemeClr val="tx1"/>
                </a:solidFill>
                <a:latin typeface="Arial" panose="020B0604020202020204" pitchFamily="34" charset="0"/>
                <a:ea typeface="Times New Roman" panose="02020603050405020304" pitchFamily="18" charset="0"/>
                <a:cs typeface="Arial" panose="020B0604020202020204" pitchFamily="34" charset="0"/>
              </a:rPr>
              <a:t>Figur fra Kloster (2020). Effekt av kvantitative lettelser på sentral-bankens balanse og private bankers balanse. For mer diskusjon, se også: </a:t>
            </a:r>
            <a:r>
              <a:rPr lang="nb-NO" sz="1600" u="sng" dirty="0">
                <a:solidFill>
                  <a:srgbClr val="0563C1"/>
                </a:solidFill>
                <a:latin typeface="Arial" panose="020B0604020202020204" pitchFamily="34" charset="0"/>
                <a:ea typeface="Calibri" panose="020F0502020204030204" pitchFamily="34" charset="0"/>
                <a:cs typeface="Arial" panose="020B0604020202020204" pitchFamily="34" charset="0"/>
                <a:hlinkClick r:id="rId3"/>
              </a:rPr>
              <a:t>https://www.norges-bank.no/bankplassen/arkiv/2020/qe-og-helikopterpenger-hva-er-forskjellen/</a:t>
            </a:r>
            <a:endParaRPr lang="nb-NO" sz="16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US"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576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Kvantitative lettelser</a:t>
            </a:r>
          </a:p>
        </p:txBody>
      </p:sp>
      <p:sp>
        <p:nvSpPr>
          <p:cNvPr id="4" name="TextBox 3">
            <a:extLst>
              <a:ext uri="{FF2B5EF4-FFF2-40B4-BE49-F238E27FC236}">
                <a16:creationId xmlns:a16="http://schemas.microsoft.com/office/drawing/2014/main" id="{157CAF9D-2372-4174-9621-37B9E3687D8C}"/>
              </a:ext>
            </a:extLst>
          </p:cNvPr>
          <p:cNvSpPr txBox="1"/>
          <p:nvPr/>
        </p:nvSpPr>
        <p:spPr>
          <a:xfrm>
            <a:off x="583685" y="1772816"/>
            <a:ext cx="10502241" cy="3724096"/>
          </a:xfrm>
          <a:prstGeom prst="rect">
            <a:avLst/>
          </a:prstGeom>
          <a:noFill/>
        </p:spPr>
        <p:txBody>
          <a:bodyPr wrap="square">
            <a:spAutoFit/>
          </a:bodyPr>
          <a:lstStyle/>
          <a:p>
            <a:endParaRPr lang="en-US" sz="2400" dirty="0"/>
          </a:p>
          <a:p>
            <a:pPr marL="285750" indent="-285750">
              <a:buFont typeface="Arial" panose="020B0604020202020204" pitchFamily="34" charset="0"/>
              <a:buChar char="•"/>
            </a:pPr>
            <a:r>
              <a:rPr lang="en-US" sz="2400" dirty="0"/>
              <a:t>QE-programmer </a:t>
            </a:r>
            <a:r>
              <a:rPr lang="en-US" sz="2400" dirty="0" err="1"/>
              <a:t>blir</a:t>
            </a:r>
            <a:r>
              <a:rPr lang="en-US" sz="2400" dirty="0"/>
              <a:t> </a:t>
            </a:r>
            <a:r>
              <a:rPr lang="en-US" sz="2400" dirty="0" err="1"/>
              <a:t>imidlertid</a:t>
            </a:r>
            <a:r>
              <a:rPr lang="en-US" sz="2400" dirty="0"/>
              <a:t> </a:t>
            </a:r>
            <a:r>
              <a:rPr lang="en-US" sz="2400" dirty="0" err="1"/>
              <a:t>også</a:t>
            </a:r>
            <a:r>
              <a:rPr lang="en-US" sz="2400" dirty="0"/>
              <a:t> </a:t>
            </a:r>
            <a:r>
              <a:rPr lang="en-US" sz="2400" dirty="0" err="1"/>
              <a:t>kritisert</a:t>
            </a:r>
            <a:r>
              <a:rPr lang="en-US" sz="2400" dirty="0"/>
              <a:t> for </a:t>
            </a:r>
            <a:r>
              <a:rPr lang="en-US" sz="2400" dirty="0" err="1"/>
              <a:t>deres</a:t>
            </a:r>
            <a:r>
              <a:rPr lang="en-US" sz="2400" dirty="0"/>
              <a:t> </a:t>
            </a:r>
            <a:r>
              <a:rPr lang="en-US" sz="2400" dirty="0" err="1"/>
              <a:t>bivirkninger</a:t>
            </a:r>
            <a:r>
              <a:rPr lang="en-US" sz="2400" dirty="0"/>
              <a:t> og </a:t>
            </a:r>
            <a:r>
              <a:rPr lang="en-US" sz="2400" dirty="0" err="1"/>
              <a:t>risiko</a:t>
            </a:r>
            <a:r>
              <a:rPr lang="en-US" sz="2400" dirty="0"/>
              <a:t>, </a:t>
            </a:r>
            <a:r>
              <a:rPr lang="en-US" sz="2400" dirty="0" err="1"/>
              <a:t>primært</a:t>
            </a:r>
            <a:r>
              <a:rPr lang="en-US" sz="2400" dirty="0"/>
              <a:t>;</a:t>
            </a:r>
          </a:p>
          <a:p>
            <a:pPr marL="285750" indent="-285750">
              <a:buFont typeface="Arial" panose="020B0604020202020204" pitchFamily="34" charset="0"/>
              <a:buChar char="•"/>
            </a:pPr>
            <a:endParaRPr lang="en-US" sz="2400" dirty="0"/>
          </a:p>
          <a:p>
            <a:pPr marL="742950" lvl="1" indent="-285750">
              <a:buFont typeface="Arial" panose="020B0604020202020204" pitchFamily="34" charset="0"/>
              <a:buChar char="•"/>
            </a:pPr>
            <a:r>
              <a:rPr lang="en-US" sz="2000" dirty="0" err="1">
                <a:solidFill>
                  <a:srgbClr val="FF0000"/>
                </a:solidFill>
                <a:latin typeface="Arial" panose="020B0604020202020204" pitchFamily="34" charset="0"/>
                <a:cs typeface="Arial" panose="020B0604020202020204" pitchFamily="34" charset="0"/>
              </a:rPr>
              <a:t>Høyere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inflasjon</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på</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lengre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sikt</a:t>
            </a:r>
            <a:endParaRPr lang="en-US" sz="2000" dirty="0">
              <a:solidFill>
                <a:srgbClr val="FF000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000" dirty="0">
              <a:solidFill>
                <a:srgbClr val="FF000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000" dirty="0" err="1">
                <a:solidFill>
                  <a:srgbClr val="FF0000"/>
                </a:solidFill>
                <a:latin typeface="Arial" panose="020B0604020202020204" pitchFamily="34" charset="0"/>
                <a:cs typeface="Arial" panose="020B0604020202020204" pitchFamily="34" charset="0"/>
              </a:rPr>
              <a:t>Ikke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effektiv</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nok</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hvis</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bankene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fortsatt</a:t>
            </a:r>
            <a:r>
              <a:rPr lang="en-US" sz="2000" dirty="0">
                <a:solidFill>
                  <a:srgbClr val="FF0000"/>
                </a:solidFill>
                <a:latin typeface="Arial" panose="020B0604020202020204" pitchFamily="34" charset="0"/>
                <a:cs typeface="Arial" panose="020B0604020202020204" pitchFamily="34" charset="0"/>
              </a:rPr>
              <a:t> er </a:t>
            </a:r>
            <a:r>
              <a:rPr lang="en-US" sz="2000" dirty="0" err="1">
                <a:solidFill>
                  <a:srgbClr val="FF0000"/>
                </a:solidFill>
                <a:latin typeface="Arial" panose="020B0604020202020204" pitchFamily="34" charset="0"/>
                <a:cs typeface="Arial" panose="020B0604020202020204" pitchFamily="34" charset="0"/>
              </a:rPr>
              <a:t>motvillige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til</a:t>
            </a:r>
            <a:r>
              <a:rPr lang="en-US" sz="2000" dirty="0">
                <a:solidFill>
                  <a:srgbClr val="FF0000"/>
                </a:solidFill>
                <a:latin typeface="Arial" panose="020B0604020202020204" pitchFamily="34" charset="0"/>
                <a:cs typeface="Arial" panose="020B0604020202020204" pitchFamily="34" charset="0"/>
              </a:rPr>
              <a:t> å </a:t>
            </a:r>
            <a:r>
              <a:rPr lang="en-US" sz="2000" dirty="0" err="1">
                <a:solidFill>
                  <a:srgbClr val="FF0000"/>
                </a:solidFill>
                <a:latin typeface="Arial" panose="020B0604020202020204" pitchFamily="34" charset="0"/>
                <a:cs typeface="Arial" panose="020B0604020202020204" pitchFamily="34" charset="0"/>
              </a:rPr>
              <a:t>låne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ut</a:t>
            </a:r>
            <a:r>
              <a:rPr lang="en-US" sz="2000" dirty="0">
                <a:solidFill>
                  <a:srgbClr val="FF0000"/>
                </a:solidFill>
                <a:latin typeface="Arial" panose="020B0604020202020204" pitchFamily="34" charset="0"/>
                <a:cs typeface="Arial" panose="020B0604020202020204" pitchFamily="34" charset="0"/>
              </a:rPr>
              <a:t> og </a:t>
            </a:r>
            <a:r>
              <a:rPr lang="en-US" sz="2000" dirty="0" err="1">
                <a:solidFill>
                  <a:srgbClr val="FF0000"/>
                </a:solidFill>
                <a:latin typeface="Arial" panose="020B0604020202020204" pitchFamily="34" charset="0"/>
                <a:cs typeface="Arial" panose="020B0604020202020204" pitchFamily="34" charset="0"/>
              </a:rPr>
              <a:t>potensielle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låntakere</a:t>
            </a:r>
            <a:r>
              <a:rPr lang="en-US" sz="2000" dirty="0">
                <a:solidFill>
                  <a:srgbClr val="FF0000"/>
                </a:solidFill>
                <a:latin typeface="Arial" panose="020B0604020202020204" pitchFamily="34" charset="0"/>
                <a:cs typeface="Arial" panose="020B0604020202020204" pitchFamily="34" charset="0"/>
              </a:rPr>
              <a:t> er </a:t>
            </a:r>
            <a:r>
              <a:rPr lang="en-US" sz="2000" dirty="0" err="1">
                <a:solidFill>
                  <a:srgbClr val="FF0000"/>
                </a:solidFill>
                <a:latin typeface="Arial" panose="020B0604020202020204" pitchFamily="34" charset="0"/>
                <a:cs typeface="Arial" panose="020B0604020202020204" pitchFamily="34" charset="0"/>
              </a:rPr>
              <a:t>uvillige</a:t>
            </a:r>
            <a:r>
              <a:rPr lang="en-US" sz="2000" dirty="0">
                <a:solidFill>
                  <a:srgbClr val="FF0000"/>
                </a:solidFill>
                <a:latin typeface="Arial" panose="020B0604020202020204" pitchFamily="34" charset="0"/>
                <a:cs typeface="Arial" panose="020B0604020202020204" pitchFamily="34" charset="0"/>
              </a:rPr>
              <a:t> </a:t>
            </a:r>
            <a:r>
              <a:rPr lang="en-US" sz="2000" dirty="0" err="1">
                <a:solidFill>
                  <a:srgbClr val="FF0000"/>
                </a:solidFill>
                <a:latin typeface="Arial" panose="020B0604020202020204" pitchFamily="34" charset="0"/>
                <a:cs typeface="Arial" panose="020B0604020202020204" pitchFamily="34" charset="0"/>
              </a:rPr>
              <a:t>til</a:t>
            </a:r>
            <a:r>
              <a:rPr lang="en-US" sz="2000" dirty="0">
                <a:solidFill>
                  <a:srgbClr val="FF0000"/>
                </a:solidFill>
                <a:latin typeface="Arial" panose="020B0604020202020204" pitchFamily="34" charset="0"/>
                <a:cs typeface="Arial" panose="020B0604020202020204" pitchFamily="34" charset="0"/>
              </a:rPr>
              <a:t> å </a:t>
            </a:r>
            <a:r>
              <a:rPr lang="en-US" sz="2000" dirty="0" err="1">
                <a:solidFill>
                  <a:srgbClr val="FF0000"/>
                </a:solidFill>
                <a:latin typeface="Arial" panose="020B0604020202020204" pitchFamily="34" charset="0"/>
                <a:cs typeface="Arial" panose="020B0604020202020204" pitchFamily="34" charset="0"/>
              </a:rPr>
              <a:t>låne</a:t>
            </a:r>
            <a:endParaRPr lang="en-US" sz="2000" dirty="0">
              <a:solidFill>
                <a:srgbClr val="FF000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2000" dirty="0">
              <a:solidFill>
                <a:srgbClr val="FF000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nb-NO" sz="2000" dirty="0">
                <a:solidFill>
                  <a:srgbClr val="FF0000"/>
                </a:solidFill>
                <a:effectLst/>
                <a:latin typeface="Arial" panose="020B0604020202020204" pitchFamily="34" charset="0"/>
                <a:ea typeface="Calibri" panose="020F0502020204030204" pitchFamily="34" charset="0"/>
                <a:cs typeface="Arial" panose="020B0604020202020204" pitchFamily="34" charset="0"/>
              </a:rPr>
              <a:t>Det foreligger også en </a:t>
            </a:r>
            <a:r>
              <a:rPr lang="nb-NO" sz="2000" dirty="0" err="1">
                <a:solidFill>
                  <a:srgbClr val="FF0000"/>
                </a:solidFill>
                <a:effectLst/>
                <a:latin typeface="Arial" panose="020B0604020202020204" pitchFamily="34" charset="0"/>
                <a:ea typeface="Calibri" panose="020F0502020204030204" pitchFamily="34" charset="0"/>
                <a:cs typeface="Arial" panose="020B0604020202020204" pitchFamily="34" charset="0"/>
              </a:rPr>
              <a:t>en</a:t>
            </a:r>
            <a:r>
              <a:rPr lang="nb-NO" sz="2000" dirty="0">
                <a:solidFill>
                  <a:srgbClr val="FF0000"/>
                </a:solidFill>
                <a:effectLst/>
                <a:latin typeface="Arial" panose="020B0604020202020204" pitchFamily="34" charset="0"/>
                <a:ea typeface="Calibri" panose="020F0502020204030204" pitchFamily="34" charset="0"/>
                <a:cs typeface="Arial" panose="020B0604020202020204" pitchFamily="34" charset="0"/>
              </a:rPr>
              <a:t> risiko for at bankene låner ut eller investerer i prosjekter med for høy risiko og således skaper finansiell ustabilitet </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065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Helikopterpenger</a:t>
            </a:r>
          </a:p>
        </p:txBody>
      </p:sp>
      <p:pic>
        <p:nvPicPr>
          <p:cNvPr id="4" name="Picture 3" descr="Nobel Donald">
            <a:extLst>
              <a:ext uri="{FF2B5EF4-FFF2-40B4-BE49-F238E27FC236}">
                <a16:creationId xmlns:a16="http://schemas.microsoft.com/office/drawing/2014/main" id="{625F00B8-0423-4C47-9EB5-47079D12EE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16405" y="1672177"/>
            <a:ext cx="3098530" cy="3226547"/>
          </a:xfrm>
          <a:prstGeom prst="rect">
            <a:avLst/>
          </a:prstGeom>
          <a:noFill/>
          <a:ln>
            <a:noFill/>
          </a:ln>
        </p:spPr>
      </p:pic>
      <p:pic>
        <p:nvPicPr>
          <p:cNvPr id="5" name="Picture 4" descr="Text, letter&#10;&#10;Description automatically generated">
            <a:extLst>
              <a:ext uri="{FF2B5EF4-FFF2-40B4-BE49-F238E27FC236}">
                <a16:creationId xmlns:a16="http://schemas.microsoft.com/office/drawing/2014/main" id="{60EEC22A-53E0-43B2-BAEB-93CCB78A5B43}"/>
              </a:ext>
            </a:extLst>
          </p:cNvPr>
          <p:cNvPicPr>
            <a:picLocks noChangeAspect="1"/>
          </p:cNvPicPr>
          <p:nvPr/>
        </p:nvPicPr>
        <p:blipFill>
          <a:blip r:embed="rId3"/>
          <a:stretch>
            <a:fillRect/>
          </a:stretch>
        </p:blipFill>
        <p:spPr>
          <a:xfrm>
            <a:off x="477065" y="1487324"/>
            <a:ext cx="3477257" cy="1804625"/>
          </a:xfrm>
          <a:prstGeom prst="rect">
            <a:avLst/>
          </a:prstGeom>
        </p:spPr>
      </p:pic>
      <p:pic>
        <p:nvPicPr>
          <p:cNvPr id="7" name="Picture 6">
            <a:extLst>
              <a:ext uri="{FF2B5EF4-FFF2-40B4-BE49-F238E27FC236}">
                <a16:creationId xmlns:a16="http://schemas.microsoft.com/office/drawing/2014/main" id="{27A870FE-BA8A-41F6-A95A-5D9D53D97FC3}"/>
              </a:ext>
            </a:extLst>
          </p:cNvPr>
          <p:cNvPicPr>
            <a:picLocks noChangeAspect="1"/>
          </p:cNvPicPr>
          <p:nvPr/>
        </p:nvPicPr>
        <p:blipFill>
          <a:blip r:embed="rId4"/>
          <a:stretch>
            <a:fillRect/>
          </a:stretch>
        </p:blipFill>
        <p:spPr>
          <a:xfrm>
            <a:off x="313779" y="3557082"/>
            <a:ext cx="2537097" cy="2733514"/>
          </a:xfrm>
          <a:prstGeom prst="rect">
            <a:avLst/>
          </a:prstGeom>
        </p:spPr>
      </p:pic>
      <p:pic>
        <p:nvPicPr>
          <p:cNvPr id="8" name="Picture 7" descr="A person shaking another person's hand&#10;&#10;Description automatically generated">
            <a:extLst>
              <a:ext uri="{FF2B5EF4-FFF2-40B4-BE49-F238E27FC236}">
                <a16:creationId xmlns:a16="http://schemas.microsoft.com/office/drawing/2014/main" id="{69CF5662-0DAB-4A25-848E-80BA4BD7FEAB}"/>
              </a:ext>
            </a:extLst>
          </p:cNvPr>
          <p:cNvPicPr>
            <a:picLocks noChangeAspect="1"/>
          </p:cNvPicPr>
          <p:nvPr/>
        </p:nvPicPr>
        <p:blipFill>
          <a:blip r:embed="rId5"/>
          <a:stretch>
            <a:fillRect/>
          </a:stretch>
        </p:blipFill>
        <p:spPr>
          <a:xfrm>
            <a:off x="2737727" y="4213694"/>
            <a:ext cx="1636820" cy="2076902"/>
          </a:xfrm>
          <a:prstGeom prst="rect">
            <a:avLst/>
          </a:prstGeom>
        </p:spPr>
      </p:pic>
      <p:sp>
        <p:nvSpPr>
          <p:cNvPr id="9" name="TextBox 8">
            <a:extLst>
              <a:ext uri="{FF2B5EF4-FFF2-40B4-BE49-F238E27FC236}">
                <a16:creationId xmlns:a16="http://schemas.microsoft.com/office/drawing/2014/main" id="{6C7DB3C5-CDC9-403F-B8A0-74095A9C8CE4}"/>
              </a:ext>
            </a:extLst>
          </p:cNvPr>
          <p:cNvSpPr txBox="1"/>
          <p:nvPr/>
        </p:nvSpPr>
        <p:spPr>
          <a:xfrm>
            <a:off x="7608168" y="4949480"/>
            <a:ext cx="4401793" cy="1384995"/>
          </a:xfrm>
          <a:prstGeom prst="rect">
            <a:avLst/>
          </a:prstGeom>
          <a:noFill/>
        </p:spPr>
        <p:txBody>
          <a:bodyPr wrap="square">
            <a:spAutoFit/>
          </a:bodyPr>
          <a:lstStyle/>
          <a:p>
            <a:r>
              <a:rPr lang="nn-NO" sz="1400" dirty="0">
                <a:latin typeface="Arial" panose="020B0604020202020204" pitchFamily="34" charset="0"/>
                <a:cs typeface="Arial" panose="020B0604020202020204" pitchFamily="34" charset="0"/>
              </a:rPr>
              <a:t>I 1969 publiserte Milton </a:t>
            </a:r>
            <a:r>
              <a:rPr lang="nn-NO" sz="1400" dirty="0" err="1">
                <a:latin typeface="Arial" panose="020B0604020202020204" pitchFamily="34" charset="0"/>
                <a:cs typeface="Arial" panose="020B0604020202020204" pitchFamily="34" charset="0"/>
              </a:rPr>
              <a:t>Friedman</a:t>
            </a:r>
            <a:r>
              <a:rPr lang="nn-NO" sz="1400" dirty="0">
                <a:latin typeface="Arial" panose="020B0604020202020204" pitchFamily="34" charset="0"/>
                <a:cs typeface="Arial" panose="020B0604020202020204" pitchFamily="34" charset="0"/>
              </a:rPr>
              <a:t> en analyse av </a:t>
            </a:r>
            <a:r>
              <a:rPr lang="nn-NO" sz="1400" dirty="0" err="1">
                <a:latin typeface="Arial" panose="020B0604020202020204" pitchFamily="34" charset="0"/>
                <a:cs typeface="Arial" panose="020B0604020202020204" pitchFamily="34" charset="0"/>
              </a:rPr>
              <a:t>hvordan</a:t>
            </a:r>
            <a:r>
              <a:rPr lang="nn-NO" sz="1400" dirty="0">
                <a:latin typeface="Arial" panose="020B0604020202020204" pitchFamily="34" charset="0"/>
                <a:cs typeface="Arial" panose="020B0604020202020204" pitchFamily="34" charset="0"/>
              </a:rPr>
              <a:t> det går med et samfunn som brått blir </a:t>
            </a:r>
            <a:r>
              <a:rPr lang="nn-NO" sz="1400" dirty="0" err="1">
                <a:latin typeface="Arial" panose="020B0604020202020204" pitchFamily="34" charset="0"/>
                <a:cs typeface="Arial" panose="020B0604020202020204" pitchFamily="34" charset="0"/>
              </a:rPr>
              <a:t>oversvømt</a:t>
            </a:r>
            <a:r>
              <a:rPr lang="nn-NO" sz="1400" dirty="0">
                <a:latin typeface="Arial" panose="020B0604020202020204" pitchFamily="34" charset="0"/>
                <a:cs typeface="Arial" panose="020B0604020202020204" pitchFamily="34" charset="0"/>
              </a:rPr>
              <a:t> av </a:t>
            </a:r>
            <a:r>
              <a:rPr lang="nn-NO" sz="1400" dirty="0" err="1">
                <a:latin typeface="Arial" panose="020B0604020202020204" pitchFamily="34" charset="0"/>
                <a:cs typeface="Arial" panose="020B0604020202020204" pitchFamily="34" charset="0"/>
              </a:rPr>
              <a:t>penger</a:t>
            </a:r>
            <a:r>
              <a:rPr lang="nn-NO" sz="1400" dirty="0">
                <a:latin typeface="Arial" panose="020B0604020202020204" pitchFamily="34" charset="0"/>
                <a:cs typeface="Arial" panose="020B0604020202020204" pitchFamily="34" charset="0"/>
              </a:rPr>
              <a:t>. Det var med på å gi han nobelprisen i økonomi i 1976. Men ideen med </a:t>
            </a:r>
            <a:r>
              <a:rPr lang="nn-NO" sz="1400" dirty="0" err="1">
                <a:latin typeface="Arial" panose="020B0604020202020204" pitchFamily="34" charset="0"/>
                <a:cs typeface="Arial" panose="020B0604020202020204" pitchFamily="34" charset="0"/>
              </a:rPr>
              <a:t>penger</a:t>
            </a:r>
            <a:r>
              <a:rPr lang="nn-NO" sz="1400" dirty="0">
                <a:latin typeface="Arial" panose="020B0604020202020204" pitchFamily="34" charset="0"/>
                <a:cs typeface="Arial" panose="020B0604020202020204" pitchFamily="34" charset="0"/>
              </a:rPr>
              <a:t> «</a:t>
            </a:r>
            <a:r>
              <a:rPr lang="nn-NO" sz="1400" dirty="0" err="1">
                <a:latin typeface="Arial" panose="020B0604020202020204" pitchFamily="34" charset="0"/>
                <a:cs typeface="Arial" panose="020B0604020202020204" pitchFamily="34" charset="0"/>
              </a:rPr>
              <a:t>fra</a:t>
            </a:r>
            <a:r>
              <a:rPr lang="nn-NO" sz="1400" dirty="0">
                <a:latin typeface="Arial" panose="020B0604020202020204" pitchFamily="34" charset="0"/>
                <a:cs typeface="Arial" panose="020B0604020202020204" pitchFamily="34" charset="0"/>
              </a:rPr>
              <a:t> himmelen» sto først i Donald </a:t>
            </a:r>
            <a:r>
              <a:rPr lang="nn-NO" sz="1400" dirty="0" err="1">
                <a:latin typeface="Arial" panose="020B0604020202020204" pitchFamily="34" charset="0"/>
                <a:cs typeface="Arial" panose="020B0604020202020204" pitchFamily="34" charset="0"/>
              </a:rPr>
              <a:t>Duck</a:t>
            </a:r>
            <a:r>
              <a:rPr lang="nn-NO" sz="1400" dirty="0">
                <a:latin typeface="Arial" panose="020B0604020202020204" pitchFamily="34" charset="0"/>
                <a:cs typeface="Arial" panose="020B0604020202020204" pitchFamily="34" charset="0"/>
              </a:rPr>
              <a:t> 1952 (</a:t>
            </a:r>
            <a:r>
              <a:rPr lang="nn-NO" sz="1400" dirty="0" err="1">
                <a:latin typeface="Arial" panose="020B0604020202020204" pitchFamily="34" charset="0"/>
                <a:cs typeface="Arial" panose="020B0604020202020204" pitchFamily="34" charset="0"/>
              </a:rPr>
              <a:t>se</a:t>
            </a:r>
            <a:r>
              <a:rPr lang="nn-NO" sz="1400" dirty="0">
                <a:latin typeface="Arial" panose="020B0604020202020204" pitchFamily="34" charset="0"/>
                <a:cs typeface="Arial" panose="020B0604020202020204" pitchFamily="34" charset="0"/>
              </a:rPr>
              <a:t> Bårdsen (2005) for </a:t>
            </a:r>
            <a:r>
              <a:rPr lang="nn-NO" sz="1400" dirty="0" err="1">
                <a:latin typeface="Arial" panose="020B0604020202020204" pitchFamily="34" charset="0"/>
                <a:cs typeface="Arial" panose="020B0604020202020204" pitchFamily="34" charset="0"/>
              </a:rPr>
              <a:t>mer</a:t>
            </a:r>
            <a:r>
              <a:rPr lang="nn-NO" sz="1400" dirty="0">
                <a:latin typeface="Arial" panose="020B0604020202020204" pitchFamily="34" charset="0"/>
                <a:cs typeface="Arial" panose="020B0604020202020204" pitchFamily="34" charset="0"/>
              </a:rPr>
              <a:t> detaljer)</a:t>
            </a:r>
          </a:p>
        </p:txBody>
      </p:sp>
      <p:sp>
        <p:nvSpPr>
          <p:cNvPr id="10" name="TextBox 9">
            <a:extLst>
              <a:ext uri="{FF2B5EF4-FFF2-40B4-BE49-F238E27FC236}">
                <a16:creationId xmlns:a16="http://schemas.microsoft.com/office/drawing/2014/main" id="{082D4150-6DEA-47B6-9ECD-1BBC95D59444}"/>
              </a:ext>
            </a:extLst>
          </p:cNvPr>
          <p:cNvSpPr txBox="1"/>
          <p:nvPr/>
        </p:nvSpPr>
        <p:spPr>
          <a:xfrm>
            <a:off x="3954322" y="1599839"/>
            <a:ext cx="3983820" cy="1815882"/>
          </a:xfrm>
          <a:prstGeom prst="rect">
            <a:avLst/>
          </a:prstGeom>
          <a:noFill/>
        </p:spPr>
        <p:txBody>
          <a:bodyPr wrap="square">
            <a:spAutoFit/>
          </a:bodyPr>
          <a:lstStyle/>
          <a:p>
            <a:r>
              <a:rPr lang="nn-NO" sz="1400" dirty="0">
                <a:latin typeface="Arial" panose="020B0604020202020204" pitchFamily="34" charset="0"/>
                <a:cs typeface="Arial" panose="020B0604020202020204" pitchFamily="34" charset="0"/>
              </a:rPr>
              <a:t>Til nå har </a:t>
            </a:r>
            <a:r>
              <a:rPr lang="nn-NO" sz="1400" dirty="0" err="1">
                <a:latin typeface="Arial" panose="020B0604020202020204" pitchFamily="34" charset="0"/>
                <a:cs typeface="Arial" panose="020B0604020202020204" pitchFamily="34" charset="0"/>
              </a:rPr>
              <a:t>hver</a:t>
            </a:r>
            <a:r>
              <a:rPr lang="nn-NO" sz="1400" dirty="0">
                <a:latin typeface="Arial" panose="020B0604020202020204" pitchFamily="34" charset="0"/>
                <a:cs typeface="Arial" panose="020B0604020202020204" pitchFamily="34" charset="0"/>
              </a:rPr>
              <a:t> </a:t>
            </a:r>
            <a:r>
              <a:rPr lang="nn-NO" sz="1400" dirty="0" err="1">
                <a:latin typeface="Arial" panose="020B0604020202020204" pitchFamily="34" charset="0"/>
                <a:cs typeface="Arial" panose="020B0604020202020204" pitchFamily="34" charset="0"/>
              </a:rPr>
              <a:t>innbygger</a:t>
            </a:r>
            <a:r>
              <a:rPr lang="nn-NO" sz="1400" dirty="0">
                <a:latin typeface="Arial" panose="020B0604020202020204" pitchFamily="34" charset="0"/>
                <a:cs typeface="Arial" panose="020B0604020202020204" pitchFamily="34" charset="0"/>
              </a:rPr>
              <a:t> i USA fått til </a:t>
            </a:r>
            <a:r>
              <a:rPr lang="nn-NO" sz="1400" dirty="0" err="1">
                <a:latin typeface="Arial" panose="020B0604020202020204" pitchFamily="34" charset="0"/>
                <a:cs typeface="Arial" panose="020B0604020202020204" pitchFamily="34" charset="0"/>
              </a:rPr>
              <a:t>sammen</a:t>
            </a:r>
            <a:r>
              <a:rPr lang="nn-NO" sz="1400" dirty="0">
                <a:latin typeface="Arial" panose="020B0604020202020204" pitchFamily="34" charset="0"/>
                <a:cs typeface="Arial" panose="020B0604020202020204" pitchFamily="34" charset="0"/>
              </a:rPr>
              <a:t> 3200 dollar under pandemien i </a:t>
            </a:r>
            <a:r>
              <a:rPr lang="nn-NO" sz="1400" dirty="0" err="1">
                <a:latin typeface="Arial" panose="020B0604020202020204" pitchFamily="34" charset="0"/>
                <a:cs typeface="Arial" panose="020B0604020202020204" pitchFamily="34" charset="0"/>
              </a:rPr>
              <a:t>sjekker</a:t>
            </a:r>
            <a:r>
              <a:rPr lang="nn-NO" sz="1400" dirty="0">
                <a:latin typeface="Arial" panose="020B0604020202020204" pitchFamily="34" charset="0"/>
                <a:cs typeface="Arial" panose="020B0604020202020204" pitchFamily="34" charset="0"/>
              </a:rPr>
              <a:t> </a:t>
            </a:r>
            <a:r>
              <a:rPr lang="nn-NO" sz="1400" dirty="0" err="1">
                <a:latin typeface="Arial" panose="020B0604020202020204" pitchFamily="34" charset="0"/>
                <a:cs typeface="Arial" panose="020B0604020202020204" pitchFamily="34" charset="0"/>
              </a:rPr>
              <a:t>fra</a:t>
            </a:r>
            <a:r>
              <a:rPr lang="nn-NO" sz="1400" dirty="0">
                <a:latin typeface="Arial" panose="020B0604020202020204" pitchFamily="34" charset="0"/>
                <a:cs typeface="Arial" panose="020B0604020202020204" pitchFamily="34" charset="0"/>
              </a:rPr>
              <a:t> </a:t>
            </a:r>
            <a:r>
              <a:rPr lang="nn-NO" sz="1400" dirty="0" err="1">
                <a:latin typeface="Arial" panose="020B0604020202020204" pitchFamily="34" charset="0"/>
                <a:cs typeface="Arial" panose="020B0604020202020204" pitchFamily="34" charset="0"/>
              </a:rPr>
              <a:t>myndighetene</a:t>
            </a:r>
            <a:r>
              <a:rPr lang="nn-NO" sz="1400" dirty="0">
                <a:latin typeface="Arial" panose="020B0604020202020204" pitchFamily="34" charset="0"/>
                <a:cs typeface="Arial" panose="020B0604020202020204" pitchFamily="34" charset="0"/>
              </a:rPr>
              <a:t> og nye venter….</a:t>
            </a:r>
            <a:r>
              <a:rPr lang="nn-NO" sz="1400" dirty="0" err="1">
                <a:latin typeface="Arial" panose="020B0604020202020204" pitchFamily="34" charset="0"/>
                <a:cs typeface="Arial" panose="020B0604020202020204" pitchFamily="34" charset="0"/>
              </a:rPr>
              <a:t>Fortsatt</a:t>
            </a:r>
            <a:r>
              <a:rPr lang="nn-NO" sz="1400" dirty="0">
                <a:latin typeface="Arial" panose="020B0604020202020204" pitchFamily="34" charset="0"/>
                <a:cs typeface="Arial" panose="020B0604020202020204" pitchFamily="34" charset="0"/>
              </a:rPr>
              <a:t> </a:t>
            </a:r>
            <a:r>
              <a:rPr lang="nn-NO" sz="1400" dirty="0" err="1">
                <a:latin typeface="Arial" panose="020B0604020202020204" pitchFamily="34" charset="0"/>
                <a:cs typeface="Arial" panose="020B0604020202020204" pitchFamily="34" charset="0"/>
              </a:rPr>
              <a:t>sliter</a:t>
            </a:r>
            <a:r>
              <a:rPr lang="nn-NO" sz="1400" dirty="0">
                <a:latin typeface="Arial" panose="020B0604020202020204" pitchFamily="34" charset="0"/>
                <a:cs typeface="Arial" panose="020B0604020202020204" pitchFamily="34" charset="0"/>
              </a:rPr>
              <a:t> 1/3 med å betale </a:t>
            </a:r>
            <a:r>
              <a:rPr lang="nn-NO" sz="1400" dirty="0" err="1">
                <a:latin typeface="Arial" panose="020B0604020202020204" pitchFamily="34" charset="0"/>
                <a:cs typeface="Arial" panose="020B0604020202020204" pitchFamily="34" charset="0"/>
              </a:rPr>
              <a:t>regningene</a:t>
            </a:r>
            <a:r>
              <a:rPr lang="nn-NO" sz="1400" dirty="0">
                <a:latin typeface="Arial" panose="020B0604020202020204" pitchFamily="34" charset="0"/>
                <a:cs typeface="Arial" panose="020B0604020202020204" pitchFamily="34" charset="0"/>
              </a:rPr>
              <a:t>. (Se </a:t>
            </a:r>
            <a:r>
              <a:rPr lang="nn-NO" sz="1400" dirty="0" err="1">
                <a:latin typeface="Arial" panose="020B0604020202020204" pitchFamily="34" charset="0"/>
                <a:cs typeface="Arial" panose="020B0604020202020204" pitchFamily="34" charset="0"/>
              </a:rPr>
              <a:t>CNBCNews</a:t>
            </a:r>
            <a:r>
              <a:rPr lang="nn-NO" sz="1400" dirty="0">
                <a:latin typeface="Arial" panose="020B0604020202020204" pitchFamily="34" charset="0"/>
                <a:cs typeface="Arial" panose="020B0604020202020204" pitchFamily="34" charset="0"/>
              </a:rPr>
              <a:t> (2022))</a:t>
            </a:r>
          </a:p>
          <a:p>
            <a:endParaRPr lang="nn-NO" sz="1400" dirty="0">
              <a:latin typeface="Arial" panose="020B0604020202020204" pitchFamily="34" charset="0"/>
              <a:cs typeface="Arial" panose="020B0604020202020204" pitchFamily="34" charset="0"/>
            </a:endParaRPr>
          </a:p>
          <a:p>
            <a:r>
              <a:rPr lang="nn-NO" sz="1400" dirty="0" err="1">
                <a:latin typeface="Arial" panose="020B0604020202020204" pitchFamily="34" charset="0"/>
                <a:cs typeface="Arial" panose="020B0604020202020204" pitchFamily="34" charset="0"/>
              </a:rPr>
              <a:t>Nærmere</a:t>
            </a:r>
            <a:r>
              <a:rPr lang="nn-NO" sz="1400" dirty="0">
                <a:latin typeface="Arial" panose="020B0604020202020204" pitchFamily="34" charset="0"/>
                <a:cs typeface="Arial" panose="020B0604020202020204" pitchFamily="34" charset="0"/>
              </a:rPr>
              <a:t> 50% av alle </a:t>
            </a:r>
            <a:r>
              <a:rPr lang="nn-NO" sz="1400" dirty="0" err="1">
                <a:latin typeface="Arial" panose="020B0604020202020204" pitchFamily="34" charset="0"/>
                <a:cs typeface="Arial" panose="020B0604020202020204" pitchFamily="34" charset="0"/>
              </a:rPr>
              <a:t>dollarsedler</a:t>
            </a:r>
            <a:r>
              <a:rPr lang="nn-NO" sz="1400" dirty="0">
                <a:latin typeface="Arial" panose="020B0604020202020204" pitchFamily="34" charset="0"/>
                <a:cs typeface="Arial" panose="020B0604020202020204" pitchFamily="34" charset="0"/>
              </a:rPr>
              <a:t> i omløp er frå 2021 </a:t>
            </a:r>
          </a:p>
        </p:txBody>
      </p:sp>
    </p:spTree>
    <p:extLst>
      <p:ext uri="{BB962C8B-B14F-4D97-AF65-F5344CB8AC3E}">
        <p14:creationId xmlns:p14="http://schemas.microsoft.com/office/powerpoint/2010/main" val="1604640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Helikopterpenger</a:t>
            </a:r>
          </a:p>
        </p:txBody>
      </p:sp>
      <p:pic>
        <p:nvPicPr>
          <p:cNvPr id="11" name="Picture 10" descr="Engineering drawing, timeline&#10;&#10;Description automatically generated">
            <a:extLst>
              <a:ext uri="{FF2B5EF4-FFF2-40B4-BE49-F238E27FC236}">
                <a16:creationId xmlns:a16="http://schemas.microsoft.com/office/drawing/2014/main" id="{E028DFB4-B7C9-4CBA-AE22-D178A85F6A2C}"/>
              </a:ext>
            </a:extLst>
          </p:cNvPr>
          <p:cNvPicPr>
            <a:picLocks noChangeAspect="1"/>
          </p:cNvPicPr>
          <p:nvPr/>
        </p:nvPicPr>
        <p:blipFill>
          <a:blip r:embed="rId2"/>
          <a:stretch>
            <a:fillRect/>
          </a:stretch>
        </p:blipFill>
        <p:spPr>
          <a:xfrm>
            <a:off x="4151783" y="0"/>
            <a:ext cx="8040217" cy="6858000"/>
          </a:xfrm>
          <a:prstGeom prst="rect">
            <a:avLst/>
          </a:prstGeom>
        </p:spPr>
      </p:pic>
    </p:spTree>
    <p:extLst>
      <p:ext uri="{BB962C8B-B14F-4D97-AF65-F5344CB8AC3E}">
        <p14:creationId xmlns:p14="http://schemas.microsoft.com/office/powerpoint/2010/main" val="1865024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Helikopterpenger </a:t>
            </a:r>
            <a:r>
              <a:rPr lang="nb-NO" altLang="nb-NO" sz="3600" dirty="0" err="1">
                <a:solidFill>
                  <a:schemeClr val="accent1"/>
                </a:solidFill>
              </a:rPr>
              <a:t>vs</a:t>
            </a:r>
            <a:r>
              <a:rPr lang="nb-NO" altLang="nb-NO" sz="3600" dirty="0">
                <a:solidFill>
                  <a:schemeClr val="accent1"/>
                </a:solidFill>
              </a:rPr>
              <a:t> kvantitative lettelser</a:t>
            </a:r>
          </a:p>
        </p:txBody>
      </p:sp>
      <p:sp>
        <p:nvSpPr>
          <p:cNvPr id="12" name="TextBox 11">
            <a:extLst>
              <a:ext uri="{FF2B5EF4-FFF2-40B4-BE49-F238E27FC236}">
                <a16:creationId xmlns:a16="http://schemas.microsoft.com/office/drawing/2014/main" id="{139AE260-A068-4979-9091-66B7AC4A7F01}"/>
              </a:ext>
            </a:extLst>
          </p:cNvPr>
          <p:cNvSpPr txBox="1"/>
          <p:nvPr/>
        </p:nvSpPr>
        <p:spPr>
          <a:xfrm>
            <a:off x="793928" y="1837988"/>
            <a:ext cx="10054599" cy="4401205"/>
          </a:xfrm>
          <a:prstGeom prst="rect">
            <a:avLst/>
          </a:prstGeom>
          <a:noFill/>
        </p:spPr>
        <p:txBody>
          <a:bodyPr wrap="square">
            <a:spAutoFit/>
          </a:bodyPr>
          <a:lstStyle/>
          <a:p>
            <a:pPr marL="285750" indent="-285750">
              <a:buFont typeface="Arial" panose="020B0604020202020204" pitchFamily="34" charset="0"/>
              <a:buChar char="•"/>
            </a:pPr>
            <a:r>
              <a:rPr lang="nb-NO" sz="2000" dirty="0"/>
              <a:t>Viktig å skille mellom kvantitative lettelser og helikopterpenger:</a:t>
            </a:r>
          </a:p>
          <a:p>
            <a:pPr marL="742950" lvl="1" indent="-285750">
              <a:buFont typeface="Arial" panose="020B0604020202020204" pitchFamily="34" charset="0"/>
              <a:buChar char="•"/>
            </a:pPr>
            <a:endParaRPr lang="nb-NO" sz="2000" b="1" dirty="0">
              <a:solidFill>
                <a:schemeClr val="tx2"/>
              </a:solidFill>
            </a:endParaRPr>
          </a:p>
          <a:p>
            <a:pPr marL="742950" lvl="1" indent="-285750">
              <a:buFont typeface="Arial" panose="020B0604020202020204" pitchFamily="34" charset="0"/>
              <a:buChar char="•"/>
            </a:pPr>
            <a:r>
              <a:rPr lang="nb-NO" sz="2000" b="1" dirty="0">
                <a:solidFill>
                  <a:schemeClr val="tx2"/>
                </a:solidFill>
              </a:rPr>
              <a:t>Kvantitative lettelser virker gjennom lavere langsiktige renter </a:t>
            </a:r>
          </a:p>
          <a:p>
            <a:pPr marL="742950" lvl="1" indent="-285750">
              <a:buFont typeface="Arial" panose="020B0604020202020204" pitchFamily="34" charset="0"/>
              <a:buChar char="•"/>
            </a:pPr>
            <a:endParaRPr lang="nb-NO" sz="2000" b="1" dirty="0">
              <a:solidFill>
                <a:schemeClr val="tx2"/>
              </a:solidFill>
            </a:endParaRPr>
          </a:p>
          <a:p>
            <a:pPr marL="742950" lvl="1" indent="-285750">
              <a:buFont typeface="Arial" panose="020B0604020202020204" pitchFamily="34" charset="0"/>
              <a:buChar char="•"/>
            </a:pPr>
            <a:r>
              <a:rPr lang="nb-NO" sz="2000" b="1" dirty="0">
                <a:solidFill>
                  <a:schemeClr val="tx2"/>
                </a:solidFill>
              </a:rPr>
              <a:t>Helikopterpenger er i bunn og grunn finanspolitikk (overføringer, skattekutt) betalt av sentralbanken </a:t>
            </a:r>
          </a:p>
          <a:p>
            <a:pPr marL="285750" indent="-285750">
              <a:buFont typeface="Arial" panose="020B0604020202020204" pitchFamily="34" charset="0"/>
              <a:buChar char="•"/>
            </a:pPr>
            <a:endParaRPr lang="nb-NO" sz="2000" dirty="0"/>
          </a:p>
          <a:p>
            <a:pPr marL="285750" indent="-285750">
              <a:buFont typeface="Arial" panose="020B0604020202020204" pitchFamily="34" charset="0"/>
              <a:buChar char="•"/>
            </a:pPr>
            <a:r>
              <a:rPr lang="nb-NO" sz="2000" dirty="0"/>
              <a:t>Begge deler er dog elektroniske penger som settes i sirkulasjon i økonomien (økt pengemengde) og bidrar til ny etterspørsel og produksjon, men også høyere inflasjon som kan «spise opp» hele effekten</a:t>
            </a:r>
          </a:p>
          <a:p>
            <a:pPr marL="285750" indent="-285750">
              <a:buFont typeface="Arial" panose="020B0604020202020204" pitchFamily="34" charset="0"/>
              <a:buChar char="•"/>
            </a:pPr>
            <a:endParaRPr lang="nb-NO" sz="2000" dirty="0"/>
          </a:p>
          <a:p>
            <a:pPr marL="285750" indent="-285750">
              <a:buFont typeface="Arial" panose="020B0604020202020204" pitchFamily="34" charset="0"/>
              <a:buChar char="•"/>
            </a:pPr>
            <a:r>
              <a:rPr lang="nb-NO" sz="2000" dirty="0"/>
              <a:t>Den vanligste metoden at sentralbanken overfører penger til staten som så bruker dem til å gi dem bort til befolkningen </a:t>
            </a:r>
          </a:p>
          <a:p>
            <a:endParaRPr lang="nb-NO" sz="2000" dirty="0">
              <a:solidFill>
                <a:srgbClr val="FF0000"/>
              </a:solidFill>
            </a:endParaRPr>
          </a:p>
        </p:txBody>
      </p:sp>
    </p:spTree>
    <p:extLst>
      <p:ext uri="{BB962C8B-B14F-4D97-AF65-F5344CB8AC3E}">
        <p14:creationId xmlns:p14="http://schemas.microsoft.com/office/powerpoint/2010/main" val="2412851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sz="3600" dirty="0">
                <a:solidFill>
                  <a:schemeClr val="accent1"/>
                </a:solidFill>
              </a:rPr>
              <a:t>Helikopterpenger </a:t>
            </a:r>
            <a:r>
              <a:rPr lang="nb-NO" altLang="nb-NO" sz="3600" dirty="0" err="1">
                <a:solidFill>
                  <a:schemeClr val="accent1"/>
                </a:solidFill>
              </a:rPr>
              <a:t>vs</a:t>
            </a:r>
            <a:r>
              <a:rPr lang="nb-NO" altLang="nb-NO" sz="3600" dirty="0">
                <a:solidFill>
                  <a:schemeClr val="accent1"/>
                </a:solidFill>
              </a:rPr>
              <a:t> kvantitative lettelser</a:t>
            </a:r>
          </a:p>
        </p:txBody>
      </p:sp>
      <p:sp>
        <p:nvSpPr>
          <p:cNvPr id="12" name="TextBox 11">
            <a:extLst>
              <a:ext uri="{FF2B5EF4-FFF2-40B4-BE49-F238E27FC236}">
                <a16:creationId xmlns:a16="http://schemas.microsoft.com/office/drawing/2014/main" id="{139AE260-A068-4979-9091-66B7AC4A7F01}"/>
              </a:ext>
            </a:extLst>
          </p:cNvPr>
          <p:cNvSpPr txBox="1"/>
          <p:nvPr/>
        </p:nvSpPr>
        <p:spPr>
          <a:xfrm>
            <a:off x="793928" y="1837988"/>
            <a:ext cx="9982591" cy="3939540"/>
          </a:xfrm>
          <a:prstGeom prst="rect">
            <a:avLst/>
          </a:prstGeom>
          <a:noFill/>
        </p:spPr>
        <p:txBody>
          <a:bodyPr wrap="square">
            <a:spAutoFit/>
          </a:bodyPr>
          <a:lstStyle/>
          <a:p>
            <a:pPr marL="285750" indent="-285750">
              <a:buFont typeface="Arial" panose="020B0604020202020204" pitchFamily="34" charset="0"/>
              <a:buChar char="•"/>
            </a:pPr>
            <a:r>
              <a:rPr lang="nb-NO" sz="2200" dirty="0"/>
              <a:t>Effekten på sentralbankens balanse av helikopterpenger er imidlertid annerledes enn med QE:</a:t>
            </a:r>
          </a:p>
          <a:p>
            <a:pPr marL="285750" indent="-285750">
              <a:buFont typeface="Arial" panose="020B0604020202020204" pitchFamily="34" charset="0"/>
              <a:buChar char="•"/>
            </a:pPr>
            <a:endParaRPr lang="nb-NO" sz="2200" dirty="0"/>
          </a:p>
          <a:p>
            <a:pPr marL="742950" lvl="1" indent="-285750">
              <a:buFont typeface="Arial" panose="020B0604020202020204" pitchFamily="34" charset="0"/>
              <a:buChar char="•"/>
            </a:pPr>
            <a:r>
              <a:rPr lang="nb-NO" sz="2400" b="1" dirty="0">
                <a:solidFill>
                  <a:schemeClr val="tx2"/>
                </a:solidFill>
              </a:rPr>
              <a:t>Under QE oppretter sentralbanker reserver ved å kjøpe obligasjoner eller andre finansielle eiendeler og bytte dette i cash. Byttet er reversibelt</a:t>
            </a:r>
          </a:p>
          <a:p>
            <a:pPr marL="742950" lvl="1" indent="-285750">
              <a:buFont typeface="Arial" panose="020B0604020202020204" pitchFamily="34" charset="0"/>
              <a:buChar char="•"/>
            </a:pPr>
            <a:endParaRPr lang="nb-NO" sz="2400" b="1" dirty="0">
              <a:solidFill>
                <a:schemeClr val="tx2"/>
              </a:solidFill>
            </a:endParaRPr>
          </a:p>
          <a:p>
            <a:pPr marL="742950" lvl="1" indent="-285750">
              <a:buFont typeface="Arial" panose="020B0604020202020204" pitchFamily="34" charset="0"/>
              <a:buChar char="•"/>
            </a:pPr>
            <a:r>
              <a:rPr lang="nb-NO" sz="2400" b="1" dirty="0">
                <a:solidFill>
                  <a:schemeClr val="tx2"/>
                </a:solidFill>
              </a:rPr>
              <a:t>Derimot gir sentralbanker med helikopterpenger bort penger, uten å øke eiendelene på balansen. Byttet er irreversibelt</a:t>
            </a:r>
          </a:p>
          <a:p>
            <a:pPr marL="285750" indent="-285750">
              <a:buFont typeface="Arial" panose="020B0604020202020204" pitchFamily="34" charset="0"/>
              <a:buChar char="•"/>
            </a:pPr>
            <a:endParaRPr lang="nb-NO" sz="2000" dirty="0"/>
          </a:p>
          <a:p>
            <a:endParaRPr lang="nb-NO" sz="2000" dirty="0">
              <a:solidFill>
                <a:srgbClr val="FF0000"/>
              </a:solidFill>
            </a:endParaRPr>
          </a:p>
        </p:txBody>
      </p:sp>
    </p:spTree>
    <p:extLst>
      <p:ext uri="{BB962C8B-B14F-4D97-AF65-F5344CB8AC3E}">
        <p14:creationId xmlns:p14="http://schemas.microsoft.com/office/powerpoint/2010/main" val="1107974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1">
            <a:extLst>
              <a:ext uri="{FF2B5EF4-FFF2-40B4-BE49-F238E27FC236}">
                <a16:creationId xmlns:a16="http://schemas.microsoft.com/office/drawing/2014/main" id="{A2260463-FDED-497E-94AF-1E055D69EBAF}"/>
              </a:ext>
            </a:extLst>
          </p:cNvPr>
          <p:cNvSpPr>
            <a:spLocks noGrp="1"/>
          </p:cNvSpPr>
          <p:nvPr>
            <p:ph type="title"/>
          </p:nvPr>
        </p:nvSpPr>
        <p:spPr>
          <a:xfrm>
            <a:off x="609600" y="116632"/>
            <a:ext cx="11247040" cy="1143000"/>
          </a:xfrm>
        </p:spPr>
        <p:txBody>
          <a:bodyPr>
            <a:normAutofit fontScale="90000"/>
          </a:bodyPr>
          <a:lstStyle/>
          <a:p>
            <a:br>
              <a:rPr lang="nb-NO" altLang="nb-NO" dirty="0"/>
            </a:br>
            <a:r>
              <a:rPr lang="nb-NO" altLang="nb-NO" dirty="0"/>
              <a:t>Hva skjer når renten settes opp, kvantitative lettelser reverseres, helikopterpenger stopper opp?</a:t>
            </a:r>
            <a:endParaRPr lang="nb-NO" altLang="nb-NO" sz="3600" dirty="0">
              <a:solidFill>
                <a:schemeClr val="accent1"/>
              </a:solidFill>
            </a:endParaRPr>
          </a:p>
        </p:txBody>
      </p:sp>
      <p:sp>
        <p:nvSpPr>
          <p:cNvPr id="4" name="Plassholder for innhold 2">
            <a:extLst>
              <a:ext uri="{FF2B5EF4-FFF2-40B4-BE49-F238E27FC236}">
                <a16:creationId xmlns:a16="http://schemas.microsoft.com/office/drawing/2014/main" id="{CB6F10C0-004C-4174-9B2E-A7160BD16003}"/>
              </a:ext>
            </a:extLst>
          </p:cNvPr>
          <p:cNvSpPr txBox="1">
            <a:spLocks/>
          </p:cNvSpPr>
          <p:nvPr/>
        </p:nvSpPr>
        <p:spPr>
          <a:xfrm>
            <a:off x="191344" y="1772816"/>
            <a:ext cx="11665296" cy="4641919"/>
          </a:xfrm>
          <a:prstGeom prst="rect">
            <a:avLst/>
          </a:prstGeom>
        </p:spPr>
        <p:txBody>
          <a:bodyPr vert="horz" lIns="91440" tIns="45720" rIns="91440" bIns="45720" rtlCol="0">
            <a:normAutofit fontScale="85000" lnSpcReduction="10000"/>
          </a:bodyPr>
          <a:lstStyle>
            <a:lvl1pPr marL="0" indent="0" algn="l" defTabSz="457200" rtl="0" eaLnBrk="1" latinLnBrk="0" hangingPunct="1">
              <a:spcBef>
                <a:spcPct val="20000"/>
              </a:spcBef>
              <a:buFont typeface="Arial"/>
              <a:buNone/>
              <a:defRPr sz="2400" kern="1200">
                <a:solidFill>
                  <a:schemeClr val="tx1">
                    <a:tint val="75000"/>
                  </a:schemeClr>
                </a:solidFill>
                <a:latin typeface="Arial"/>
                <a:ea typeface="+mn-ea"/>
                <a:cs typeface="Arial"/>
              </a:defRPr>
            </a:lvl1pPr>
            <a:lvl2pPr marL="457200" indent="0" algn="ctr" defTabSz="457200" rtl="0" eaLnBrk="1" latinLnBrk="0" hangingPunct="1">
              <a:spcBef>
                <a:spcPct val="20000"/>
              </a:spcBef>
              <a:buFont typeface="Arial"/>
              <a:buNone/>
              <a:defRPr sz="200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180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160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14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nb-NO" sz="29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Sentralbankers 2 eggede sverd 2022 og «</a:t>
            </a:r>
            <a:r>
              <a:rPr lang="nb-NO" sz="2900" b="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no</a:t>
            </a:r>
            <a:r>
              <a:rPr lang="nb-NO" sz="29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nb-NO" sz="2900" b="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free</a:t>
            </a:r>
            <a:r>
              <a:rPr lang="nb-NO" sz="29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nb-NO" sz="2900" b="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lunch</a:t>
            </a:r>
            <a:r>
              <a:rPr lang="nb-NO" sz="29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p>
          <a:p>
            <a:pPr marL="457200" indent="-457200" algn="just">
              <a:buFont typeface="Arial" panose="020B0604020202020204" pitchFamily="34" charset="0"/>
              <a:buChar char="•"/>
            </a:pPr>
            <a:endParaRPr lang="nb-NO" sz="29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914400" lvl="1" indent="-457200" algn="just">
              <a:buFont typeface="Arial" panose="020B0604020202020204" pitchFamily="34" charset="0"/>
              <a:buChar char="•"/>
            </a:pPr>
            <a:r>
              <a:rPr lang="nb-NO" sz="25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En for rask innstramming vil virke negativt på markedene og husholdninger/bedrifter med mye gjeld (Ref. FED sjef Paul </a:t>
            </a:r>
            <a:r>
              <a:rPr lang="nb-NO" sz="2500" b="0" dirty="0" err="1">
                <a:solidFill>
                  <a:schemeClr val="tx1"/>
                </a:solidFill>
                <a:latin typeface="Arial" panose="020B0604020202020204" pitchFamily="34" charset="0"/>
                <a:ea typeface="Times New Roman" panose="02020603050405020304" pitchFamily="18" charset="0"/>
                <a:cs typeface="Arial" panose="020B0604020202020204" pitchFamily="34" charset="0"/>
              </a:rPr>
              <a:t>Volcke</a:t>
            </a:r>
            <a:r>
              <a:rPr lang="nb-NO" sz="2500" b="0" dirty="0">
                <a:solidFill>
                  <a:schemeClr val="tx1"/>
                </a:solidFill>
                <a:latin typeface="Arial" panose="020B0604020202020204" pitchFamily="34" charset="0"/>
                <a:ea typeface="Times New Roman" panose="02020603050405020304" pitchFamily="18" charset="0"/>
                <a:cs typeface="Arial" panose="020B0604020202020204" pitchFamily="34" charset="0"/>
              </a:rPr>
              <a:t> 1980 som satte opp renta fra 5% til 21% når inflasjonen nådde 15-20%)</a:t>
            </a:r>
            <a:r>
              <a:rPr lang="nb-NO" sz="25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Dette er noe sentralbankene er kjent med, og vil </a:t>
            </a:r>
            <a:r>
              <a:rPr lang="nb-NO" sz="2500" b="0" dirty="0">
                <a:solidFill>
                  <a:schemeClr val="tx1"/>
                </a:solidFill>
                <a:latin typeface="Arial" panose="020B0604020202020204" pitchFamily="34" charset="0"/>
                <a:ea typeface="Times New Roman" panose="02020603050405020304" pitchFamily="18" charset="0"/>
                <a:cs typeface="Arial" panose="020B0604020202020204" pitchFamily="34" charset="0"/>
              </a:rPr>
              <a:t>sannsynligvis </a:t>
            </a:r>
            <a:r>
              <a:rPr lang="nb-NO" sz="25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tilpasse utfasingen etter dette……..</a:t>
            </a:r>
            <a:endParaRPr lang="nb-NO" sz="2500" b="0" dirty="0">
              <a:solidFill>
                <a:schemeClr val="tx1"/>
              </a:solidFill>
              <a:latin typeface="Arial" panose="020B0604020202020204" pitchFamily="34" charset="0"/>
              <a:ea typeface="Times New Roman" panose="02020603050405020304" pitchFamily="18" charset="0"/>
              <a:cs typeface="Arial" panose="020B0604020202020204" pitchFamily="34" charset="0"/>
            </a:endParaRPr>
          </a:p>
          <a:p>
            <a:pPr marL="914400" lvl="1" indent="-457200" algn="just">
              <a:buFont typeface="Arial" panose="020B0604020202020204" pitchFamily="34" charset="0"/>
              <a:buChar char="•"/>
            </a:pPr>
            <a:endParaRPr lang="nb-NO" sz="25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914400" lvl="1" indent="-457200" algn="just">
              <a:buFont typeface="Arial" panose="020B0604020202020204" pitchFamily="34" charset="0"/>
              <a:buChar char="•"/>
            </a:pPr>
            <a:r>
              <a:rPr lang="nb-NO" sz="2500" b="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På en annen side, Feb21</a:t>
            </a:r>
            <a:r>
              <a:rPr lang="nb-NO" sz="2500" b="0" dirty="0">
                <a:solidFill>
                  <a:schemeClr val="tx1"/>
                </a:solidFill>
                <a:effectLst/>
                <a:latin typeface="Arial" panose="020B0604020202020204" pitchFamily="34" charset="0"/>
                <a:ea typeface="Calibri" panose="020F0502020204030204" pitchFamily="34" charset="0"/>
                <a:cs typeface="Arial" panose="020B0604020202020204" pitchFamily="34" charset="0"/>
              </a:rPr>
              <a:t>-Feb22 inflasjonen endte på 7.9%. F</a:t>
            </a:r>
            <a:r>
              <a:rPr lang="nb-NO" sz="2500" b="0" dirty="0">
                <a:solidFill>
                  <a:schemeClr val="tx1"/>
                </a:solidFill>
                <a:latin typeface="Arial" panose="020B0604020202020204" pitchFamily="34" charset="0"/>
                <a:ea typeface="Calibri" panose="020F0502020204030204" pitchFamily="34" charset="0"/>
                <a:cs typeface="Arial" panose="020B0604020202020204" pitchFamily="34" charset="0"/>
              </a:rPr>
              <a:t>ED/Jeremy Powell har satt opp renta og signaliseres at de vil gjøre alt for at inflasjonen går ut av kontroll</a:t>
            </a:r>
            <a:endParaRPr lang="nb-NO" sz="25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indent="-457200" algn="just">
              <a:buFont typeface="Arial" panose="020B0604020202020204" pitchFamily="34" charset="0"/>
              <a:buChar char="•"/>
            </a:pPr>
            <a:endParaRPr lang="nb-NO" sz="2900" b="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457200" indent="-457200" algn="just">
              <a:buFont typeface="Arial" panose="020B0604020202020204" pitchFamily="34" charset="0"/>
              <a:buChar char="•"/>
            </a:pPr>
            <a:r>
              <a:rPr lang="nb-NO" sz="2900" b="0" dirty="0">
                <a:solidFill>
                  <a:schemeClr val="tx1"/>
                </a:solidFill>
                <a:latin typeface="Arial" panose="020B0604020202020204" pitchFamily="34" charset="0"/>
                <a:ea typeface="Calibri" panose="020F0502020204030204" pitchFamily="34" charset="0"/>
                <a:cs typeface="Arial" panose="020B0604020202020204" pitchFamily="34" charset="0"/>
              </a:rPr>
              <a:t>Begge scenarier tilsier (alt annet like) tilsier lavere vekst, reprising av aksjer og andre aktiva, økt usikkerhet og økt volatilitet……</a:t>
            </a:r>
            <a:endParaRPr lang="nb-NO" sz="2900" b="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nb-NO" sz="29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nb-NO" sz="29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nb-NO" sz="1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285750" indent="-285750" algn="just">
              <a:lnSpc>
                <a:spcPct val="107000"/>
              </a:lnSpc>
              <a:spcAft>
                <a:spcPts val="800"/>
              </a:spcAft>
              <a:buFont typeface="Arial" panose="020B0604020202020204" pitchFamily="34" charset="0"/>
              <a:buChar char="•"/>
            </a:pPr>
            <a:endParaRPr lang="nb-NO" sz="1800" dirty="0">
              <a:solidFill>
                <a:schemeClr val="tx1"/>
              </a:solidFill>
              <a:latin typeface="Arial" panose="020B0604020202020204" pitchFamily="34" charset="0"/>
              <a:ea typeface="Calibri" panose="020F0502020204030204" pitchFamily="34" charset="0"/>
              <a:cs typeface="Arial" panose="020B0604020202020204" pitchFamily="34" charset="0"/>
            </a:endParaRPr>
          </a:p>
          <a:p>
            <a:endParaRPr lang="en-US" dirty="0">
              <a:solidFill>
                <a:schemeClr val="tx1"/>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84437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60" y="335846"/>
            <a:ext cx="11593288" cy="6309420"/>
          </a:xfrm>
          <a:prstGeom prst="rect">
            <a:avLst/>
          </a:prstGeom>
        </p:spPr>
        <p:txBody>
          <a:bodyPr wrap="square">
            <a:spAutoFit/>
          </a:bodyPr>
          <a:lstStyle/>
          <a:p>
            <a:r>
              <a:rPr lang="nb-NO" sz="3200" dirty="0"/>
              <a:t>Presentasjon av rentebeslutning mars 2022, </a:t>
            </a:r>
            <a:r>
              <a:rPr lang="nb-NO" sz="3200" dirty="0" err="1"/>
              <a:t>motsyklisk</a:t>
            </a:r>
            <a:r>
              <a:rPr lang="nb-NO" sz="3200" dirty="0"/>
              <a:t> kapitalbuffer og </a:t>
            </a:r>
            <a:r>
              <a:rPr lang="nb-NO" sz="3200" dirty="0" err="1"/>
              <a:t>Pengepolitisk</a:t>
            </a:r>
            <a:r>
              <a:rPr lang="nb-NO" sz="3200" dirty="0"/>
              <a:t> rapport 1/2022 </a:t>
            </a:r>
            <a:endParaRPr lang="en-US" sz="3200" dirty="0"/>
          </a:p>
          <a:p>
            <a:endParaRPr lang="en-US" sz="2800" b="0" dirty="0"/>
          </a:p>
          <a:p>
            <a:endParaRPr lang="en-US" sz="2800" b="0" dirty="0">
              <a:hlinkClick r:id="rId2"/>
            </a:endParaRPr>
          </a:p>
          <a:p>
            <a:r>
              <a:rPr lang="en-US" sz="2800" b="0" dirty="0">
                <a:hlinkClick r:id="rId2"/>
              </a:rPr>
              <a:t>https://video.norges-bank.no/</a:t>
            </a:r>
            <a:endParaRPr lang="en-US" sz="2800" b="0" dirty="0"/>
          </a:p>
          <a:p>
            <a:endParaRPr lang="en-US" sz="2800" b="0" dirty="0"/>
          </a:p>
          <a:p>
            <a:r>
              <a:rPr lang="en-US" sz="2800" u="sng" dirty="0" err="1"/>
              <a:t>Diskusjon</a:t>
            </a:r>
            <a:r>
              <a:rPr lang="en-US" sz="2800" u="sng" dirty="0"/>
              <a:t> i Klassen </a:t>
            </a:r>
            <a:r>
              <a:rPr lang="en-US" sz="2800" u="sng" dirty="0" err="1"/>
              <a:t>etter</a:t>
            </a:r>
            <a:r>
              <a:rPr lang="en-US" sz="2800" u="sng" dirty="0"/>
              <a:t> video:</a:t>
            </a:r>
          </a:p>
          <a:p>
            <a:endParaRPr lang="en-US" sz="2800" u="sng" dirty="0"/>
          </a:p>
          <a:p>
            <a:pPr marL="457200" indent="-457200">
              <a:buFont typeface="Arial" panose="020B0604020202020204" pitchFamily="34" charset="0"/>
              <a:buChar char="•"/>
            </a:pPr>
            <a:r>
              <a:rPr lang="en-US" sz="2400" b="0" dirty="0" err="1"/>
              <a:t>Hva</a:t>
            </a:r>
            <a:r>
              <a:rPr lang="en-US" sz="2400" b="0" dirty="0"/>
              <a:t> slags </a:t>
            </a:r>
            <a:r>
              <a:rPr lang="en-US" sz="2400" b="0" dirty="0" err="1"/>
              <a:t>styringsparametre</a:t>
            </a:r>
            <a:r>
              <a:rPr lang="en-US" sz="2400" b="0" dirty="0"/>
              <a:t> </a:t>
            </a:r>
            <a:r>
              <a:rPr lang="en-US" sz="2400" b="0" dirty="0" err="1"/>
              <a:t>legges</a:t>
            </a:r>
            <a:r>
              <a:rPr lang="en-US" sz="2400" b="0" dirty="0"/>
              <a:t> </a:t>
            </a:r>
            <a:r>
              <a:rPr lang="en-US" sz="2400" b="0" dirty="0" err="1"/>
              <a:t>til</a:t>
            </a:r>
            <a:r>
              <a:rPr lang="en-US" sz="2400" b="0" dirty="0"/>
              <a:t> </a:t>
            </a:r>
            <a:r>
              <a:rPr lang="en-US" sz="2400" b="0" dirty="0" err="1"/>
              <a:t>grunn</a:t>
            </a:r>
            <a:r>
              <a:rPr lang="en-US" sz="2400" b="0" dirty="0"/>
              <a:t> for </a:t>
            </a:r>
            <a:r>
              <a:rPr lang="en-US" sz="2400" b="0" dirty="0" err="1"/>
              <a:t>rentepolitikken</a:t>
            </a:r>
            <a:r>
              <a:rPr lang="en-US" sz="2400" b="0" dirty="0"/>
              <a:t>?</a:t>
            </a:r>
          </a:p>
          <a:p>
            <a:pPr marL="457200" indent="-457200">
              <a:buFont typeface="Arial" panose="020B0604020202020204" pitchFamily="34" charset="0"/>
              <a:buChar char="•"/>
            </a:pPr>
            <a:r>
              <a:rPr lang="en-US" sz="2400" b="0" dirty="0" err="1"/>
              <a:t>Hva</a:t>
            </a:r>
            <a:r>
              <a:rPr lang="en-US" sz="2400" b="0" dirty="0"/>
              <a:t> er </a:t>
            </a:r>
            <a:r>
              <a:rPr lang="en-US" sz="2400" b="0" dirty="0" err="1"/>
              <a:t>grunnen</a:t>
            </a:r>
            <a:r>
              <a:rPr lang="en-US" sz="2400" b="0" dirty="0"/>
              <a:t> </a:t>
            </a:r>
            <a:r>
              <a:rPr lang="en-US" sz="2400" b="0" dirty="0" err="1"/>
              <a:t>til</a:t>
            </a:r>
            <a:r>
              <a:rPr lang="en-US" sz="2400" b="0" dirty="0"/>
              <a:t> at </a:t>
            </a:r>
            <a:r>
              <a:rPr lang="en-US" sz="2400" b="0" dirty="0" err="1"/>
              <a:t>sentralbankrenten</a:t>
            </a:r>
            <a:r>
              <a:rPr lang="en-US" sz="2400" b="0" dirty="0"/>
              <a:t> </a:t>
            </a:r>
            <a:r>
              <a:rPr lang="en-US" sz="2400" b="0" dirty="0" err="1"/>
              <a:t>ble</a:t>
            </a:r>
            <a:r>
              <a:rPr lang="en-US" sz="2400" b="0" dirty="0"/>
              <a:t> </a:t>
            </a:r>
            <a:r>
              <a:rPr lang="en-US" sz="2400" b="0" dirty="0" err="1"/>
              <a:t>hevet</a:t>
            </a:r>
            <a:r>
              <a:rPr lang="en-US" sz="2400" b="0" dirty="0"/>
              <a:t>? </a:t>
            </a:r>
          </a:p>
          <a:p>
            <a:pPr marL="457200" indent="-457200">
              <a:buFont typeface="Arial" panose="020B0604020202020204" pitchFamily="34" charset="0"/>
              <a:buChar char="•"/>
            </a:pPr>
            <a:r>
              <a:rPr lang="en-US" sz="2400" b="0" dirty="0" err="1"/>
              <a:t>Hva</a:t>
            </a:r>
            <a:r>
              <a:rPr lang="en-US" sz="2400" b="0" dirty="0"/>
              <a:t> er </a:t>
            </a:r>
            <a:r>
              <a:rPr lang="en-US" sz="2400" b="0" dirty="0" err="1"/>
              <a:t>årsaken</a:t>
            </a:r>
            <a:r>
              <a:rPr lang="en-US" sz="2400" b="0" dirty="0"/>
              <a:t> </a:t>
            </a:r>
            <a:r>
              <a:rPr lang="en-US" sz="2400" b="0" dirty="0" err="1"/>
              <a:t>til</a:t>
            </a:r>
            <a:r>
              <a:rPr lang="en-US" sz="2400" b="0" dirty="0"/>
              <a:t> at </a:t>
            </a:r>
            <a:r>
              <a:rPr lang="en-US" sz="2400" b="0" dirty="0" err="1"/>
              <a:t>pengepolitikken</a:t>
            </a:r>
            <a:r>
              <a:rPr lang="en-US" sz="2400" b="0" dirty="0"/>
              <a:t> </a:t>
            </a:r>
            <a:r>
              <a:rPr lang="en-US" sz="2400" b="0" dirty="0" err="1"/>
              <a:t>blir</a:t>
            </a:r>
            <a:r>
              <a:rPr lang="en-US" sz="2400" b="0" dirty="0"/>
              <a:t> </a:t>
            </a:r>
            <a:r>
              <a:rPr lang="en-US" sz="2400" b="0" dirty="0" err="1"/>
              <a:t>kontraktiv</a:t>
            </a:r>
            <a:r>
              <a:rPr lang="en-US" sz="2400" b="0" dirty="0"/>
              <a:t> </a:t>
            </a:r>
            <a:r>
              <a:rPr lang="en-US" sz="2400" b="0" dirty="0" err="1"/>
              <a:t>fremover</a:t>
            </a:r>
            <a:r>
              <a:rPr lang="en-US" sz="2400" b="0" dirty="0"/>
              <a:t>?</a:t>
            </a:r>
          </a:p>
          <a:p>
            <a:pPr marL="457200" indent="-457200">
              <a:buFont typeface="Arial" panose="020B0604020202020204" pitchFamily="34" charset="0"/>
              <a:buChar char="•"/>
            </a:pPr>
            <a:r>
              <a:rPr lang="en-US" sz="2400" b="0" dirty="0" err="1"/>
              <a:t>Hva</a:t>
            </a:r>
            <a:r>
              <a:rPr lang="en-US" sz="2400" b="0" dirty="0"/>
              <a:t> slags </a:t>
            </a:r>
            <a:r>
              <a:rPr lang="en-US" sz="2400" b="0" dirty="0" err="1"/>
              <a:t>finansielle</a:t>
            </a:r>
            <a:r>
              <a:rPr lang="en-US" sz="2400" b="0" dirty="0"/>
              <a:t> </a:t>
            </a:r>
            <a:r>
              <a:rPr lang="en-US" sz="2400" b="0" dirty="0" err="1"/>
              <a:t>risikofaktorer</a:t>
            </a:r>
            <a:r>
              <a:rPr lang="en-US" sz="2400" b="0" dirty="0"/>
              <a:t> </a:t>
            </a:r>
            <a:r>
              <a:rPr lang="en-US" sz="2400" b="0" dirty="0" err="1"/>
              <a:t>står</a:t>
            </a:r>
            <a:r>
              <a:rPr lang="en-US" sz="2400" b="0" dirty="0"/>
              <a:t> </a:t>
            </a:r>
            <a:r>
              <a:rPr lang="en-US" sz="2400" b="0" dirty="0" err="1"/>
              <a:t>husholdningene</a:t>
            </a:r>
            <a:r>
              <a:rPr lang="en-US" sz="2400" b="0" dirty="0"/>
              <a:t>, </a:t>
            </a:r>
            <a:r>
              <a:rPr lang="en-US" sz="2400" b="0" dirty="0" err="1"/>
              <a:t>bedriftene</a:t>
            </a:r>
            <a:r>
              <a:rPr lang="en-US" sz="2400" b="0" dirty="0"/>
              <a:t> og </a:t>
            </a:r>
            <a:r>
              <a:rPr lang="en-US" sz="2400" b="0" dirty="0" err="1"/>
              <a:t>bankene</a:t>
            </a:r>
            <a:r>
              <a:rPr lang="en-US" sz="2400" b="0" dirty="0"/>
              <a:t> </a:t>
            </a:r>
            <a:r>
              <a:rPr lang="en-US" sz="2400" b="0" dirty="0" err="1"/>
              <a:t>ovenfor</a:t>
            </a:r>
            <a:r>
              <a:rPr lang="en-US" sz="2400" b="0" dirty="0"/>
              <a:t> de </a:t>
            </a:r>
            <a:r>
              <a:rPr lang="en-US" sz="2400" b="0" dirty="0" err="1"/>
              <a:t>nærmeste</a:t>
            </a:r>
            <a:r>
              <a:rPr lang="en-US" sz="2400" b="0" dirty="0"/>
              <a:t> </a:t>
            </a:r>
            <a:r>
              <a:rPr lang="en-US" sz="2400" b="0" dirty="0" err="1"/>
              <a:t>årene</a:t>
            </a:r>
            <a:r>
              <a:rPr lang="en-US" sz="2400" b="0" dirty="0"/>
              <a:t>? </a:t>
            </a:r>
          </a:p>
          <a:p>
            <a:pPr marL="457200" indent="-457200">
              <a:buFont typeface="Arial" panose="020B0604020202020204" pitchFamily="34" charset="0"/>
              <a:buChar char="•"/>
            </a:pPr>
            <a:r>
              <a:rPr lang="en-US" sz="2400" b="0" dirty="0" err="1"/>
              <a:t>Hvordan</a:t>
            </a:r>
            <a:r>
              <a:rPr lang="en-US" sz="2400" b="0" dirty="0"/>
              <a:t> tar Norges Bank </a:t>
            </a:r>
            <a:r>
              <a:rPr lang="en-US" sz="2400" b="0" dirty="0" err="1"/>
              <a:t>hensyn</a:t>
            </a:r>
            <a:r>
              <a:rPr lang="en-US" sz="2400" b="0" dirty="0"/>
              <a:t> </a:t>
            </a:r>
            <a:r>
              <a:rPr lang="en-US" sz="2400" b="0" dirty="0" err="1"/>
              <a:t>til</a:t>
            </a:r>
            <a:r>
              <a:rPr lang="en-US" sz="2400" b="0" dirty="0"/>
              <a:t> </a:t>
            </a:r>
            <a:r>
              <a:rPr lang="en-US" sz="2400" b="0" dirty="0" err="1"/>
              <a:t>finansiell</a:t>
            </a:r>
            <a:r>
              <a:rPr lang="en-US" sz="2400" b="0" dirty="0"/>
              <a:t> </a:t>
            </a:r>
            <a:r>
              <a:rPr lang="en-US" sz="2400" b="0" dirty="0" err="1"/>
              <a:t>stabilitet</a:t>
            </a:r>
            <a:r>
              <a:rPr lang="en-US" sz="2400" b="0" dirty="0"/>
              <a:t>?</a:t>
            </a:r>
          </a:p>
          <a:p>
            <a:endParaRPr lang="en-US" sz="2800" b="0" dirty="0"/>
          </a:p>
        </p:txBody>
      </p:sp>
    </p:spTree>
    <p:extLst>
      <p:ext uri="{BB962C8B-B14F-4D97-AF65-F5344CB8AC3E}">
        <p14:creationId xmlns:p14="http://schemas.microsoft.com/office/powerpoint/2010/main" val="260322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dirty="0"/>
              <a:t>Hyperinflasjon</a:t>
            </a:r>
          </a:p>
        </p:txBody>
      </p:sp>
      <p:pic>
        <p:nvPicPr>
          <p:cNvPr id="12" name="Picture 11" descr="A picture containing stone&#10;&#10;Description automatically generated">
            <a:extLst>
              <a:ext uri="{FF2B5EF4-FFF2-40B4-BE49-F238E27FC236}">
                <a16:creationId xmlns:a16="http://schemas.microsoft.com/office/drawing/2014/main" id="{14094ADE-69F0-40F3-8EB0-D9BB3DED42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270" y="3295031"/>
            <a:ext cx="2618378" cy="1478066"/>
          </a:xfrm>
          <a:prstGeom prst="rect">
            <a:avLst/>
          </a:prstGeom>
        </p:spPr>
      </p:pic>
      <p:sp>
        <p:nvSpPr>
          <p:cNvPr id="13" name="TextBox 12">
            <a:extLst>
              <a:ext uri="{FF2B5EF4-FFF2-40B4-BE49-F238E27FC236}">
                <a16:creationId xmlns:a16="http://schemas.microsoft.com/office/drawing/2014/main" id="{4CC039E7-076F-44E8-ADF5-3B96965CFFB4}"/>
              </a:ext>
            </a:extLst>
          </p:cNvPr>
          <p:cNvSpPr txBox="1"/>
          <p:nvPr/>
        </p:nvSpPr>
        <p:spPr>
          <a:xfrm>
            <a:off x="3143672" y="1556792"/>
            <a:ext cx="9048328" cy="4616648"/>
          </a:xfrm>
          <a:prstGeom prst="rect">
            <a:avLst/>
          </a:prstGeom>
          <a:noFill/>
        </p:spPr>
        <p:txBody>
          <a:bodyPr wrap="square" rtlCol="0">
            <a:spAutoFit/>
          </a:bodyPr>
          <a:lstStyle/>
          <a:p>
            <a:pPr marL="342900" indent="-342900">
              <a:buFont typeface="Arial" panose="020B0604020202020204" pitchFamily="34" charset="0"/>
              <a:buChar char="•"/>
            </a:pPr>
            <a:r>
              <a:rPr lang="nb-NO" sz="2000" b="0" dirty="0">
                <a:cs typeface="Arial" panose="020B0604020202020204" pitchFamily="34" charset="0"/>
              </a:rPr>
              <a:t>Hyperinflasjon i Venezuela begynte i 2016 under landets pågående sosioøkonomiske og politiske krise. Inflasjonen i Venezuela nådde 10 millioner % 2019. </a:t>
            </a:r>
          </a:p>
          <a:p>
            <a:endParaRPr lang="nb-NO" sz="2000" b="0" dirty="0">
              <a:cs typeface="Arial" panose="020B0604020202020204" pitchFamily="34" charset="0"/>
            </a:endParaRPr>
          </a:p>
          <a:p>
            <a:pPr marL="342900" indent="-342900">
              <a:buFont typeface="Arial" panose="020B0604020202020204" pitchFamily="34" charset="0"/>
              <a:buChar char="•"/>
            </a:pPr>
            <a:r>
              <a:rPr lang="nb-NO" sz="2000" b="0" dirty="0">
                <a:cs typeface="Arial" panose="020B0604020202020204" pitchFamily="34" charset="0"/>
              </a:rPr>
              <a:t>Grov økonomisk vanstyre og utenrikspolitikk, politisk korrupsjon, kriminalitet, kronisk mangel på mat og medisiner, nedleggelse av virksomheter, arbeidsledighet, svekkelse av produktiviteten, utvandring av utdannet arbeidskraft,  sterk sentralmakt og begrensede politiske friheter, menneskerettighetsbrudd, og høy avhengighet av olje har bidratt til krisen. </a:t>
            </a:r>
          </a:p>
          <a:p>
            <a:endParaRPr lang="nb-NO" sz="2000" b="0" dirty="0">
              <a:cs typeface="Arial" panose="020B0604020202020204" pitchFamily="34" charset="0"/>
            </a:endParaRPr>
          </a:p>
          <a:p>
            <a:pPr marL="342900" indent="-342900">
              <a:buFont typeface="Arial" panose="020B0604020202020204" pitchFamily="34" charset="0"/>
              <a:buChar char="•"/>
            </a:pPr>
            <a:r>
              <a:rPr lang="nb-NO" sz="2000" b="0" dirty="0">
                <a:cs typeface="Arial" panose="020B0604020202020204" pitchFamily="34" charset="0"/>
              </a:rPr>
              <a:t>94% lever nå under fattigdomsgrensen</a:t>
            </a:r>
          </a:p>
          <a:p>
            <a:endParaRPr lang="nb-NO" sz="2000" b="0" dirty="0">
              <a:cs typeface="Arial" panose="020B0604020202020204" pitchFamily="34" charset="0"/>
            </a:endParaRPr>
          </a:p>
          <a:p>
            <a:pPr marL="342900" indent="-342900">
              <a:buFont typeface="Arial" panose="020B0604020202020204" pitchFamily="34" charset="0"/>
              <a:buChar char="•"/>
            </a:pPr>
            <a:r>
              <a:rPr lang="en-US" sz="2000" b="0" dirty="0">
                <a:cs typeface="Arial" panose="020B0604020202020204" pitchFamily="34" charset="0"/>
              </a:rPr>
              <a:t>I 1950 var Venezuela </a:t>
            </a:r>
            <a:r>
              <a:rPr lang="en-US" sz="2000" b="0" dirty="0" err="1">
                <a:cs typeface="Arial" panose="020B0604020202020204" pitchFamily="34" charset="0"/>
              </a:rPr>
              <a:t>verdens</a:t>
            </a:r>
            <a:r>
              <a:rPr lang="en-US" sz="2000" b="0" dirty="0">
                <a:cs typeface="Arial" panose="020B0604020202020204" pitchFamily="34" charset="0"/>
              </a:rPr>
              <a:t> 4. </a:t>
            </a:r>
            <a:r>
              <a:rPr lang="en-US" sz="2000" b="0" dirty="0" err="1">
                <a:cs typeface="Arial" panose="020B0604020202020204" pitchFamily="34" charset="0"/>
              </a:rPr>
              <a:t>rikeste</a:t>
            </a:r>
            <a:r>
              <a:rPr lang="en-US" sz="2000" b="0" dirty="0">
                <a:cs typeface="Arial" panose="020B0604020202020204" pitchFamily="34" charset="0"/>
              </a:rPr>
              <a:t> land </a:t>
            </a:r>
            <a:r>
              <a:rPr lang="en-US" sz="2000" b="0" dirty="0" err="1">
                <a:cs typeface="Arial" panose="020B0604020202020204" pitchFamily="34" charset="0"/>
              </a:rPr>
              <a:t>målt</a:t>
            </a:r>
            <a:r>
              <a:rPr lang="en-US" sz="2000" b="0" dirty="0">
                <a:cs typeface="Arial" panose="020B0604020202020204" pitchFamily="34" charset="0"/>
              </a:rPr>
              <a:t> i BNP/</a:t>
            </a:r>
            <a:r>
              <a:rPr lang="en-US" sz="2000" b="0" dirty="0" err="1">
                <a:cs typeface="Arial" panose="020B0604020202020204" pitchFamily="34" charset="0"/>
              </a:rPr>
              <a:t>Innbygger</a:t>
            </a:r>
            <a:endParaRPr lang="nb-NO" sz="2000" b="0" dirty="0">
              <a:cs typeface="Arial" panose="020B0604020202020204" pitchFamily="34" charset="0"/>
            </a:endParaRPr>
          </a:p>
          <a:p>
            <a:endParaRPr lang="nb-NO" sz="2000" b="0" dirty="0"/>
          </a:p>
          <a:p>
            <a:endParaRPr lang="nb-NO" sz="1400" b="0" dirty="0"/>
          </a:p>
        </p:txBody>
      </p:sp>
      <p:pic>
        <p:nvPicPr>
          <p:cNvPr id="15" name="Picture 14" descr="A picture containing text, indoor, person, shelf&#10;&#10;Description automatically generated">
            <a:extLst>
              <a:ext uri="{FF2B5EF4-FFF2-40B4-BE49-F238E27FC236}">
                <a16:creationId xmlns:a16="http://schemas.microsoft.com/office/drawing/2014/main" id="{0B139F47-7EB6-474D-AAD5-02571F4E6F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270" y="4917087"/>
            <a:ext cx="2618377" cy="1478066"/>
          </a:xfrm>
          <a:prstGeom prst="rect">
            <a:avLst/>
          </a:prstGeom>
        </p:spPr>
      </p:pic>
      <p:pic>
        <p:nvPicPr>
          <p:cNvPr id="17" name="Picture 16" descr="Text&#10;&#10;Description automatically generated">
            <a:extLst>
              <a:ext uri="{FF2B5EF4-FFF2-40B4-BE49-F238E27FC236}">
                <a16:creationId xmlns:a16="http://schemas.microsoft.com/office/drawing/2014/main" id="{EFAD7B5E-0B8C-4039-B6D2-89B6DC8CA8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845" y="1680420"/>
            <a:ext cx="2600803" cy="1429430"/>
          </a:xfrm>
          <a:prstGeom prst="rect">
            <a:avLst/>
          </a:prstGeom>
        </p:spPr>
      </p:pic>
    </p:spTree>
    <p:extLst>
      <p:ext uri="{BB962C8B-B14F-4D97-AF65-F5344CB8AC3E}">
        <p14:creationId xmlns:p14="http://schemas.microsoft.com/office/powerpoint/2010/main" val="281911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sz="3600" dirty="0">
                <a:solidFill>
                  <a:schemeClr val="accent1"/>
                </a:solidFill>
              </a:rPr>
              <a:t>Hva er inflasjon?</a:t>
            </a:r>
          </a:p>
        </p:txBody>
      </p:sp>
      <p:sp>
        <p:nvSpPr>
          <p:cNvPr id="5" name="Rectangle 4"/>
          <p:cNvSpPr/>
          <p:nvPr/>
        </p:nvSpPr>
        <p:spPr>
          <a:xfrm>
            <a:off x="604230" y="1700808"/>
            <a:ext cx="11396426" cy="4031873"/>
          </a:xfrm>
          <a:prstGeom prst="rect">
            <a:avLst/>
          </a:prstGeom>
        </p:spPr>
        <p:txBody>
          <a:bodyPr wrap="square">
            <a:spAutoFit/>
          </a:bodyPr>
          <a:lstStyle/>
          <a:p>
            <a:pPr marL="457200" indent="-457200">
              <a:buFont typeface="Arial" panose="020B0604020202020204" pitchFamily="34" charset="0"/>
              <a:buChar char="•"/>
            </a:pPr>
            <a:r>
              <a:rPr lang="nb-NO" sz="3200" b="0" dirty="0"/>
              <a:t>Konsumprisindeksen (KPI) beskriver utviklingen i konsumpriser for varer og tjenester etterspurt av private husholdninger bosatt i Norge. </a:t>
            </a:r>
          </a:p>
          <a:p>
            <a:pPr marL="457200" indent="-457200">
              <a:buFont typeface="Arial" panose="020B0604020202020204" pitchFamily="34" charset="0"/>
              <a:buChar char="•"/>
            </a:pPr>
            <a:endParaRPr lang="nb-NO" sz="3200" b="0" dirty="0"/>
          </a:p>
          <a:p>
            <a:pPr marL="457200" indent="-457200">
              <a:buFont typeface="Arial" panose="020B0604020202020204" pitchFamily="34" charset="0"/>
              <a:buChar char="•"/>
            </a:pPr>
            <a:r>
              <a:rPr lang="nb-NO" sz="3200" b="0" dirty="0"/>
              <a:t>Endringen i KPI er et vanlig mål for inflasjon. </a:t>
            </a:r>
          </a:p>
          <a:p>
            <a:pPr marL="457200" indent="-457200">
              <a:buFont typeface="Arial" panose="020B0604020202020204" pitchFamily="34" charset="0"/>
              <a:buChar char="•"/>
            </a:pPr>
            <a:endParaRPr lang="nb-NO" sz="3200" b="0" dirty="0"/>
          </a:p>
          <a:p>
            <a:pPr marL="457200" indent="-457200">
              <a:buFont typeface="Arial" panose="020B0604020202020204" pitchFamily="34" charset="0"/>
              <a:buChar char="•"/>
            </a:pPr>
            <a:r>
              <a:rPr lang="nb-NO" sz="3200" b="0" dirty="0"/>
              <a:t>KPI justert for avgiftsendringer og uten energivarer (KPI-JAE) er et mål for underliggende utvikling i konsumprisene</a:t>
            </a:r>
          </a:p>
        </p:txBody>
      </p:sp>
    </p:spTree>
    <p:extLst>
      <p:ext uri="{BB962C8B-B14F-4D97-AF65-F5344CB8AC3E}">
        <p14:creationId xmlns:p14="http://schemas.microsoft.com/office/powerpoint/2010/main" val="363872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FRED Graph Chart" descr="FRED Graph">
            <a:hlinkClick r:id="rId2" tooltip="View this chart in your browser. "/>
            <a:extLst>
              <a:ext uri="{FF2B5EF4-FFF2-40B4-BE49-F238E27FC236}">
                <a16:creationId xmlns:a16="http://schemas.microsoft.com/office/drawing/2014/main" id="{9AF5C256-C317-4A2F-B4F5-8D17F29FAD8A}"/>
              </a:ext>
            </a:extLst>
          </p:cNvPr>
          <p:cNvPicPr>
            <a:picLocks noChangeAspect="1"/>
          </p:cNvPicPr>
          <p:nvPr/>
        </p:nvPicPr>
        <p:blipFill>
          <a:blip r:embed="rId3"/>
          <a:stretch>
            <a:fillRect/>
          </a:stretch>
        </p:blipFill>
        <p:spPr>
          <a:xfrm>
            <a:off x="-9066" y="0"/>
            <a:ext cx="12201065" cy="6858000"/>
          </a:xfrm>
          <a:prstGeom prst="rect">
            <a:avLst/>
          </a:prstGeom>
        </p:spPr>
      </p:pic>
    </p:spTree>
    <p:extLst>
      <p:ext uri="{BB962C8B-B14F-4D97-AF65-F5344CB8AC3E}">
        <p14:creationId xmlns:p14="http://schemas.microsoft.com/office/powerpoint/2010/main" val="202673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FRED Graph Chart" descr="FRED Graph">
            <a:hlinkClick r:id="rId2" tooltip="View this chart in your browser. "/>
            <a:extLst>
              <a:ext uri="{FF2B5EF4-FFF2-40B4-BE49-F238E27FC236}">
                <a16:creationId xmlns:a16="http://schemas.microsoft.com/office/drawing/2014/main" id="{76CAA9DD-B2D4-43D9-99A2-184301E22FDC}"/>
              </a:ext>
            </a:extLst>
          </p:cNvPr>
          <p:cNvPicPr>
            <a:picLocks noChangeAspect="1"/>
          </p:cNvPicPr>
          <p:nvPr/>
        </p:nvPicPr>
        <p:blipFill>
          <a:blip r:embed="rId3"/>
          <a:stretch>
            <a:fillRect/>
          </a:stretch>
        </p:blipFill>
        <p:spPr>
          <a:xfrm>
            <a:off x="-24472" y="0"/>
            <a:ext cx="12313160" cy="6858000"/>
          </a:xfrm>
          <a:prstGeom prst="rect">
            <a:avLst/>
          </a:prstGeom>
        </p:spPr>
      </p:pic>
    </p:spTree>
    <p:extLst>
      <p:ext uri="{BB962C8B-B14F-4D97-AF65-F5344CB8AC3E}">
        <p14:creationId xmlns:p14="http://schemas.microsoft.com/office/powerpoint/2010/main" val="1965586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tel 1"/>
          <p:cNvSpPr>
            <a:spLocks noGrp="1"/>
          </p:cNvSpPr>
          <p:nvPr>
            <p:ph type="title"/>
          </p:nvPr>
        </p:nvSpPr>
        <p:spPr>
          <a:xfrm>
            <a:off x="609600" y="116632"/>
            <a:ext cx="12111136" cy="1143000"/>
          </a:xfrm>
        </p:spPr>
        <p:txBody>
          <a:bodyPr>
            <a:normAutofit fontScale="90000"/>
          </a:bodyPr>
          <a:lstStyle/>
          <a:p>
            <a:br>
              <a:rPr lang="nb-NO" altLang="nb-NO" dirty="0"/>
            </a:br>
            <a:r>
              <a:rPr lang="nb-NO" altLang="nb-NO" sz="3600" dirty="0">
                <a:solidFill>
                  <a:schemeClr val="accent1"/>
                </a:solidFill>
              </a:rPr>
              <a:t>Hvordan måle prisstigningen? (11.3)</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FB96AC0-B123-45A3-B1F9-C87F2E5A628E}"/>
                  </a:ext>
                </a:extLst>
              </p:cNvPr>
              <p:cNvSpPr txBox="1"/>
              <p:nvPr/>
            </p:nvSpPr>
            <p:spPr>
              <a:xfrm>
                <a:off x="335360" y="2492896"/>
                <a:ext cx="11781559" cy="122719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nb-NO" b="1" i="1" smtClean="0">
                          <a:latin typeface="Cambria Math" panose="02040503050406030204" pitchFamily="18" charset="0"/>
                        </a:rPr>
                        <m:t>𝑲𝑷𝑰</m:t>
                      </m:r>
                      <m:r>
                        <a:rPr lang="nb-NO" b="1" i="1" smtClean="0">
                          <a:latin typeface="Cambria Math" panose="02040503050406030204" pitchFamily="18" charset="0"/>
                        </a:rPr>
                        <m:t>=</m:t>
                      </m:r>
                      <m:sSub>
                        <m:sSubPr>
                          <m:ctrlPr>
                            <a:rPr lang="nb-NO" b="1" i="1" smtClean="0">
                              <a:latin typeface="Cambria Math" panose="02040503050406030204" pitchFamily="18" charset="0"/>
                            </a:rPr>
                          </m:ctrlPr>
                        </m:sSubPr>
                        <m:e>
                          <m:r>
                            <a:rPr lang="nb-NO" b="1" i="1" smtClean="0">
                              <a:latin typeface="Cambria Math" panose="02040503050406030204" pitchFamily="18" charset="0"/>
                              <a:ea typeface="Cambria Math" panose="02040503050406030204" pitchFamily="18" charset="0"/>
                            </a:rPr>
                            <m:t>𝜶</m:t>
                          </m:r>
                        </m:e>
                        <m:sub>
                          <m:r>
                            <a:rPr lang="nb-NO" b="1" i="1" smtClean="0">
                              <a:latin typeface="Cambria Math" panose="02040503050406030204" pitchFamily="18" charset="0"/>
                            </a:rPr>
                            <m:t>𝟏</m:t>
                          </m:r>
                        </m:sub>
                      </m:sSub>
                      <m:f>
                        <m:fPr>
                          <m:ctrlPr>
                            <a:rPr lang="nb-NO" b="1" i="1" smtClean="0">
                              <a:latin typeface="Cambria Math" panose="02040503050406030204" pitchFamily="18" charset="0"/>
                            </a:rPr>
                          </m:ctrlPr>
                        </m:fPr>
                        <m:num>
                          <m:sSub>
                            <m:sSubPr>
                              <m:ctrlPr>
                                <a:rPr lang="nb-NO" b="1" i="1" smtClean="0">
                                  <a:latin typeface="Cambria Math" panose="02040503050406030204" pitchFamily="18" charset="0"/>
                                </a:rPr>
                              </m:ctrlPr>
                            </m:sSubPr>
                            <m:e>
                              <m:r>
                                <a:rPr lang="nb-NO" b="1" i="1" smtClean="0">
                                  <a:latin typeface="Cambria Math" panose="02040503050406030204" pitchFamily="18" charset="0"/>
                                </a:rPr>
                                <m:t>𝑷</m:t>
                              </m:r>
                              <m:r>
                                <a:rPr lang="nb-NO" b="1" i="1" smtClean="0">
                                  <a:latin typeface="Cambria Math" panose="02040503050406030204" pitchFamily="18" charset="0"/>
                                </a:rPr>
                                <m:t>𝟏</m:t>
                              </m:r>
                            </m:e>
                            <m:sub>
                              <m:r>
                                <a:rPr lang="nb-NO" b="1" i="1" smtClean="0">
                                  <a:latin typeface="Cambria Math" panose="02040503050406030204" pitchFamily="18" charset="0"/>
                                </a:rPr>
                                <m:t>𝒏𝒚</m:t>
                              </m:r>
                            </m:sub>
                          </m:sSub>
                        </m:num>
                        <m:den>
                          <m:sSub>
                            <m:sSubPr>
                              <m:ctrlPr>
                                <a:rPr lang="nb-NO" i="1">
                                  <a:latin typeface="Cambria Math" panose="02040503050406030204" pitchFamily="18" charset="0"/>
                                </a:rPr>
                              </m:ctrlPr>
                            </m:sSubPr>
                            <m:e>
                              <m:r>
                                <a:rPr lang="nb-NO" i="1">
                                  <a:latin typeface="Cambria Math" panose="02040503050406030204" pitchFamily="18" charset="0"/>
                                </a:rPr>
                                <m:t>𝑷</m:t>
                              </m:r>
                              <m:r>
                                <a:rPr lang="nb-NO" i="1">
                                  <a:latin typeface="Cambria Math" panose="02040503050406030204" pitchFamily="18" charset="0"/>
                                </a:rPr>
                                <m:t>𝟏</m:t>
                              </m:r>
                            </m:e>
                            <m:sub>
                              <m:r>
                                <a:rPr lang="nb-NO" b="1" i="1" smtClean="0">
                                  <a:latin typeface="Cambria Math" panose="02040503050406030204" pitchFamily="18" charset="0"/>
                                </a:rPr>
                                <m:t>𝒈𝒎</m:t>
                              </m:r>
                            </m:sub>
                          </m:sSub>
                        </m:den>
                      </m:f>
                      <m:r>
                        <a:rPr lang="nb-NO" b="1" i="1" smtClean="0">
                          <a:latin typeface="Cambria Math" panose="02040503050406030204" pitchFamily="18" charset="0"/>
                        </a:rPr>
                        <m:t>+</m:t>
                      </m:r>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𝜶</m:t>
                          </m:r>
                        </m:e>
                        <m:sub>
                          <m:r>
                            <a:rPr lang="nb-NO" b="1" i="1" smtClean="0">
                              <a:latin typeface="Cambria Math" panose="02040503050406030204" pitchFamily="18" charset="0"/>
                            </a:rPr>
                            <m:t>𝟐</m:t>
                          </m:r>
                        </m:sub>
                      </m:sSub>
                      <m:f>
                        <m:fPr>
                          <m:ctrlPr>
                            <a:rPr lang="nb-NO" i="1">
                              <a:latin typeface="Cambria Math" panose="02040503050406030204" pitchFamily="18" charset="0"/>
                            </a:rPr>
                          </m:ctrlPr>
                        </m:fPr>
                        <m:num>
                          <m:sSub>
                            <m:sSubPr>
                              <m:ctrlPr>
                                <a:rPr lang="nb-NO" i="1">
                                  <a:latin typeface="Cambria Math" panose="02040503050406030204" pitchFamily="18" charset="0"/>
                                </a:rPr>
                              </m:ctrlPr>
                            </m:sSubPr>
                            <m:e>
                              <m:r>
                                <a:rPr lang="nb-NO" i="1">
                                  <a:latin typeface="Cambria Math" panose="02040503050406030204" pitchFamily="18" charset="0"/>
                                </a:rPr>
                                <m:t>𝑷</m:t>
                              </m:r>
                              <m:r>
                                <a:rPr lang="nb-NO" b="1" i="1" smtClean="0">
                                  <a:latin typeface="Cambria Math" panose="02040503050406030204" pitchFamily="18" charset="0"/>
                                </a:rPr>
                                <m:t>𝟐</m:t>
                              </m:r>
                            </m:e>
                            <m:sub>
                              <m:r>
                                <a:rPr lang="nb-NO" i="1">
                                  <a:latin typeface="Cambria Math" panose="02040503050406030204" pitchFamily="18" charset="0"/>
                                </a:rPr>
                                <m:t>𝒏𝒚</m:t>
                              </m:r>
                            </m:sub>
                          </m:sSub>
                        </m:num>
                        <m:den>
                          <m:sSub>
                            <m:sSubPr>
                              <m:ctrlPr>
                                <a:rPr lang="nb-NO" i="1">
                                  <a:latin typeface="Cambria Math" panose="02040503050406030204" pitchFamily="18" charset="0"/>
                                </a:rPr>
                              </m:ctrlPr>
                            </m:sSubPr>
                            <m:e>
                              <m:r>
                                <a:rPr lang="nb-NO" i="1">
                                  <a:latin typeface="Cambria Math" panose="02040503050406030204" pitchFamily="18" charset="0"/>
                                </a:rPr>
                                <m:t>𝑷</m:t>
                              </m:r>
                              <m:r>
                                <a:rPr lang="nb-NO" b="1" i="1" smtClean="0">
                                  <a:latin typeface="Cambria Math" panose="02040503050406030204" pitchFamily="18" charset="0"/>
                                </a:rPr>
                                <m:t>𝟐</m:t>
                              </m:r>
                            </m:e>
                            <m:sub>
                              <m:r>
                                <a:rPr lang="nb-NO" i="1">
                                  <a:latin typeface="Cambria Math" panose="02040503050406030204" pitchFamily="18" charset="0"/>
                                </a:rPr>
                                <m:t>𝒈𝒎</m:t>
                              </m:r>
                            </m:sub>
                          </m:sSub>
                        </m:den>
                      </m:f>
                      <m:r>
                        <a:rPr lang="nb-NO" b="1" i="1" smtClean="0">
                          <a:latin typeface="Cambria Math" panose="02040503050406030204" pitchFamily="18" charset="0"/>
                        </a:rPr>
                        <m:t>+</m:t>
                      </m:r>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𝜶</m:t>
                          </m:r>
                        </m:e>
                        <m:sub>
                          <m:r>
                            <a:rPr lang="nb-NO" b="1" i="1" smtClean="0">
                              <a:latin typeface="Cambria Math" panose="02040503050406030204" pitchFamily="18" charset="0"/>
                              <a:ea typeface="Cambria Math" panose="02040503050406030204" pitchFamily="18" charset="0"/>
                            </a:rPr>
                            <m:t>𝟑</m:t>
                          </m:r>
                        </m:sub>
                      </m:sSub>
                      <m:f>
                        <m:fPr>
                          <m:ctrlPr>
                            <a:rPr lang="nb-NO" i="1">
                              <a:latin typeface="Cambria Math" panose="02040503050406030204" pitchFamily="18" charset="0"/>
                            </a:rPr>
                          </m:ctrlPr>
                        </m:fPr>
                        <m:num>
                          <m:sSub>
                            <m:sSubPr>
                              <m:ctrlPr>
                                <a:rPr lang="nb-NO" i="1">
                                  <a:latin typeface="Cambria Math" panose="02040503050406030204" pitchFamily="18" charset="0"/>
                                </a:rPr>
                              </m:ctrlPr>
                            </m:sSubPr>
                            <m:e>
                              <m:r>
                                <a:rPr lang="nb-NO" i="1">
                                  <a:latin typeface="Cambria Math" panose="02040503050406030204" pitchFamily="18" charset="0"/>
                                </a:rPr>
                                <m:t>𝑷</m:t>
                              </m:r>
                              <m:r>
                                <a:rPr lang="nb-NO" b="1" i="1" smtClean="0">
                                  <a:latin typeface="Cambria Math" panose="02040503050406030204" pitchFamily="18" charset="0"/>
                                </a:rPr>
                                <m:t>𝟑</m:t>
                              </m:r>
                            </m:e>
                            <m:sub>
                              <m:r>
                                <a:rPr lang="nb-NO" i="1">
                                  <a:latin typeface="Cambria Math" panose="02040503050406030204" pitchFamily="18" charset="0"/>
                                </a:rPr>
                                <m:t>𝒏𝒚</m:t>
                              </m:r>
                            </m:sub>
                          </m:sSub>
                        </m:num>
                        <m:den>
                          <m:sSub>
                            <m:sSubPr>
                              <m:ctrlPr>
                                <a:rPr lang="nb-NO" i="1">
                                  <a:latin typeface="Cambria Math" panose="02040503050406030204" pitchFamily="18" charset="0"/>
                                </a:rPr>
                              </m:ctrlPr>
                            </m:sSubPr>
                            <m:e>
                              <m:r>
                                <a:rPr lang="nb-NO" i="1">
                                  <a:latin typeface="Cambria Math" panose="02040503050406030204" pitchFamily="18" charset="0"/>
                                </a:rPr>
                                <m:t>𝑷</m:t>
                              </m:r>
                              <m:r>
                                <a:rPr lang="nb-NO" b="1" i="1" smtClean="0">
                                  <a:latin typeface="Cambria Math" panose="02040503050406030204" pitchFamily="18" charset="0"/>
                                </a:rPr>
                                <m:t>𝟑</m:t>
                              </m:r>
                            </m:e>
                            <m:sub>
                              <m:r>
                                <a:rPr lang="nb-NO" i="1">
                                  <a:latin typeface="Cambria Math" panose="02040503050406030204" pitchFamily="18" charset="0"/>
                                </a:rPr>
                                <m:t>𝒈𝒎</m:t>
                              </m:r>
                            </m:sub>
                          </m:sSub>
                        </m:den>
                      </m:f>
                      <m:r>
                        <a:rPr lang="nb-NO" b="1" i="0" smtClean="0">
                          <a:latin typeface="Cambria Math" panose="02040503050406030204" pitchFamily="18" charset="0"/>
                        </a:rPr>
                        <m:t>+</m:t>
                      </m:r>
                      <m:sSub>
                        <m:sSubPr>
                          <m:ctrlPr>
                            <a:rPr lang="nb-NO" i="1">
                              <a:latin typeface="Cambria Math" panose="02040503050406030204" pitchFamily="18" charset="0"/>
                            </a:rPr>
                          </m:ctrlPr>
                        </m:sSubPr>
                        <m:e>
                          <m:r>
                            <a:rPr lang="nb-NO" i="1">
                              <a:latin typeface="Cambria Math" panose="02040503050406030204" pitchFamily="18" charset="0"/>
                              <a:ea typeface="Cambria Math" panose="02040503050406030204" pitchFamily="18" charset="0"/>
                            </a:rPr>
                            <m:t>𝜶</m:t>
                          </m:r>
                        </m:e>
                        <m:sub>
                          <m:r>
                            <a:rPr lang="nb-NO" b="1" i="1" smtClean="0">
                              <a:latin typeface="Cambria Math" panose="02040503050406030204" pitchFamily="18" charset="0"/>
                            </a:rPr>
                            <m:t>𝟒</m:t>
                          </m:r>
                        </m:sub>
                      </m:sSub>
                      <m:f>
                        <m:fPr>
                          <m:ctrlPr>
                            <a:rPr lang="nb-NO" i="1">
                              <a:latin typeface="Cambria Math" panose="02040503050406030204" pitchFamily="18" charset="0"/>
                            </a:rPr>
                          </m:ctrlPr>
                        </m:fPr>
                        <m:num>
                          <m:sSub>
                            <m:sSubPr>
                              <m:ctrlPr>
                                <a:rPr lang="nb-NO" i="1">
                                  <a:latin typeface="Cambria Math" panose="02040503050406030204" pitchFamily="18" charset="0"/>
                                </a:rPr>
                              </m:ctrlPr>
                            </m:sSubPr>
                            <m:e>
                              <m:r>
                                <a:rPr lang="nb-NO" i="1">
                                  <a:latin typeface="Cambria Math" panose="02040503050406030204" pitchFamily="18" charset="0"/>
                                </a:rPr>
                                <m:t>𝑷</m:t>
                              </m:r>
                              <m:r>
                                <a:rPr lang="nb-NO" b="1" i="1" smtClean="0">
                                  <a:latin typeface="Cambria Math" panose="02040503050406030204" pitchFamily="18" charset="0"/>
                                </a:rPr>
                                <m:t>𝟒</m:t>
                              </m:r>
                            </m:e>
                            <m:sub>
                              <m:r>
                                <a:rPr lang="nb-NO" i="1">
                                  <a:latin typeface="Cambria Math" panose="02040503050406030204" pitchFamily="18" charset="0"/>
                                </a:rPr>
                                <m:t>𝒏𝒚</m:t>
                              </m:r>
                            </m:sub>
                          </m:sSub>
                        </m:num>
                        <m:den>
                          <m:sSub>
                            <m:sSubPr>
                              <m:ctrlPr>
                                <a:rPr lang="nb-NO" i="1">
                                  <a:latin typeface="Cambria Math" panose="02040503050406030204" pitchFamily="18" charset="0"/>
                                </a:rPr>
                              </m:ctrlPr>
                            </m:sSubPr>
                            <m:e>
                              <m:r>
                                <a:rPr lang="nb-NO" i="1">
                                  <a:latin typeface="Cambria Math" panose="02040503050406030204" pitchFamily="18" charset="0"/>
                                </a:rPr>
                                <m:t>𝑷</m:t>
                              </m:r>
                              <m:r>
                                <a:rPr lang="nb-NO" b="1" i="1" smtClean="0">
                                  <a:latin typeface="Cambria Math" panose="02040503050406030204" pitchFamily="18" charset="0"/>
                                </a:rPr>
                                <m:t>𝟒</m:t>
                              </m:r>
                            </m:e>
                            <m:sub>
                              <m:r>
                                <a:rPr lang="nb-NO" i="1">
                                  <a:latin typeface="Cambria Math" panose="02040503050406030204" pitchFamily="18" charset="0"/>
                                </a:rPr>
                                <m:t>𝒈𝒎</m:t>
                              </m:r>
                            </m:sub>
                          </m:sSub>
                        </m:den>
                      </m:f>
                      <m:r>
                        <a:rPr lang="nb-NO" b="1" i="1" smtClean="0">
                          <a:latin typeface="Cambria Math" panose="02040503050406030204" pitchFamily="18" charset="0"/>
                        </a:rPr>
                        <m:t>+…..</m:t>
                      </m:r>
                    </m:oMath>
                  </m:oMathPara>
                </a14:m>
                <a:endParaRPr lang="nb-NO" dirty="0"/>
              </a:p>
            </p:txBody>
          </p:sp>
        </mc:Choice>
        <mc:Fallback>
          <p:sp>
            <p:nvSpPr>
              <p:cNvPr id="5" name="TextBox 4">
                <a:extLst>
                  <a:ext uri="{FF2B5EF4-FFF2-40B4-BE49-F238E27FC236}">
                    <a16:creationId xmlns:a16="http://schemas.microsoft.com/office/drawing/2014/main" id="{EFB96AC0-B123-45A3-B1F9-C87F2E5A628E}"/>
                  </a:ext>
                </a:extLst>
              </p:cNvPr>
              <p:cNvSpPr txBox="1">
                <a:spLocks noRot="1" noChangeAspect="1" noMove="1" noResize="1" noEditPoints="1" noAdjustHandles="1" noChangeArrowheads="1" noChangeShapeType="1" noTextEdit="1"/>
              </p:cNvSpPr>
              <p:nvPr/>
            </p:nvSpPr>
            <p:spPr>
              <a:xfrm>
                <a:off x="335360" y="2492896"/>
                <a:ext cx="11781559" cy="1227195"/>
              </a:xfrm>
              <a:prstGeom prst="rect">
                <a:avLst/>
              </a:prstGeom>
              <a:blipFill>
                <a:blip r:embed="rId2"/>
                <a:stretch>
                  <a:fillRect/>
                </a:stretch>
              </a:blipFill>
            </p:spPr>
            <p:txBody>
              <a:bodyPr/>
              <a:lstStyle/>
              <a:p>
                <a:r>
                  <a:rPr lang="nb-NO">
                    <a:noFill/>
                  </a:rPr>
                  <a:t> </a:t>
                </a:r>
              </a:p>
            </p:txBody>
          </p:sp>
        </mc:Fallback>
      </mc:AlternateContent>
      <p:sp>
        <p:nvSpPr>
          <p:cNvPr id="7" name="Plassholder for innhold 2">
            <a:extLst>
              <a:ext uri="{FF2B5EF4-FFF2-40B4-BE49-F238E27FC236}">
                <a16:creationId xmlns:a16="http://schemas.microsoft.com/office/drawing/2014/main" id="{35D9BAC5-5325-4145-AABE-8ACE5A89A36F}"/>
              </a:ext>
            </a:extLst>
          </p:cNvPr>
          <p:cNvSpPr>
            <a:spLocks noGrp="1"/>
          </p:cNvSpPr>
          <p:nvPr>
            <p:ph idx="1"/>
          </p:nvPr>
        </p:nvSpPr>
        <p:spPr>
          <a:xfrm>
            <a:off x="609600" y="4365104"/>
            <a:ext cx="11463064" cy="4525963"/>
          </a:xfrm>
        </p:spPr>
        <p:txBody>
          <a:bodyPr/>
          <a:lstStyle/>
          <a:p>
            <a:pPr marL="609600" lvl="1" indent="0">
              <a:buNone/>
            </a:pPr>
            <a:r>
              <a:rPr lang="el-GR" altLang="nb-NO" sz="2400" dirty="0"/>
              <a:t>α</a:t>
            </a:r>
            <a:r>
              <a:rPr lang="nb-NO" altLang="nb-NO" sz="2400" baseline="-25000" dirty="0"/>
              <a:t>i</a:t>
            </a:r>
            <a:r>
              <a:rPr lang="nb-NO" altLang="nb-NO" sz="2400" dirty="0"/>
              <a:t>: budsjettandelen husholdningen har til forbruk av vare i </a:t>
            </a:r>
          </a:p>
          <a:p>
            <a:pPr marL="609600" lvl="1" indent="0">
              <a:buNone/>
            </a:pPr>
            <a:r>
              <a:rPr lang="nb-NO" altLang="nb-NO" sz="2400" dirty="0" err="1"/>
              <a:t>PI</a:t>
            </a:r>
            <a:r>
              <a:rPr lang="nb-NO" altLang="nb-NO" sz="2400" baseline="-25000" dirty="0" err="1"/>
              <a:t>ny</a:t>
            </a:r>
            <a:r>
              <a:rPr lang="nb-NO" altLang="nb-NO" sz="2400" dirty="0"/>
              <a:t>: pris på varen I </a:t>
            </a:r>
            <a:r>
              <a:rPr lang="nb-NO" altLang="nb-NO" sz="2400" dirty="0" err="1"/>
              <a:t>i</a:t>
            </a:r>
            <a:r>
              <a:rPr lang="nb-NO" altLang="nb-NO" sz="2400" dirty="0"/>
              <a:t> basisåret (opprinnelig pris)</a:t>
            </a:r>
          </a:p>
          <a:p>
            <a:pPr marL="609600" lvl="1" indent="0">
              <a:buNone/>
            </a:pPr>
            <a:r>
              <a:rPr lang="nb-NO" altLang="nb-NO" sz="2400" dirty="0" err="1"/>
              <a:t>PI</a:t>
            </a:r>
            <a:r>
              <a:rPr lang="nb-NO" altLang="nb-NO" sz="2400" baseline="-25000" dirty="0" err="1"/>
              <a:t>gm</a:t>
            </a:r>
            <a:r>
              <a:rPr lang="nb-NO" altLang="nb-NO" sz="2400" dirty="0"/>
              <a:t>: prisen i </a:t>
            </a:r>
            <a:r>
              <a:rPr lang="nb-NO" altLang="nb-NO" sz="2400" dirty="0" err="1"/>
              <a:t>beregningsåret</a:t>
            </a:r>
            <a:endParaRPr lang="nb-NO" altLang="nb-NO" sz="2400" dirty="0"/>
          </a:p>
          <a:p>
            <a:pPr marL="609600" lvl="1" indent="0">
              <a:buNone/>
            </a:pPr>
            <a:endParaRPr lang="nb-NO" altLang="nb-NO" sz="2400" dirty="0"/>
          </a:p>
          <a:p>
            <a:pPr marL="609600" lvl="1" indent="0">
              <a:buNone/>
            </a:pPr>
            <a:endParaRPr lang="nb-NO" altLang="nb-NO" sz="2400" dirty="0"/>
          </a:p>
        </p:txBody>
      </p:sp>
    </p:spTree>
    <p:extLst>
      <p:ext uri="{BB962C8B-B14F-4D97-AF65-F5344CB8AC3E}">
        <p14:creationId xmlns:p14="http://schemas.microsoft.com/office/powerpoint/2010/main" val="20634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tel 1">
            <a:extLst>
              <a:ext uri="{FF2B5EF4-FFF2-40B4-BE49-F238E27FC236}">
                <a16:creationId xmlns:a16="http://schemas.microsoft.com/office/drawing/2014/main" id="{47F9FB53-D3CE-477D-A302-9944785E4F98}"/>
              </a:ext>
            </a:extLst>
          </p:cNvPr>
          <p:cNvSpPr>
            <a:spLocks noGrp="1"/>
          </p:cNvSpPr>
          <p:nvPr>
            <p:ph type="title"/>
          </p:nvPr>
        </p:nvSpPr>
        <p:spPr>
          <a:xfrm>
            <a:off x="119336" y="332656"/>
            <a:ext cx="3902224" cy="1143000"/>
          </a:xfrm>
        </p:spPr>
        <p:txBody>
          <a:bodyPr>
            <a:normAutofit fontScale="90000"/>
          </a:bodyPr>
          <a:lstStyle/>
          <a:p>
            <a:br>
              <a:rPr lang="nb-NO" altLang="nb-NO" dirty="0"/>
            </a:br>
            <a:r>
              <a:rPr lang="nb-NO" altLang="nb-NO" sz="3600" dirty="0">
                <a:solidFill>
                  <a:schemeClr val="accent1"/>
                </a:solidFill>
              </a:rPr>
              <a:t>Hvordan måle prisstigningen? (11.3)</a:t>
            </a:r>
          </a:p>
        </p:txBody>
      </p:sp>
      <p:pic>
        <p:nvPicPr>
          <p:cNvPr id="9" name="Picture 8" descr="Table&#10;&#10;Description automatically generated">
            <a:extLst>
              <a:ext uri="{FF2B5EF4-FFF2-40B4-BE49-F238E27FC236}">
                <a16:creationId xmlns:a16="http://schemas.microsoft.com/office/drawing/2014/main" id="{7C9107F5-7B4B-47BA-A8FD-7AD1F7F3C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1784" y="9973"/>
            <a:ext cx="8049198" cy="6858000"/>
          </a:xfrm>
          <a:prstGeom prst="rect">
            <a:avLst/>
          </a:prstGeom>
        </p:spPr>
      </p:pic>
    </p:spTree>
    <p:extLst>
      <p:ext uri="{BB962C8B-B14F-4D97-AF65-F5344CB8AC3E}">
        <p14:creationId xmlns:p14="http://schemas.microsoft.com/office/powerpoint/2010/main" val="3221127792"/>
      </p:ext>
    </p:extLst>
  </p:cSld>
  <p:clrMapOvr>
    <a:masterClrMapping/>
  </p:clrMapOvr>
</p:sld>
</file>

<file path=ppt/theme/theme1.xml><?xml version="1.0" encoding="utf-8"?>
<a:theme xmlns:a="http://schemas.openxmlformats.org/drawingml/2006/main" name="NTNU mal - Sondre F Harb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20160820_Introduksjon TIØ4295 Bedøk - Sjur og Sondre</Template>
  <TotalTime>0</TotalTime>
  <Words>2156</Words>
  <Application>Microsoft Office PowerPoint</Application>
  <PresentationFormat>Widescreen</PresentationFormat>
  <Paragraphs>210</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Arial Unicode MS</vt:lpstr>
      <vt:lpstr>Calibri</vt:lpstr>
      <vt:lpstr>Cambria Math</vt:lpstr>
      <vt:lpstr>NTNU mal - Sondre F Harbo</vt:lpstr>
      <vt:lpstr>TIØ4105 Industriell Økonomisk Styring</vt:lpstr>
      <vt:lpstr> Inflasjon (Kap 11)</vt:lpstr>
      <vt:lpstr> Hva er inflasjon? (11.2)</vt:lpstr>
      <vt:lpstr>Hyperinflasjon</vt:lpstr>
      <vt:lpstr> Hva er inflasjon?</vt:lpstr>
      <vt:lpstr>PowerPoint Presentation</vt:lpstr>
      <vt:lpstr>PowerPoint Presentation</vt:lpstr>
      <vt:lpstr> Hvordan måle prisstigningen? (11.3)</vt:lpstr>
      <vt:lpstr> Hvordan måle prisstigningen? (11.3)</vt:lpstr>
      <vt:lpstr> Hvordan måle prisstigningen? (11.3)</vt:lpstr>
      <vt:lpstr> Hvorfor er inflasjon et problem for husholdninger og bedrifter? (11.4)</vt:lpstr>
      <vt:lpstr> Hvorfor er deflasjon et problem for husholdninger og bedrifter? (11.4)</vt:lpstr>
      <vt:lpstr> Norges Banks info om inflasjon</vt:lpstr>
      <vt:lpstr> Norges Banks info om inflasjon</vt:lpstr>
      <vt:lpstr>PowerPoint Presentation</vt:lpstr>
      <vt:lpstr> Årsaker til inflasjon (11.6)</vt:lpstr>
      <vt:lpstr> Stagflasjon</vt:lpstr>
      <vt:lpstr> Inflasjonsmål (11.7)</vt:lpstr>
      <vt:lpstr> Sammenheng rente og inflasjon (11.7)</vt:lpstr>
      <vt:lpstr> Sammenheng rente og inflasjon</vt:lpstr>
      <vt:lpstr>PowerPoint Presentation</vt:lpstr>
      <vt:lpstr> Norges Banks Pengepolitikk</vt:lpstr>
      <vt:lpstr> Norges Banks Pengepolitikk</vt:lpstr>
      <vt:lpstr> Norges Banks Pengepolitikk</vt:lpstr>
      <vt:lpstr> Norges Banks Pengepolitikk</vt:lpstr>
      <vt:lpstr> Norges Banks Pengepolitikk</vt:lpstr>
      <vt:lpstr> Annen pengepolitikk (kvantitative lettelser)</vt:lpstr>
      <vt:lpstr> Annen pengepolitikk (kvantitative lettelser)</vt:lpstr>
      <vt:lpstr>PowerPoint Presentation</vt:lpstr>
      <vt:lpstr>PowerPoint Presentation</vt:lpstr>
      <vt:lpstr> Kvantitative lettelser</vt:lpstr>
      <vt:lpstr> Helikopterpenger</vt:lpstr>
      <vt:lpstr> Helikopterpenger</vt:lpstr>
      <vt:lpstr> Helikopterpenger vs kvantitative lettelser</vt:lpstr>
      <vt:lpstr> Helikopterpenger vs kvantitative lettelser</vt:lpstr>
      <vt:lpstr> Hva skjer når renten settes opp, kvantitative lettelser reverseres, helikopterpenger stopper opp?</vt:lpstr>
      <vt:lpstr>PowerPoint Presentation</vt:lpstr>
    </vt:vector>
  </TitlesOfParts>
  <Company>IOT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QuantReg UK</dc:title>
  <dc:creator>Sjur Westgaard</dc:creator>
  <cp:lastModifiedBy>Sjur Westgaard</cp:lastModifiedBy>
  <cp:revision>1651</cp:revision>
  <cp:lastPrinted>2019-05-12T09:22:40Z</cp:lastPrinted>
  <dcterms:created xsi:type="dcterms:W3CDTF">2007-08-15T06:12:54Z</dcterms:created>
  <dcterms:modified xsi:type="dcterms:W3CDTF">2022-04-06T04:56:50Z</dcterms:modified>
</cp:coreProperties>
</file>