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1"/>
  </p:sldMasterIdLst>
  <p:notesMasterIdLst>
    <p:notesMasterId r:id="rId27"/>
  </p:notesMasterIdLst>
  <p:handoutMasterIdLst>
    <p:handoutMasterId r:id="rId28"/>
  </p:handoutMasterIdLst>
  <p:sldIdLst>
    <p:sldId id="726" r:id="rId2"/>
    <p:sldId id="1265" r:id="rId3"/>
    <p:sldId id="1246" r:id="rId4"/>
    <p:sldId id="1248" r:id="rId5"/>
    <p:sldId id="1266" r:id="rId6"/>
    <p:sldId id="1249" r:id="rId7"/>
    <p:sldId id="1250" r:id="rId8"/>
    <p:sldId id="1267" r:id="rId9"/>
    <p:sldId id="1252" r:id="rId10"/>
    <p:sldId id="1253" r:id="rId11"/>
    <p:sldId id="1254" r:id="rId12"/>
    <p:sldId id="1268" r:id="rId13"/>
    <p:sldId id="1255" r:id="rId14"/>
    <p:sldId id="1256" r:id="rId15"/>
    <p:sldId id="1257" r:id="rId16"/>
    <p:sldId id="1269" r:id="rId17"/>
    <p:sldId id="1260" r:id="rId18"/>
    <p:sldId id="1262" r:id="rId19"/>
    <p:sldId id="1263" r:id="rId20"/>
    <p:sldId id="1264" r:id="rId21"/>
    <p:sldId id="1270" r:id="rId22"/>
    <p:sldId id="1271" r:id="rId23"/>
    <p:sldId id="1272" r:id="rId24"/>
    <p:sldId id="1273" r:id="rId25"/>
    <p:sldId id="1275" r:id="rId26"/>
  </p:sldIdLst>
  <p:sldSz cx="12192000" cy="6858000"/>
  <p:notesSz cx="6761163" cy="9942513"/>
  <p:defaultTextStyle>
    <a:defPPr>
      <a:defRPr lang="nb-NO"/>
    </a:defPPr>
    <a:lvl1pPr algn="l" rtl="0" eaLnBrk="0" fontAlgn="base" hangingPunct="0">
      <a:spcBef>
        <a:spcPct val="0"/>
      </a:spcBef>
      <a:spcAft>
        <a:spcPct val="0"/>
      </a:spcAft>
      <a:defRPr sz="3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600" b="1" kern="1200">
        <a:solidFill>
          <a:schemeClr val="tx1"/>
        </a:solidFill>
        <a:latin typeface="Arial" panose="020B0604020202020204" pitchFamily="34" charset="0"/>
        <a:ea typeface="+mn-ea"/>
        <a:cs typeface="+mn-cs"/>
      </a:defRPr>
    </a:lvl5pPr>
    <a:lvl6pPr marL="2286000" algn="l" defTabSz="914400" rtl="0" eaLnBrk="1" latinLnBrk="0" hangingPunct="1">
      <a:defRPr sz="3600" b="1" kern="1200">
        <a:solidFill>
          <a:schemeClr val="tx1"/>
        </a:solidFill>
        <a:latin typeface="Arial" panose="020B0604020202020204" pitchFamily="34" charset="0"/>
        <a:ea typeface="+mn-ea"/>
        <a:cs typeface="+mn-cs"/>
      </a:defRPr>
    </a:lvl6pPr>
    <a:lvl7pPr marL="2743200" algn="l" defTabSz="914400" rtl="0" eaLnBrk="1" latinLnBrk="0" hangingPunct="1">
      <a:defRPr sz="3600" b="1" kern="1200">
        <a:solidFill>
          <a:schemeClr val="tx1"/>
        </a:solidFill>
        <a:latin typeface="Arial" panose="020B0604020202020204" pitchFamily="34" charset="0"/>
        <a:ea typeface="+mn-ea"/>
        <a:cs typeface="+mn-cs"/>
      </a:defRPr>
    </a:lvl7pPr>
    <a:lvl8pPr marL="3200400" algn="l" defTabSz="914400" rtl="0" eaLnBrk="1" latinLnBrk="0" hangingPunct="1">
      <a:defRPr sz="3600" b="1" kern="1200">
        <a:solidFill>
          <a:schemeClr val="tx1"/>
        </a:solidFill>
        <a:latin typeface="Arial" panose="020B0604020202020204" pitchFamily="34" charset="0"/>
        <a:ea typeface="+mn-ea"/>
        <a:cs typeface="+mn-cs"/>
      </a:defRPr>
    </a:lvl8pPr>
    <a:lvl9pPr marL="3657600" algn="l" defTabSz="914400" rtl="0" eaLnBrk="1" latinLnBrk="0" hangingPunct="1">
      <a:defRPr sz="36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D"/>
    <a:srgbClr val="142F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73" autoAdjust="0"/>
    <p:restoredTop sz="83759" autoAdjust="0"/>
  </p:normalViewPr>
  <p:slideViewPr>
    <p:cSldViewPr>
      <p:cViewPr varScale="1">
        <p:scale>
          <a:sx n="56" d="100"/>
          <a:sy n="56" d="100"/>
        </p:scale>
        <p:origin x="872" y="44"/>
      </p:cViewPr>
      <p:guideLst>
        <p:guide orient="horz" pos="2160"/>
        <p:guide pos="3840"/>
      </p:guideLst>
    </p:cSldViewPr>
  </p:slideViewPr>
  <p:outlineViewPr>
    <p:cViewPr>
      <p:scale>
        <a:sx n="33" d="100"/>
        <a:sy n="33" d="100"/>
      </p:scale>
      <p:origin x="0" y="-8568"/>
    </p:cViewPr>
  </p:outlineViewPr>
  <p:notesTextViewPr>
    <p:cViewPr>
      <p:scale>
        <a:sx n="3" d="2"/>
        <a:sy n="3" d="2"/>
      </p:scale>
      <p:origin x="0" y="0"/>
    </p:cViewPr>
  </p:notesTextViewPr>
  <p:sorterViewPr>
    <p:cViewPr varScale="1">
      <p:scale>
        <a:sx n="1" d="1"/>
        <a:sy n="1" d="1"/>
      </p:scale>
      <p:origin x="0" y="-2430"/>
    </p:cViewPr>
  </p:sorterViewPr>
  <p:notesViewPr>
    <p:cSldViewPr>
      <p:cViewPr varScale="1">
        <p:scale>
          <a:sx n="51" d="100"/>
          <a:sy n="51" d="100"/>
        </p:scale>
        <p:origin x="29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1" y="1"/>
            <a:ext cx="2930524" cy="496888"/>
          </a:xfrm>
          <a:prstGeom prst="rect">
            <a:avLst/>
          </a:prstGeom>
          <a:noFill/>
          <a:ln w="9525">
            <a:noFill/>
            <a:miter lim="800000"/>
            <a:headEnd/>
            <a:tailEnd/>
          </a:ln>
          <a:effectLst/>
        </p:spPr>
        <p:txBody>
          <a:bodyPr vert="horz" wrap="square" lIns="91430" tIns="45715" rIns="91430" bIns="45715" numCol="1" anchor="t" anchorCtr="0" compatLnSpc="1">
            <a:prstTxWarp prst="textNoShape">
              <a:avLst/>
            </a:prstTxWarp>
          </a:bodyPr>
          <a:lstStyle>
            <a:lvl1pPr>
              <a:defRPr sz="1200" b="0">
                <a:latin typeface="Arial" charset="0"/>
              </a:defRPr>
            </a:lvl1pPr>
          </a:lstStyle>
          <a:p>
            <a:pPr>
              <a:defRPr/>
            </a:pPr>
            <a:endParaRPr lang="en-GB" dirty="0"/>
          </a:p>
        </p:txBody>
      </p:sp>
      <p:sp>
        <p:nvSpPr>
          <p:cNvPr id="32771" name="Rectangle 3"/>
          <p:cNvSpPr>
            <a:spLocks noGrp="1" noChangeArrowheads="1"/>
          </p:cNvSpPr>
          <p:nvPr>
            <p:ph type="dt" sz="quarter" idx="1"/>
          </p:nvPr>
        </p:nvSpPr>
        <p:spPr bwMode="auto">
          <a:xfrm>
            <a:off x="3829050" y="1"/>
            <a:ext cx="2930524" cy="496888"/>
          </a:xfrm>
          <a:prstGeom prst="rect">
            <a:avLst/>
          </a:prstGeom>
          <a:noFill/>
          <a:ln w="9525">
            <a:noFill/>
            <a:miter lim="800000"/>
            <a:headEnd/>
            <a:tailEnd/>
          </a:ln>
          <a:effectLst/>
        </p:spPr>
        <p:txBody>
          <a:bodyPr vert="horz" wrap="square" lIns="91430" tIns="45715" rIns="91430" bIns="45715" numCol="1" anchor="t" anchorCtr="0" compatLnSpc="1">
            <a:prstTxWarp prst="textNoShape">
              <a:avLst/>
            </a:prstTxWarp>
          </a:bodyPr>
          <a:lstStyle>
            <a:lvl1pPr algn="r">
              <a:defRPr sz="1200" b="0">
                <a:latin typeface="Arial" charset="0"/>
              </a:defRPr>
            </a:lvl1pPr>
          </a:lstStyle>
          <a:p>
            <a:pPr>
              <a:defRPr/>
            </a:pPr>
            <a:fld id="{E5FFA7B1-4D39-49C3-9780-6E5873BA5DC9}" type="datetimeFigureOut">
              <a:rPr lang="en-GB"/>
              <a:pPr>
                <a:defRPr/>
              </a:pPr>
              <a:t>19/04/2022</a:t>
            </a:fld>
            <a:endParaRPr lang="en-GB" dirty="0"/>
          </a:p>
        </p:txBody>
      </p:sp>
      <p:sp>
        <p:nvSpPr>
          <p:cNvPr id="32772" name="Rectangle 4"/>
          <p:cNvSpPr>
            <a:spLocks noGrp="1" noChangeArrowheads="1"/>
          </p:cNvSpPr>
          <p:nvPr>
            <p:ph type="ftr" sz="quarter" idx="2"/>
          </p:nvPr>
        </p:nvSpPr>
        <p:spPr bwMode="auto">
          <a:xfrm>
            <a:off x="1" y="9442451"/>
            <a:ext cx="2930524" cy="498475"/>
          </a:xfrm>
          <a:prstGeom prst="rect">
            <a:avLst/>
          </a:prstGeom>
          <a:noFill/>
          <a:ln w="9525">
            <a:noFill/>
            <a:miter lim="800000"/>
            <a:headEnd/>
            <a:tailEnd/>
          </a:ln>
          <a:effectLst/>
        </p:spPr>
        <p:txBody>
          <a:bodyPr vert="horz" wrap="square" lIns="91430" tIns="45715" rIns="91430" bIns="45715" numCol="1" anchor="b" anchorCtr="0" compatLnSpc="1">
            <a:prstTxWarp prst="textNoShape">
              <a:avLst/>
            </a:prstTxWarp>
          </a:bodyPr>
          <a:lstStyle>
            <a:lvl1pPr>
              <a:defRPr sz="1200" b="0">
                <a:latin typeface="Arial" charset="0"/>
              </a:defRPr>
            </a:lvl1pPr>
          </a:lstStyle>
          <a:p>
            <a:pPr>
              <a:defRPr/>
            </a:pPr>
            <a:endParaRPr lang="en-GB" dirty="0"/>
          </a:p>
        </p:txBody>
      </p:sp>
      <p:sp>
        <p:nvSpPr>
          <p:cNvPr id="32773" name="Rectangle 5"/>
          <p:cNvSpPr>
            <a:spLocks noGrp="1" noChangeArrowheads="1"/>
          </p:cNvSpPr>
          <p:nvPr>
            <p:ph type="sldNum" sz="quarter" idx="3"/>
          </p:nvPr>
        </p:nvSpPr>
        <p:spPr bwMode="auto">
          <a:xfrm>
            <a:off x="3829050" y="9442451"/>
            <a:ext cx="2930524" cy="498475"/>
          </a:xfrm>
          <a:prstGeom prst="rect">
            <a:avLst/>
          </a:prstGeom>
          <a:noFill/>
          <a:ln w="9525">
            <a:noFill/>
            <a:miter lim="800000"/>
            <a:headEnd/>
            <a:tailEnd/>
          </a:ln>
          <a:effectLst/>
        </p:spPr>
        <p:txBody>
          <a:bodyPr vert="horz" wrap="square" lIns="91430" tIns="45715" rIns="91430" bIns="45715" numCol="1" anchor="b" anchorCtr="0" compatLnSpc="1">
            <a:prstTxWarp prst="textNoShape">
              <a:avLst/>
            </a:prstTxWarp>
          </a:bodyPr>
          <a:lstStyle>
            <a:lvl1pPr algn="r">
              <a:defRPr sz="1200" b="0"/>
            </a:lvl1pPr>
          </a:lstStyle>
          <a:p>
            <a:pPr>
              <a:defRPr/>
            </a:pPr>
            <a:fld id="{AC0D6979-B6D5-415A-82B0-A3A28C1E6C94}" type="slidenum">
              <a:rPr lang="en-GB" altLang="nb-NO"/>
              <a:pPr>
                <a:defRPr/>
              </a:pPr>
              <a:t>‹#›</a:t>
            </a:fld>
            <a:endParaRPr lang="en-GB" altLang="nb-NO" dirty="0"/>
          </a:p>
        </p:txBody>
      </p:sp>
    </p:spTree>
    <p:extLst>
      <p:ext uri="{BB962C8B-B14F-4D97-AF65-F5344CB8AC3E}">
        <p14:creationId xmlns:p14="http://schemas.microsoft.com/office/powerpoint/2010/main" val="3857625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1"/>
            <a:ext cx="2930524" cy="496888"/>
          </a:xfrm>
          <a:prstGeom prst="rect">
            <a:avLst/>
          </a:prstGeom>
          <a:noFill/>
          <a:ln w="9525">
            <a:noFill/>
            <a:miter lim="800000"/>
            <a:headEnd/>
            <a:tailEnd/>
          </a:ln>
          <a:effectLst/>
        </p:spPr>
        <p:txBody>
          <a:bodyPr vert="horz" wrap="square" lIns="91430" tIns="45715" rIns="91430" bIns="45715" numCol="1" anchor="t" anchorCtr="0" compatLnSpc="1">
            <a:prstTxWarp prst="textNoShape">
              <a:avLst/>
            </a:prstTxWarp>
          </a:bodyPr>
          <a:lstStyle>
            <a:lvl1pPr eaLnBrk="1" hangingPunct="1">
              <a:defRPr sz="1200" b="0">
                <a:latin typeface="Arial" charset="0"/>
              </a:defRPr>
            </a:lvl1pPr>
          </a:lstStyle>
          <a:p>
            <a:pPr>
              <a:defRPr/>
            </a:pPr>
            <a:endParaRPr lang="nb-NO" dirty="0"/>
          </a:p>
        </p:txBody>
      </p:sp>
      <p:sp>
        <p:nvSpPr>
          <p:cNvPr id="3075" name="Rectangle 3"/>
          <p:cNvSpPr>
            <a:spLocks noGrp="1" noChangeArrowheads="1"/>
          </p:cNvSpPr>
          <p:nvPr>
            <p:ph type="dt" idx="1"/>
          </p:nvPr>
        </p:nvSpPr>
        <p:spPr bwMode="auto">
          <a:xfrm>
            <a:off x="3829050" y="1"/>
            <a:ext cx="2930524" cy="496888"/>
          </a:xfrm>
          <a:prstGeom prst="rect">
            <a:avLst/>
          </a:prstGeom>
          <a:noFill/>
          <a:ln w="9525">
            <a:noFill/>
            <a:miter lim="800000"/>
            <a:headEnd/>
            <a:tailEnd/>
          </a:ln>
          <a:effectLst/>
        </p:spPr>
        <p:txBody>
          <a:bodyPr vert="horz" wrap="square" lIns="91430" tIns="45715" rIns="91430" bIns="45715" numCol="1" anchor="t" anchorCtr="0" compatLnSpc="1">
            <a:prstTxWarp prst="textNoShape">
              <a:avLst/>
            </a:prstTxWarp>
          </a:bodyPr>
          <a:lstStyle>
            <a:lvl1pPr algn="r" eaLnBrk="1" hangingPunct="1">
              <a:defRPr sz="1200" b="0">
                <a:latin typeface="Arial" charset="0"/>
              </a:defRPr>
            </a:lvl1pPr>
          </a:lstStyle>
          <a:p>
            <a:pPr>
              <a:defRPr/>
            </a:pPr>
            <a:endParaRPr lang="nb-NO" dirty="0"/>
          </a:p>
        </p:txBody>
      </p:sp>
      <p:sp>
        <p:nvSpPr>
          <p:cNvPr id="10244" name="Rectangle 4"/>
          <p:cNvSpPr>
            <a:spLocks noGrp="1" noRot="1" noChangeAspect="1" noChangeArrowheads="1" noTextEdit="1"/>
          </p:cNvSpPr>
          <p:nvPr>
            <p:ph type="sldImg" idx="2"/>
          </p:nvPr>
        </p:nvSpPr>
        <p:spPr bwMode="auto">
          <a:xfrm>
            <a:off x="68263" y="746125"/>
            <a:ext cx="6626225" cy="37274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7" name="Rectangle 5"/>
          <p:cNvSpPr>
            <a:spLocks noGrp="1" noChangeArrowheads="1"/>
          </p:cNvSpPr>
          <p:nvPr>
            <p:ph type="body" sz="quarter" idx="3"/>
          </p:nvPr>
        </p:nvSpPr>
        <p:spPr bwMode="auto">
          <a:xfrm>
            <a:off x="676276" y="4722815"/>
            <a:ext cx="5408613" cy="4473575"/>
          </a:xfrm>
          <a:prstGeom prst="rect">
            <a:avLst/>
          </a:prstGeom>
          <a:noFill/>
          <a:ln w="9525">
            <a:noFill/>
            <a:miter lim="800000"/>
            <a:headEnd/>
            <a:tailEnd/>
          </a:ln>
          <a:effectLst/>
        </p:spPr>
        <p:txBody>
          <a:bodyPr vert="horz" wrap="square" lIns="91430" tIns="45715" rIns="91430" bIns="45715" numCol="1" anchor="t" anchorCtr="0" compatLnSpc="1">
            <a:prstTxWarp prst="textNoShape">
              <a:avLst/>
            </a:prstTxWarp>
          </a:bodyPr>
          <a:lstStyle/>
          <a:p>
            <a:pPr lvl="0"/>
            <a:r>
              <a:rPr lang="nb-NO" noProof="0"/>
              <a:t>Click to edit Master text styles</a:t>
            </a:r>
          </a:p>
          <a:p>
            <a:pPr lvl="1"/>
            <a:r>
              <a:rPr lang="nb-NO" noProof="0"/>
              <a:t>Second level</a:t>
            </a:r>
          </a:p>
          <a:p>
            <a:pPr lvl="2"/>
            <a:r>
              <a:rPr lang="nb-NO" noProof="0"/>
              <a:t>Third level</a:t>
            </a:r>
          </a:p>
          <a:p>
            <a:pPr lvl="3"/>
            <a:r>
              <a:rPr lang="nb-NO" noProof="0"/>
              <a:t>Fourth level</a:t>
            </a:r>
          </a:p>
          <a:p>
            <a:pPr lvl="4"/>
            <a:r>
              <a:rPr lang="nb-NO" noProof="0"/>
              <a:t>Fifth level</a:t>
            </a:r>
          </a:p>
        </p:txBody>
      </p:sp>
      <p:sp>
        <p:nvSpPr>
          <p:cNvPr id="3078" name="Rectangle 6"/>
          <p:cNvSpPr>
            <a:spLocks noGrp="1" noChangeArrowheads="1"/>
          </p:cNvSpPr>
          <p:nvPr>
            <p:ph type="ftr" sz="quarter" idx="4"/>
          </p:nvPr>
        </p:nvSpPr>
        <p:spPr bwMode="auto">
          <a:xfrm>
            <a:off x="1" y="9442451"/>
            <a:ext cx="2930524" cy="498475"/>
          </a:xfrm>
          <a:prstGeom prst="rect">
            <a:avLst/>
          </a:prstGeom>
          <a:noFill/>
          <a:ln w="9525">
            <a:noFill/>
            <a:miter lim="800000"/>
            <a:headEnd/>
            <a:tailEnd/>
          </a:ln>
          <a:effectLst/>
        </p:spPr>
        <p:txBody>
          <a:bodyPr vert="horz" wrap="square" lIns="91430" tIns="45715" rIns="91430" bIns="45715" numCol="1" anchor="b" anchorCtr="0" compatLnSpc="1">
            <a:prstTxWarp prst="textNoShape">
              <a:avLst/>
            </a:prstTxWarp>
          </a:bodyPr>
          <a:lstStyle>
            <a:lvl1pPr eaLnBrk="1" hangingPunct="1">
              <a:defRPr sz="1200" b="0">
                <a:latin typeface="Arial" charset="0"/>
              </a:defRPr>
            </a:lvl1pPr>
          </a:lstStyle>
          <a:p>
            <a:pPr>
              <a:defRPr/>
            </a:pPr>
            <a:endParaRPr lang="nb-NO" dirty="0"/>
          </a:p>
        </p:txBody>
      </p:sp>
      <p:sp>
        <p:nvSpPr>
          <p:cNvPr id="3079" name="Rectangle 7"/>
          <p:cNvSpPr>
            <a:spLocks noGrp="1" noChangeArrowheads="1"/>
          </p:cNvSpPr>
          <p:nvPr>
            <p:ph type="sldNum" sz="quarter" idx="5"/>
          </p:nvPr>
        </p:nvSpPr>
        <p:spPr bwMode="auto">
          <a:xfrm>
            <a:off x="3829050" y="9442451"/>
            <a:ext cx="2930524" cy="498475"/>
          </a:xfrm>
          <a:prstGeom prst="rect">
            <a:avLst/>
          </a:prstGeom>
          <a:noFill/>
          <a:ln w="9525">
            <a:noFill/>
            <a:miter lim="800000"/>
            <a:headEnd/>
            <a:tailEnd/>
          </a:ln>
          <a:effectLst/>
        </p:spPr>
        <p:txBody>
          <a:bodyPr vert="horz" wrap="square" lIns="91430" tIns="45715" rIns="91430" bIns="45715" numCol="1" anchor="b" anchorCtr="0" compatLnSpc="1">
            <a:prstTxWarp prst="textNoShape">
              <a:avLst/>
            </a:prstTxWarp>
          </a:bodyPr>
          <a:lstStyle>
            <a:lvl1pPr algn="r" eaLnBrk="1" hangingPunct="1">
              <a:defRPr sz="1200" b="0"/>
            </a:lvl1pPr>
          </a:lstStyle>
          <a:p>
            <a:pPr>
              <a:defRPr/>
            </a:pPr>
            <a:fld id="{97A89D6C-DCCA-4875-BBB4-36BD50E134C9}" type="slidenum">
              <a:rPr lang="nb-NO" altLang="nb-NO"/>
              <a:pPr>
                <a:defRPr/>
              </a:pPr>
              <a:t>‹#›</a:t>
            </a:fld>
            <a:endParaRPr lang="nb-NO" altLang="nb-NO" dirty="0"/>
          </a:p>
        </p:txBody>
      </p:sp>
    </p:spTree>
    <p:extLst>
      <p:ext uri="{BB962C8B-B14F-4D97-AF65-F5344CB8AC3E}">
        <p14:creationId xmlns:p14="http://schemas.microsoft.com/office/powerpoint/2010/main" val="4521785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4288" y="711200"/>
            <a:ext cx="6743700" cy="3794125"/>
          </a:xfrm>
          <a:ln/>
        </p:spPr>
      </p:sp>
      <p:sp>
        <p:nvSpPr>
          <p:cNvPr id="15363" name="Rectangle 3"/>
          <p:cNvSpPr>
            <a:spLocks noGrp="1" noChangeArrowheads="1"/>
          </p:cNvSpPr>
          <p:nvPr>
            <p:ph type="body" idx="1"/>
          </p:nvPr>
        </p:nvSpPr>
        <p:spPr>
          <a:xfrm>
            <a:off x="917576" y="4741864"/>
            <a:ext cx="4937124" cy="44259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ltLang="nb-NO">
              <a:latin typeface="Arial" panose="020B0604020202020204" pitchFamily="34" charset="0"/>
            </a:endParaRPr>
          </a:p>
        </p:txBody>
      </p:sp>
    </p:spTree>
    <p:extLst>
      <p:ext uri="{BB962C8B-B14F-4D97-AF65-F5344CB8AC3E}">
        <p14:creationId xmlns:p14="http://schemas.microsoft.com/office/powerpoint/2010/main" val="3668468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a:defRPr/>
            </a:pPr>
            <a:fld id="{97A89D6C-DCCA-4875-BBB4-36BD50E134C9}" type="slidenum">
              <a:rPr lang="nb-NO" altLang="nb-NO" smtClean="0"/>
              <a:pPr>
                <a:defRPr/>
              </a:pPr>
              <a:t>24</a:t>
            </a:fld>
            <a:endParaRPr lang="nb-NO" altLang="nb-NO" dirty="0"/>
          </a:p>
        </p:txBody>
      </p:sp>
    </p:spTree>
    <p:extLst>
      <p:ext uri="{BB962C8B-B14F-4D97-AF65-F5344CB8AC3E}">
        <p14:creationId xmlns:p14="http://schemas.microsoft.com/office/powerpoint/2010/main" val="70186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a:defRPr/>
            </a:pPr>
            <a:fld id="{97A89D6C-DCCA-4875-BBB4-36BD50E134C9}" type="slidenum">
              <a:rPr lang="nb-NO" altLang="nb-NO" smtClean="0"/>
              <a:pPr>
                <a:defRPr/>
              </a:pPr>
              <a:t>25</a:t>
            </a:fld>
            <a:endParaRPr lang="nb-NO" altLang="nb-NO" dirty="0"/>
          </a:p>
        </p:txBody>
      </p:sp>
    </p:spTree>
    <p:extLst>
      <p:ext uri="{BB962C8B-B14F-4D97-AF65-F5344CB8AC3E}">
        <p14:creationId xmlns:p14="http://schemas.microsoft.com/office/powerpoint/2010/main" val="28671609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pic>
        <p:nvPicPr>
          <p:cNvPr id="4" name="Bilde 9" descr="tekst_en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03038" y="290513"/>
            <a:ext cx="317500" cy="5519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Bilde 10" descr="logo_ntnu_bokm-sample-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0538" y="865188"/>
            <a:ext cx="3332162" cy="908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tel 1"/>
          <p:cNvSpPr>
            <a:spLocks noGrp="1"/>
          </p:cNvSpPr>
          <p:nvPr>
            <p:ph type="ctrTitle"/>
          </p:nvPr>
        </p:nvSpPr>
        <p:spPr>
          <a:xfrm>
            <a:off x="491087" y="2677415"/>
            <a:ext cx="10363200" cy="901095"/>
          </a:xfrm>
        </p:spPr>
        <p:txBody>
          <a:bodyPr anchor="t"/>
          <a:lstStyle/>
          <a:p>
            <a:r>
              <a:rPr lang="en-US"/>
              <a:t>Click to edit Master title style</a:t>
            </a:r>
            <a:endParaRPr lang="nb-NO" dirty="0"/>
          </a:p>
        </p:txBody>
      </p:sp>
      <p:sp>
        <p:nvSpPr>
          <p:cNvPr id="3" name="Undertittel 2"/>
          <p:cNvSpPr>
            <a:spLocks noGrp="1"/>
          </p:cNvSpPr>
          <p:nvPr>
            <p:ph type="subTitle" idx="1"/>
          </p:nvPr>
        </p:nvSpPr>
        <p:spPr>
          <a:xfrm>
            <a:off x="491087" y="3645155"/>
            <a:ext cx="10363200" cy="1752600"/>
          </a:xfrm>
        </p:spPr>
        <p:txBody>
          <a:bodyPr/>
          <a:lstStyle>
            <a:lvl1pPr marL="0" indent="0" algn="l">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nb-NO" dirty="0"/>
          </a:p>
        </p:txBody>
      </p:sp>
    </p:spTree>
    <p:extLst>
      <p:ext uri="{BB962C8B-B14F-4D97-AF65-F5344CB8AC3E}">
        <p14:creationId xmlns:p14="http://schemas.microsoft.com/office/powerpoint/2010/main" val="189836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800600"/>
            <a:ext cx="7315200" cy="566739"/>
          </a:xfrm>
        </p:spPr>
        <p:txBody>
          <a:bodyPr/>
          <a:lstStyle>
            <a:lvl1pPr algn="l">
              <a:defRPr sz="2667" b="1"/>
            </a:lvl1pPr>
          </a:lstStyle>
          <a:p>
            <a:r>
              <a:rPr lang="en-US"/>
              <a:t>Click to edit Master title style</a:t>
            </a:r>
            <a:endParaRPr lang="nb-NO"/>
          </a:p>
        </p:txBody>
      </p:sp>
      <p:sp>
        <p:nvSpPr>
          <p:cNvPr id="3" name="Plassholder for bilde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dirty="0"/>
              <a:t>Click icon to add picture</a:t>
            </a:r>
            <a:endParaRPr lang="nb-NO" noProof="0" dirty="0"/>
          </a:p>
        </p:txBody>
      </p:sp>
      <p:sp>
        <p:nvSpPr>
          <p:cNvPr id="4" name="Plassholder for tekst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Plassholder for dato 4"/>
          <p:cNvSpPr>
            <a:spLocks noGrp="1"/>
          </p:cNvSpPr>
          <p:nvPr>
            <p:ph type="dt" sz="half" idx="10"/>
          </p:nvPr>
        </p:nvSpPr>
        <p:spPr/>
        <p:txBody>
          <a:bodyPr/>
          <a:lstStyle>
            <a:lvl1pPr>
              <a:defRPr/>
            </a:lvl1pPr>
          </a:lstStyle>
          <a:p>
            <a:pPr>
              <a:defRPr/>
            </a:pPr>
            <a:endParaRPr lang="nn-NO" dirty="0"/>
          </a:p>
        </p:txBody>
      </p:sp>
      <p:sp>
        <p:nvSpPr>
          <p:cNvPr id="6" name="Plassholder for bunntekst 5"/>
          <p:cNvSpPr>
            <a:spLocks noGrp="1"/>
          </p:cNvSpPr>
          <p:nvPr>
            <p:ph type="ftr" sz="quarter" idx="11"/>
          </p:nvPr>
        </p:nvSpPr>
        <p:spPr/>
        <p:txBody>
          <a:bodyPr/>
          <a:lstStyle>
            <a:lvl1pPr>
              <a:defRPr/>
            </a:lvl1pPr>
          </a:lstStyle>
          <a:p>
            <a:pPr>
              <a:defRPr/>
            </a:pPr>
            <a:r>
              <a:rPr lang="nb-NO" dirty="0"/>
              <a:t>TIØ4105 Industriell økonomisk styring  Uke 35</a:t>
            </a:r>
            <a:endParaRPr lang="nn-NO" dirty="0"/>
          </a:p>
        </p:txBody>
      </p:sp>
      <p:sp>
        <p:nvSpPr>
          <p:cNvPr id="7" name="Plassholder for lysbildenummer 7"/>
          <p:cNvSpPr>
            <a:spLocks noGrp="1"/>
          </p:cNvSpPr>
          <p:nvPr>
            <p:ph type="sldNum" sz="quarter" idx="12"/>
          </p:nvPr>
        </p:nvSpPr>
        <p:spPr/>
        <p:txBody>
          <a:bodyPr/>
          <a:lstStyle>
            <a:lvl1pPr>
              <a:defRPr/>
            </a:lvl1pPr>
          </a:lstStyle>
          <a:p>
            <a:pPr>
              <a:defRPr/>
            </a:pPr>
            <a:fld id="{437EDE54-9BB1-43AD-8F37-04D9497F40E9}" type="slidenum">
              <a:rPr lang="nb-NO" altLang="nb-NO"/>
              <a:pPr>
                <a:defRPr/>
              </a:pPr>
              <a:t>‹#›</a:t>
            </a:fld>
            <a:endParaRPr lang="nb-NO" altLang="nb-NO" dirty="0"/>
          </a:p>
        </p:txBody>
      </p:sp>
    </p:spTree>
    <p:extLst>
      <p:ext uri="{BB962C8B-B14F-4D97-AF65-F5344CB8AC3E}">
        <p14:creationId xmlns:p14="http://schemas.microsoft.com/office/powerpoint/2010/main" val="3581969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
        <p:nvSpPr>
          <p:cNvPr id="3" name="Plassholder for loddrett tekst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Plassholder for dato 4"/>
          <p:cNvSpPr>
            <a:spLocks noGrp="1"/>
          </p:cNvSpPr>
          <p:nvPr>
            <p:ph type="dt" sz="half" idx="10"/>
          </p:nvPr>
        </p:nvSpPr>
        <p:spPr/>
        <p:txBody>
          <a:bodyPr/>
          <a:lstStyle>
            <a:lvl1pPr>
              <a:defRPr/>
            </a:lvl1pPr>
          </a:lstStyle>
          <a:p>
            <a:pPr>
              <a:defRPr/>
            </a:pPr>
            <a:endParaRPr lang="nn-NO" dirty="0"/>
          </a:p>
        </p:txBody>
      </p:sp>
      <p:sp>
        <p:nvSpPr>
          <p:cNvPr id="5" name="Plassholder for bunntekst 5"/>
          <p:cNvSpPr>
            <a:spLocks noGrp="1"/>
          </p:cNvSpPr>
          <p:nvPr>
            <p:ph type="ftr" sz="quarter" idx="11"/>
          </p:nvPr>
        </p:nvSpPr>
        <p:spPr/>
        <p:txBody>
          <a:bodyPr/>
          <a:lstStyle>
            <a:lvl1pPr>
              <a:defRPr/>
            </a:lvl1pPr>
          </a:lstStyle>
          <a:p>
            <a:pPr>
              <a:defRPr/>
            </a:pPr>
            <a:r>
              <a:rPr lang="nb-NO" dirty="0"/>
              <a:t>TIØ4105 Industriell økonomisk styring  Uke 35</a:t>
            </a:r>
            <a:endParaRPr lang="nn-NO" dirty="0"/>
          </a:p>
        </p:txBody>
      </p:sp>
      <p:sp>
        <p:nvSpPr>
          <p:cNvPr id="6" name="Plassholder for lysbildenummer 7"/>
          <p:cNvSpPr>
            <a:spLocks noGrp="1"/>
          </p:cNvSpPr>
          <p:nvPr>
            <p:ph type="sldNum" sz="quarter" idx="12"/>
          </p:nvPr>
        </p:nvSpPr>
        <p:spPr/>
        <p:txBody>
          <a:bodyPr/>
          <a:lstStyle>
            <a:lvl1pPr>
              <a:defRPr/>
            </a:lvl1pPr>
          </a:lstStyle>
          <a:p>
            <a:pPr>
              <a:defRPr/>
            </a:pPr>
            <a:fld id="{24FC9884-86E6-4337-948E-BE575D6C5F78}" type="slidenum">
              <a:rPr lang="nb-NO" altLang="nb-NO"/>
              <a:pPr>
                <a:defRPr/>
              </a:pPr>
              <a:t>‹#›</a:t>
            </a:fld>
            <a:endParaRPr lang="nb-NO" altLang="nb-NO" dirty="0"/>
          </a:p>
        </p:txBody>
      </p:sp>
    </p:spTree>
    <p:extLst>
      <p:ext uri="{BB962C8B-B14F-4D97-AF65-F5344CB8AC3E}">
        <p14:creationId xmlns:p14="http://schemas.microsoft.com/office/powerpoint/2010/main" val="4189944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oddrett tittel og tekst">
    <p:spTree>
      <p:nvGrpSpPr>
        <p:cNvPr id="1" name=""/>
        <p:cNvGrpSpPr/>
        <p:nvPr/>
      </p:nvGrpSpPr>
      <p:grpSpPr>
        <a:xfrm>
          <a:off x="0" y="0"/>
          <a:ext cx="0" cy="0"/>
          <a:chOff x="0" y="0"/>
          <a:chExt cx="0" cy="0"/>
        </a:xfrm>
      </p:grpSpPr>
      <p:sp>
        <p:nvSpPr>
          <p:cNvPr id="3" name="Plassholder for loddrett tekst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Loddrett tittel 6"/>
          <p:cNvSpPr>
            <a:spLocks noGrp="1"/>
          </p:cNvSpPr>
          <p:nvPr>
            <p:ph type="title" orient="vert"/>
          </p:nvPr>
        </p:nvSpPr>
        <p:spPr>
          <a:xfrm>
            <a:off x="8839200" y="275167"/>
            <a:ext cx="2743200" cy="5850467"/>
          </a:xfrm>
        </p:spPr>
        <p:txBody>
          <a:bodyPr vert="eaVert"/>
          <a:lstStyle/>
          <a:p>
            <a:r>
              <a:rPr lang="en-US"/>
              <a:t>Click to edit Master title style</a:t>
            </a:r>
            <a:endParaRPr lang="nb-NO"/>
          </a:p>
        </p:txBody>
      </p:sp>
      <p:sp>
        <p:nvSpPr>
          <p:cNvPr id="4" name="Plassholder for dato 4"/>
          <p:cNvSpPr>
            <a:spLocks noGrp="1"/>
          </p:cNvSpPr>
          <p:nvPr>
            <p:ph type="dt" sz="half" idx="10"/>
          </p:nvPr>
        </p:nvSpPr>
        <p:spPr/>
        <p:txBody>
          <a:bodyPr/>
          <a:lstStyle>
            <a:lvl1pPr>
              <a:defRPr/>
            </a:lvl1pPr>
          </a:lstStyle>
          <a:p>
            <a:pPr>
              <a:defRPr/>
            </a:pPr>
            <a:endParaRPr lang="nn-NO" dirty="0"/>
          </a:p>
        </p:txBody>
      </p:sp>
      <p:sp>
        <p:nvSpPr>
          <p:cNvPr id="5" name="Plassholder for bunntekst 5"/>
          <p:cNvSpPr>
            <a:spLocks noGrp="1"/>
          </p:cNvSpPr>
          <p:nvPr>
            <p:ph type="ftr" sz="quarter" idx="11"/>
          </p:nvPr>
        </p:nvSpPr>
        <p:spPr/>
        <p:txBody>
          <a:bodyPr/>
          <a:lstStyle>
            <a:lvl1pPr>
              <a:defRPr/>
            </a:lvl1pPr>
          </a:lstStyle>
          <a:p>
            <a:pPr>
              <a:defRPr/>
            </a:pPr>
            <a:r>
              <a:rPr lang="nb-NO" dirty="0"/>
              <a:t>TIØ4105 Industriell økonomisk styring  Uke 35</a:t>
            </a:r>
            <a:endParaRPr lang="nn-NO" dirty="0"/>
          </a:p>
        </p:txBody>
      </p:sp>
      <p:sp>
        <p:nvSpPr>
          <p:cNvPr id="6" name="Plassholder for lysbildenummer 7"/>
          <p:cNvSpPr>
            <a:spLocks noGrp="1"/>
          </p:cNvSpPr>
          <p:nvPr>
            <p:ph type="sldNum" sz="quarter" idx="12"/>
          </p:nvPr>
        </p:nvSpPr>
        <p:spPr/>
        <p:txBody>
          <a:bodyPr/>
          <a:lstStyle>
            <a:lvl1pPr>
              <a:defRPr/>
            </a:lvl1pPr>
          </a:lstStyle>
          <a:p>
            <a:pPr>
              <a:defRPr/>
            </a:pPr>
            <a:fld id="{271582B8-1EF0-4ABA-91B0-7C3362C89D13}" type="slidenum">
              <a:rPr lang="nb-NO" altLang="nb-NO"/>
              <a:pPr>
                <a:defRPr/>
              </a:pPr>
              <a:t>‹#›</a:t>
            </a:fld>
            <a:endParaRPr lang="nb-NO" altLang="nb-NO" dirty="0"/>
          </a:p>
        </p:txBody>
      </p:sp>
    </p:spTree>
    <p:extLst>
      <p:ext uri="{BB962C8B-B14F-4D97-AF65-F5344CB8AC3E}">
        <p14:creationId xmlns:p14="http://schemas.microsoft.com/office/powerpoint/2010/main" val="3596727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tel og innhold">
    <p:spTree>
      <p:nvGrpSpPr>
        <p:cNvPr id="1" name=""/>
        <p:cNvGrpSpPr/>
        <p:nvPr/>
      </p:nvGrpSpPr>
      <p:grpSpPr>
        <a:xfrm>
          <a:off x="0" y="0"/>
          <a:ext cx="0" cy="0"/>
          <a:chOff x="0" y="0"/>
          <a:chExt cx="0" cy="0"/>
        </a:xfrm>
      </p:grpSpPr>
      <p:cxnSp>
        <p:nvCxnSpPr>
          <p:cNvPr id="5" name="Rett linje 9"/>
          <p:cNvCxnSpPr/>
          <p:nvPr/>
        </p:nvCxnSpPr>
        <p:spPr>
          <a:xfrm>
            <a:off x="609600" y="1512888"/>
            <a:ext cx="109728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 name="Plassholder for innhold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ittel 3"/>
          <p:cNvSpPr>
            <a:spLocks noGrp="1"/>
          </p:cNvSpPr>
          <p:nvPr>
            <p:ph type="title"/>
          </p:nvPr>
        </p:nvSpPr>
        <p:spPr/>
        <p:txBody>
          <a:bodyPr/>
          <a:lstStyle/>
          <a:p>
            <a:r>
              <a:rPr lang="en-US"/>
              <a:t>Click to edit Master title style</a:t>
            </a:r>
            <a:endParaRPr lang="nb-NO"/>
          </a:p>
        </p:txBody>
      </p:sp>
      <p:sp>
        <p:nvSpPr>
          <p:cNvPr id="6" name="Plassholder for dato 8"/>
          <p:cNvSpPr>
            <a:spLocks noGrp="1"/>
          </p:cNvSpPr>
          <p:nvPr>
            <p:ph type="dt" sz="half" idx="10"/>
          </p:nvPr>
        </p:nvSpPr>
        <p:spPr/>
        <p:txBody>
          <a:bodyPr/>
          <a:lstStyle>
            <a:lvl1pPr>
              <a:defRPr smtClean="0"/>
            </a:lvl1pPr>
          </a:lstStyle>
          <a:p>
            <a:pPr>
              <a:defRPr/>
            </a:pPr>
            <a:endParaRPr lang="nn-NO" dirty="0"/>
          </a:p>
        </p:txBody>
      </p:sp>
      <p:sp>
        <p:nvSpPr>
          <p:cNvPr id="7" name="Plassholder for bunntekst 9"/>
          <p:cNvSpPr>
            <a:spLocks noGrp="1"/>
          </p:cNvSpPr>
          <p:nvPr>
            <p:ph type="ftr" sz="quarter" idx="11"/>
          </p:nvPr>
        </p:nvSpPr>
        <p:spPr/>
        <p:txBody>
          <a:bodyPr/>
          <a:lstStyle>
            <a:lvl1pPr>
              <a:defRPr smtClean="0"/>
            </a:lvl1pPr>
          </a:lstStyle>
          <a:p>
            <a:pPr>
              <a:defRPr/>
            </a:pPr>
            <a:r>
              <a:rPr lang="nb-NO" dirty="0"/>
              <a:t>TIØ4105 Industriell økonomisk styring  Uke 35</a:t>
            </a:r>
            <a:endParaRPr lang="nn-NO" dirty="0"/>
          </a:p>
        </p:txBody>
      </p:sp>
      <p:sp>
        <p:nvSpPr>
          <p:cNvPr id="8" name="Plassholder for lysbildenummer 10"/>
          <p:cNvSpPr>
            <a:spLocks noGrp="1"/>
          </p:cNvSpPr>
          <p:nvPr>
            <p:ph type="sldNum" sz="quarter" idx="12"/>
          </p:nvPr>
        </p:nvSpPr>
        <p:spPr/>
        <p:txBody>
          <a:bodyPr/>
          <a:lstStyle>
            <a:lvl1pPr>
              <a:defRPr/>
            </a:lvl1pPr>
          </a:lstStyle>
          <a:p>
            <a:pPr>
              <a:defRPr/>
            </a:pPr>
            <a:fld id="{22B0978F-B777-4147-928D-770026208116}" type="slidenum">
              <a:rPr lang="nb-NO" altLang="nb-NO"/>
              <a:pPr>
                <a:defRPr/>
              </a:pPr>
              <a:t>‹#›</a:t>
            </a:fld>
            <a:endParaRPr lang="nb-NO" altLang="nb-NO" dirty="0"/>
          </a:p>
        </p:txBody>
      </p:sp>
    </p:spTree>
    <p:extLst>
      <p:ext uri="{BB962C8B-B14F-4D97-AF65-F5344CB8AC3E}">
        <p14:creationId xmlns:p14="http://schemas.microsoft.com/office/powerpoint/2010/main" val="2838907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tel og dobbelt innhold">
    <p:spTree>
      <p:nvGrpSpPr>
        <p:cNvPr id="1" name=""/>
        <p:cNvGrpSpPr/>
        <p:nvPr/>
      </p:nvGrpSpPr>
      <p:grpSpPr>
        <a:xfrm>
          <a:off x="0" y="0"/>
          <a:ext cx="0" cy="0"/>
          <a:chOff x="0" y="0"/>
          <a:chExt cx="0" cy="0"/>
        </a:xfrm>
      </p:grpSpPr>
      <p:cxnSp>
        <p:nvCxnSpPr>
          <p:cNvPr id="6" name="Rett linje 9"/>
          <p:cNvCxnSpPr/>
          <p:nvPr/>
        </p:nvCxnSpPr>
        <p:spPr>
          <a:xfrm>
            <a:off x="609600" y="1512888"/>
            <a:ext cx="109728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Rett linje 10"/>
          <p:cNvCxnSpPr/>
          <p:nvPr/>
        </p:nvCxnSpPr>
        <p:spPr>
          <a:xfrm>
            <a:off x="609600" y="4281488"/>
            <a:ext cx="109728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 name="Plassholder for innhold 2"/>
          <p:cNvSpPr>
            <a:spLocks noGrp="1"/>
          </p:cNvSpPr>
          <p:nvPr>
            <p:ph idx="1"/>
          </p:nvPr>
        </p:nvSpPr>
        <p:spPr>
          <a:xfrm>
            <a:off x="609600" y="1600202"/>
            <a:ext cx="10972800" cy="1828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8" name="Plassholder for innhold 2"/>
          <p:cNvSpPr>
            <a:spLocks noGrp="1"/>
          </p:cNvSpPr>
          <p:nvPr>
            <p:ph idx="13"/>
          </p:nvPr>
        </p:nvSpPr>
        <p:spPr>
          <a:xfrm>
            <a:off x="609600" y="4370521"/>
            <a:ext cx="10972800" cy="1828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2" name="Tittel 1"/>
          <p:cNvSpPr>
            <a:spLocks noGrp="1"/>
          </p:cNvSpPr>
          <p:nvPr>
            <p:ph type="title"/>
          </p:nvPr>
        </p:nvSpPr>
        <p:spPr/>
        <p:txBody>
          <a:bodyPr/>
          <a:lstStyle/>
          <a:p>
            <a:r>
              <a:rPr lang="en-US"/>
              <a:t>Click to edit Master title style</a:t>
            </a:r>
            <a:endParaRPr lang="nb-NO"/>
          </a:p>
        </p:txBody>
      </p:sp>
      <p:sp>
        <p:nvSpPr>
          <p:cNvPr id="7" name="Plassholder for tekst 6"/>
          <p:cNvSpPr>
            <a:spLocks noGrp="1"/>
          </p:cNvSpPr>
          <p:nvPr>
            <p:ph type="body" sz="quarter" idx="14"/>
          </p:nvPr>
        </p:nvSpPr>
        <p:spPr>
          <a:xfrm>
            <a:off x="624418" y="3524251"/>
            <a:ext cx="10943167" cy="673100"/>
          </a:xfrm>
        </p:spPr>
        <p:txBody>
          <a:bodyPr anchor="b">
            <a:normAutofit/>
          </a:bodyPr>
          <a:lstStyle>
            <a:lvl1pPr marL="0" indent="0">
              <a:buNone/>
              <a:defRPr sz="2400" b="1"/>
            </a:lvl1pPr>
          </a:lstStyle>
          <a:p>
            <a:pPr lvl="0"/>
            <a:r>
              <a:rPr lang="en-US"/>
              <a:t>Click to edit Master text styles</a:t>
            </a:r>
          </a:p>
        </p:txBody>
      </p:sp>
      <p:sp>
        <p:nvSpPr>
          <p:cNvPr id="10" name="Plassholder for dato 8"/>
          <p:cNvSpPr>
            <a:spLocks noGrp="1"/>
          </p:cNvSpPr>
          <p:nvPr>
            <p:ph type="dt" sz="half" idx="15"/>
          </p:nvPr>
        </p:nvSpPr>
        <p:spPr/>
        <p:txBody>
          <a:bodyPr/>
          <a:lstStyle>
            <a:lvl1pPr>
              <a:defRPr smtClean="0"/>
            </a:lvl1pPr>
          </a:lstStyle>
          <a:p>
            <a:pPr>
              <a:defRPr/>
            </a:pPr>
            <a:endParaRPr lang="nn-NO" dirty="0"/>
          </a:p>
        </p:txBody>
      </p:sp>
      <p:sp>
        <p:nvSpPr>
          <p:cNvPr id="11" name="Plassholder for bunntekst 9"/>
          <p:cNvSpPr>
            <a:spLocks noGrp="1"/>
          </p:cNvSpPr>
          <p:nvPr>
            <p:ph type="ftr" sz="quarter" idx="16"/>
          </p:nvPr>
        </p:nvSpPr>
        <p:spPr/>
        <p:txBody>
          <a:bodyPr/>
          <a:lstStyle>
            <a:lvl1pPr>
              <a:defRPr smtClean="0"/>
            </a:lvl1pPr>
          </a:lstStyle>
          <a:p>
            <a:pPr>
              <a:defRPr/>
            </a:pPr>
            <a:r>
              <a:rPr lang="nb-NO" dirty="0"/>
              <a:t>TIØ4105 Industriell økonomisk styring  Uke 35</a:t>
            </a:r>
            <a:endParaRPr lang="nn-NO" dirty="0"/>
          </a:p>
        </p:txBody>
      </p:sp>
      <p:sp>
        <p:nvSpPr>
          <p:cNvPr id="12" name="Plassholder for lysbildenummer 10"/>
          <p:cNvSpPr>
            <a:spLocks noGrp="1"/>
          </p:cNvSpPr>
          <p:nvPr>
            <p:ph type="sldNum" sz="quarter" idx="17"/>
          </p:nvPr>
        </p:nvSpPr>
        <p:spPr/>
        <p:txBody>
          <a:bodyPr/>
          <a:lstStyle>
            <a:lvl1pPr>
              <a:defRPr/>
            </a:lvl1pPr>
          </a:lstStyle>
          <a:p>
            <a:pPr>
              <a:defRPr/>
            </a:pPr>
            <a:fld id="{FB27FC7C-F3AF-4902-B8EB-6336D87478A9}" type="slidenum">
              <a:rPr lang="nb-NO" altLang="nb-NO"/>
              <a:pPr>
                <a:defRPr/>
              </a:pPr>
              <a:t>‹#›</a:t>
            </a:fld>
            <a:endParaRPr lang="nb-NO" altLang="nb-NO" dirty="0"/>
          </a:p>
        </p:txBody>
      </p:sp>
    </p:spTree>
    <p:extLst>
      <p:ext uri="{BB962C8B-B14F-4D97-AF65-F5344CB8AC3E}">
        <p14:creationId xmlns:p14="http://schemas.microsoft.com/office/powerpoint/2010/main" val="84759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pic>
        <p:nvPicPr>
          <p:cNvPr id="4" name="Bilde 9" descr="tekst_en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03038" y="290513"/>
            <a:ext cx="317500" cy="5519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tel 1"/>
          <p:cNvSpPr>
            <a:spLocks noGrp="1"/>
          </p:cNvSpPr>
          <p:nvPr>
            <p:ph type="title"/>
          </p:nvPr>
        </p:nvSpPr>
        <p:spPr>
          <a:xfrm>
            <a:off x="963084" y="1566733"/>
            <a:ext cx="10363200" cy="1362075"/>
          </a:xfrm>
        </p:spPr>
        <p:txBody>
          <a:bodyPr>
            <a:normAutofit/>
          </a:bodyPr>
          <a:lstStyle>
            <a:lvl1pPr algn="l">
              <a:defRPr sz="3733" b="1" cap="all"/>
            </a:lvl1pPr>
          </a:lstStyle>
          <a:p>
            <a:r>
              <a:rPr lang="en-US"/>
              <a:t>Click to edit Master title style</a:t>
            </a:r>
            <a:endParaRPr lang="nb-NO" dirty="0"/>
          </a:p>
        </p:txBody>
      </p:sp>
      <p:sp>
        <p:nvSpPr>
          <p:cNvPr id="3" name="Plassholder for tekst 2"/>
          <p:cNvSpPr>
            <a:spLocks noGrp="1"/>
          </p:cNvSpPr>
          <p:nvPr>
            <p:ph type="body" idx="1"/>
          </p:nvPr>
        </p:nvSpPr>
        <p:spPr>
          <a:xfrm>
            <a:off x="963084" y="2906713"/>
            <a:ext cx="10363200" cy="2872729"/>
          </a:xfrm>
        </p:spPr>
        <p:txBody>
          <a:bodyPr>
            <a:normAutofit/>
          </a:bodyPr>
          <a:lstStyle>
            <a:lvl1pPr marL="0" indent="0">
              <a:buNone/>
              <a:defRPr sz="2133">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5" name="Plassholder for dato 3"/>
          <p:cNvSpPr>
            <a:spLocks noGrp="1"/>
          </p:cNvSpPr>
          <p:nvPr>
            <p:ph type="dt" sz="half" idx="10"/>
          </p:nvPr>
        </p:nvSpPr>
        <p:spPr/>
        <p:txBody>
          <a:bodyPr/>
          <a:lstStyle>
            <a:lvl1pPr>
              <a:defRPr smtClean="0"/>
            </a:lvl1pPr>
          </a:lstStyle>
          <a:p>
            <a:pPr>
              <a:defRPr/>
            </a:pPr>
            <a:endParaRPr lang="nn-NO" dirty="0"/>
          </a:p>
        </p:txBody>
      </p:sp>
      <p:sp>
        <p:nvSpPr>
          <p:cNvPr id="6" name="Plassholder for bunntekst 4"/>
          <p:cNvSpPr>
            <a:spLocks noGrp="1"/>
          </p:cNvSpPr>
          <p:nvPr>
            <p:ph type="ftr" sz="quarter" idx="11"/>
          </p:nvPr>
        </p:nvSpPr>
        <p:spPr/>
        <p:txBody>
          <a:bodyPr/>
          <a:lstStyle>
            <a:lvl1pPr>
              <a:defRPr smtClean="0"/>
            </a:lvl1pPr>
          </a:lstStyle>
          <a:p>
            <a:pPr>
              <a:defRPr/>
            </a:pPr>
            <a:r>
              <a:rPr lang="nb-NO" dirty="0"/>
              <a:t>TIØ4105 Industriell økonomisk styring  Uke 35</a:t>
            </a:r>
            <a:endParaRPr lang="nn-NO" dirty="0"/>
          </a:p>
        </p:txBody>
      </p:sp>
      <p:sp>
        <p:nvSpPr>
          <p:cNvPr id="7" name="Plassholder for lysbildenummer 5"/>
          <p:cNvSpPr>
            <a:spLocks noGrp="1"/>
          </p:cNvSpPr>
          <p:nvPr>
            <p:ph type="sldNum" sz="quarter" idx="12"/>
          </p:nvPr>
        </p:nvSpPr>
        <p:spPr/>
        <p:txBody>
          <a:bodyPr/>
          <a:lstStyle>
            <a:lvl1pPr>
              <a:defRPr/>
            </a:lvl1pPr>
          </a:lstStyle>
          <a:p>
            <a:pPr>
              <a:defRPr/>
            </a:pPr>
            <a:fld id="{22DC8111-BCB0-4616-82E7-176B4358E159}" type="slidenum">
              <a:rPr lang="nb-NO" altLang="nb-NO"/>
              <a:pPr>
                <a:defRPr/>
              </a:pPr>
              <a:t>‹#›</a:t>
            </a:fld>
            <a:endParaRPr lang="nb-NO" altLang="nb-NO" dirty="0"/>
          </a:p>
        </p:txBody>
      </p:sp>
    </p:spTree>
    <p:extLst>
      <p:ext uri="{BB962C8B-B14F-4D97-AF65-F5344CB8AC3E}">
        <p14:creationId xmlns:p14="http://schemas.microsoft.com/office/powerpoint/2010/main" val="320079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cxnSp>
        <p:nvCxnSpPr>
          <p:cNvPr id="5" name="Rett linje 9"/>
          <p:cNvCxnSpPr/>
          <p:nvPr/>
        </p:nvCxnSpPr>
        <p:spPr>
          <a:xfrm>
            <a:off x="609600" y="1512888"/>
            <a:ext cx="109728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tel 1"/>
          <p:cNvSpPr>
            <a:spLocks noGrp="1"/>
          </p:cNvSpPr>
          <p:nvPr>
            <p:ph type="title"/>
          </p:nvPr>
        </p:nvSpPr>
        <p:spPr/>
        <p:txBody>
          <a:bodyPr/>
          <a:lstStyle/>
          <a:p>
            <a:r>
              <a:rPr lang="en-US"/>
              <a:t>Click to edit Master title style</a:t>
            </a:r>
            <a:endParaRPr lang="nb-NO" dirty="0"/>
          </a:p>
        </p:txBody>
      </p:sp>
      <p:sp>
        <p:nvSpPr>
          <p:cNvPr id="3" name="Plassholder for innhold 2"/>
          <p:cNvSpPr>
            <a:spLocks noGrp="1"/>
          </p:cNvSpPr>
          <p:nvPr>
            <p:ph sz="half" idx="1"/>
          </p:nvPr>
        </p:nvSpPr>
        <p:spPr>
          <a:xfrm>
            <a:off x="609600" y="1600201"/>
            <a:ext cx="5384800" cy="4525963"/>
          </a:xfrm>
        </p:spPr>
        <p:txBody>
          <a:bodyPr>
            <a:normAutofit/>
          </a:bodyPr>
          <a:lstStyle>
            <a:lvl1pPr>
              <a:defRPr sz="2133"/>
            </a:lvl1pPr>
            <a:lvl2pPr>
              <a:defRPr sz="1867"/>
            </a:lvl2pPr>
            <a:lvl3pPr>
              <a:defRPr sz="1867"/>
            </a:lvl3pPr>
            <a:lvl4pPr>
              <a:defRPr sz="1867"/>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Plassholder for innhold 3"/>
          <p:cNvSpPr>
            <a:spLocks noGrp="1"/>
          </p:cNvSpPr>
          <p:nvPr>
            <p:ph sz="half" idx="2"/>
          </p:nvPr>
        </p:nvSpPr>
        <p:spPr>
          <a:xfrm>
            <a:off x="6197600" y="1600201"/>
            <a:ext cx="5384800" cy="4525963"/>
          </a:xfrm>
        </p:spPr>
        <p:txBody>
          <a:bodyPr/>
          <a:lstStyle>
            <a:lvl1pPr>
              <a:defRPr sz="2133"/>
            </a:lvl1pPr>
            <a:lvl2pPr>
              <a:defRPr sz="1867"/>
            </a:lvl2pPr>
            <a:lvl3pPr>
              <a:defRPr sz="1867"/>
            </a:lvl3pPr>
            <a:lvl4pPr>
              <a:defRPr sz="1867"/>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6" name="Plassholder for dato 5"/>
          <p:cNvSpPr>
            <a:spLocks noGrp="1"/>
          </p:cNvSpPr>
          <p:nvPr>
            <p:ph type="dt" sz="half" idx="10"/>
          </p:nvPr>
        </p:nvSpPr>
        <p:spPr/>
        <p:txBody>
          <a:bodyPr/>
          <a:lstStyle>
            <a:lvl1pPr>
              <a:defRPr smtClean="0"/>
            </a:lvl1pPr>
          </a:lstStyle>
          <a:p>
            <a:pPr>
              <a:defRPr/>
            </a:pPr>
            <a:endParaRPr lang="nn-NO" dirty="0"/>
          </a:p>
        </p:txBody>
      </p:sp>
      <p:sp>
        <p:nvSpPr>
          <p:cNvPr id="7" name="Plassholder for bunntekst 6"/>
          <p:cNvSpPr>
            <a:spLocks noGrp="1"/>
          </p:cNvSpPr>
          <p:nvPr>
            <p:ph type="ftr" sz="quarter" idx="11"/>
          </p:nvPr>
        </p:nvSpPr>
        <p:spPr/>
        <p:txBody>
          <a:bodyPr/>
          <a:lstStyle>
            <a:lvl1pPr>
              <a:defRPr smtClean="0"/>
            </a:lvl1pPr>
          </a:lstStyle>
          <a:p>
            <a:pPr>
              <a:defRPr/>
            </a:pPr>
            <a:r>
              <a:rPr lang="nb-NO" dirty="0"/>
              <a:t>TIØ4105 Industriell økonomisk styring  Uke 35</a:t>
            </a:r>
            <a:endParaRPr lang="nn-NO" dirty="0"/>
          </a:p>
        </p:txBody>
      </p:sp>
      <p:sp>
        <p:nvSpPr>
          <p:cNvPr id="8" name="Plassholder for lysbildenummer 7"/>
          <p:cNvSpPr>
            <a:spLocks noGrp="1"/>
          </p:cNvSpPr>
          <p:nvPr>
            <p:ph type="sldNum" sz="quarter" idx="12"/>
          </p:nvPr>
        </p:nvSpPr>
        <p:spPr/>
        <p:txBody>
          <a:bodyPr/>
          <a:lstStyle>
            <a:lvl1pPr>
              <a:defRPr/>
            </a:lvl1pPr>
          </a:lstStyle>
          <a:p>
            <a:pPr>
              <a:defRPr/>
            </a:pPr>
            <a:fld id="{62F60205-3D0D-48F7-8762-DF0CF81D4122}" type="slidenum">
              <a:rPr lang="nb-NO" altLang="nb-NO"/>
              <a:pPr>
                <a:defRPr/>
              </a:pPr>
              <a:t>‹#›</a:t>
            </a:fld>
            <a:endParaRPr lang="nb-NO" altLang="nb-NO" dirty="0"/>
          </a:p>
        </p:txBody>
      </p:sp>
    </p:spTree>
    <p:extLst>
      <p:ext uri="{BB962C8B-B14F-4D97-AF65-F5344CB8AC3E}">
        <p14:creationId xmlns:p14="http://schemas.microsoft.com/office/powerpoint/2010/main" val="217924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cxnSp>
        <p:nvCxnSpPr>
          <p:cNvPr id="7" name="Rett linje 9"/>
          <p:cNvCxnSpPr/>
          <p:nvPr/>
        </p:nvCxnSpPr>
        <p:spPr>
          <a:xfrm>
            <a:off x="609600" y="1512888"/>
            <a:ext cx="109728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Rett linje 10"/>
          <p:cNvCxnSpPr/>
          <p:nvPr/>
        </p:nvCxnSpPr>
        <p:spPr>
          <a:xfrm>
            <a:off x="609600" y="2255838"/>
            <a:ext cx="538638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Rett linje 11"/>
          <p:cNvCxnSpPr/>
          <p:nvPr/>
        </p:nvCxnSpPr>
        <p:spPr>
          <a:xfrm>
            <a:off x="6196013" y="2255838"/>
            <a:ext cx="5386387"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tel 1"/>
          <p:cNvSpPr>
            <a:spLocks noGrp="1"/>
          </p:cNvSpPr>
          <p:nvPr>
            <p:ph type="title"/>
          </p:nvPr>
        </p:nvSpPr>
        <p:spPr/>
        <p:txBody>
          <a:bodyPr/>
          <a:lstStyle>
            <a:lvl1pPr>
              <a:defRPr/>
            </a:lvl1pPr>
          </a:lstStyle>
          <a:p>
            <a:r>
              <a:rPr lang="en-US"/>
              <a:t>Click to edit Master title style</a:t>
            </a:r>
            <a:endParaRPr lang="nb-NO"/>
          </a:p>
        </p:txBody>
      </p:sp>
      <p:sp>
        <p:nvSpPr>
          <p:cNvPr id="3" name="Plassholder for tekst 2"/>
          <p:cNvSpPr>
            <a:spLocks noGrp="1"/>
          </p:cNvSpPr>
          <p:nvPr>
            <p:ph type="body" idx="1"/>
          </p:nvPr>
        </p:nvSpPr>
        <p:spPr>
          <a:xfrm>
            <a:off x="609600" y="1616513"/>
            <a:ext cx="5386917" cy="639763"/>
          </a:xfrm>
        </p:spPr>
        <p:txBody>
          <a:bodyPr anchor="b">
            <a:noAutofit/>
          </a:bodyPr>
          <a:lstStyle>
            <a:lvl1pPr marL="0" indent="0">
              <a:buNone/>
              <a:defRPr sz="2133"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Plassholder for innhold 3"/>
          <p:cNvSpPr>
            <a:spLocks noGrp="1"/>
          </p:cNvSpPr>
          <p:nvPr>
            <p:ph sz="half" idx="2"/>
          </p:nvPr>
        </p:nvSpPr>
        <p:spPr>
          <a:xfrm>
            <a:off x="609600" y="2376897"/>
            <a:ext cx="5386917" cy="3749265"/>
          </a:xfrm>
        </p:spPr>
        <p:txBody>
          <a:bodyPr/>
          <a:lstStyle>
            <a:lvl1pPr>
              <a:defRPr sz="2133"/>
            </a:lvl1pPr>
            <a:lvl2pPr>
              <a:defRPr sz="1867"/>
            </a:lvl2pPr>
            <a:lvl3pPr>
              <a:defRPr sz="1867"/>
            </a:lvl3pPr>
            <a:lvl4pPr>
              <a:defRPr sz="1867"/>
            </a:lvl4pPr>
            <a:lvl5pPr>
              <a:defRPr sz="1867"/>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5" name="Plassholder for tekst 4"/>
          <p:cNvSpPr>
            <a:spLocks noGrp="1"/>
          </p:cNvSpPr>
          <p:nvPr>
            <p:ph type="body" sz="quarter" idx="3"/>
          </p:nvPr>
        </p:nvSpPr>
        <p:spPr>
          <a:xfrm>
            <a:off x="6193369" y="1616513"/>
            <a:ext cx="5389033" cy="639763"/>
          </a:xfrm>
        </p:spPr>
        <p:txBody>
          <a:bodyPr anchor="b">
            <a:noAutofit/>
          </a:bodyPr>
          <a:lstStyle>
            <a:lvl1pPr marL="0" indent="0">
              <a:buNone/>
              <a:defRPr sz="2133"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Plassholder for innhold 5"/>
          <p:cNvSpPr>
            <a:spLocks noGrp="1"/>
          </p:cNvSpPr>
          <p:nvPr>
            <p:ph sz="quarter" idx="4"/>
          </p:nvPr>
        </p:nvSpPr>
        <p:spPr>
          <a:xfrm>
            <a:off x="6193369" y="2376897"/>
            <a:ext cx="5389033" cy="3749265"/>
          </a:xfrm>
        </p:spPr>
        <p:txBody>
          <a:bodyPr/>
          <a:lstStyle>
            <a:lvl1pPr>
              <a:defRPr sz="2133"/>
            </a:lvl1pPr>
            <a:lvl2pPr>
              <a:defRPr sz="1867"/>
            </a:lvl2pPr>
            <a:lvl3pPr>
              <a:defRPr sz="1867"/>
            </a:lvl3pPr>
            <a:lvl4pPr>
              <a:defRPr sz="1867"/>
            </a:lvl4pPr>
            <a:lvl5pPr>
              <a:defRPr sz="1867"/>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10" name="Plassholder for dato 7"/>
          <p:cNvSpPr>
            <a:spLocks noGrp="1"/>
          </p:cNvSpPr>
          <p:nvPr>
            <p:ph type="dt" sz="half" idx="10"/>
          </p:nvPr>
        </p:nvSpPr>
        <p:spPr/>
        <p:txBody>
          <a:bodyPr/>
          <a:lstStyle>
            <a:lvl1pPr>
              <a:defRPr smtClean="0"/>
            </a:lvl1pPr>
          </a:lstStyle>
          <a:p>
            <a:pPr>
              <a:defRPr/>
            </a:pPr>
            <a:endParaRPr lang="nn-NO" dirty="0"/>
          </a:p>
        </p:txBody>
      </p:sp>
      <p:sp>
        <p:nvSpPr>
          <p:cNvPr id="11" name="Plassholder for bunntekst 8"/>
          <p:cNvSpPr>
            <a:spLocks noGrp="1"/>
          </p:cNvSpPr>
          <p:nvPr>
            <p:ph type="ftr" sz="quarter" idx="11"/>
          </p:nvPr>
        </p:nvSpPr>
        <p:spPr/>
        <p:txBody>
          <a:bodyPr/>
          <a:lstStyle>
            <a:lvl1pPr>
              <a:defRPr smtClean="0"/>
            </a:lvl1pPr>
          </a:lstStyle>
          <a:p>
            <a:pPr>
              <a:defRPr/>
            </a:pPr>
            <a:r>
              <a:rPr lang="nb-NO" dirty="0"/>
              <a:t>TIØ4105 Industriell økonomisk styring  Uke 35</a:t>
            </a:r>
            <a:endParaRPr lang="nn-NO" dirty="0"/>
          </a:p>
        </p:txBody>
      </p:sp>
      <p:sp>
        <p:nvSpPr>
          <p:cNvPr id="12" name="Plassholder for lysbildenummer 9"/>
          <p:cNvSpPr>
            <a:spLocks noGrp="1"/>
          </p:cNvSpPr>
          <p:nvPr>
            <p:ph type="sldNum" sz="quarter" idx="12"/>
          </p:nvPr>
        </p:nvSpPr>
        <p:spPr/>
        <p:txBody>
          <a:bodyPr/>
          <a:lstStyle>
            <a:lvl1pPr>
              <a:defRPr/>
            </a:lvl1pPr>
          </a:lstStyle>
          <a:p>
            <a:pPr>
              <a:defRPr/>
            </a:pPr>
            <a:fld id="{34E136F7-817D-4B22-859D-3635912D1130}" type="slidenum">
              <a:rPr lang="nb-NO" altLang="nb-NO"/>
              <a:pPr>
                <a:defRPr/>
              </a:pPr>
              <a:t>‹#›</a:t>
            </a:fld>
            <a:endParaRPr lang="nb-NO" altLang="nb-NO" dirty="0"/>
          </a:p>
        </p:txBody>
      </p:sp>
    </p:spTree>
    <p:extLst>
      <p:ext uri="{BB962C8B-B14F-4D97-AF65-F5344CB8AC3E}">
        <p14:creationId xmlns:p14="http://schemas.microsoft.com/office/powerpoint/2010/main" val="71032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cxnSp>
        <p:nvCxnSpPr>
          <p:cNvPr id="3" name="Rett linje 9"/>
          <p:cNvCxnSpPr/>
          <p:nvPr/>
        </p:nvCxnSpPr>
        <p:spPr>
          <a:xfrm>
            <a:off x="609600" y="1512888"/>
            <a:ext cx="109728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tel 1"/>
          <p:cNvSpPr>
            <a:spLocks noGrp="1"/>
          </p:cNvSpPr>
          <p:nvPr>
            <p:ph type="title"/>
          </p:nvPr>
        </p:nvSpPr>
        <p:spPr/>
        <p:txBody>
          <a:bodyPr/>
          <a:lstStyle/>
          <a:p>
            <a:r>
              <a:rPr lang="en-US"/>
              <a:t>Click to edit Master title style</a:t>
            </a:r>
            <a:endParaRPr lang="nb-NO"/>
          </a:p>
        </p:txBody>
      </p:sp>
      <p:sp>
        <p:nvSpPr>
          <p:cNvPr id="4" name="Plassholder for dato 2"/>
          <p:cNvSpPr>
            <a:spLocks noGrp="1"/>
          </p:cNvSpPr>
          <p:nvPr>
            <p:ph type="dt" sz="half" idx="10"/>
          </p:nvPr>
        </p:nvSpPr>
        <p:spPr/>
        <p:txBody>
          <a:bodyPr/>
          <a:lstStyle>
            <a:lvl1pPr>
              <a:defRPr smtClean="0"/>
            </a:lvl1pPr>
          </a:lstStyle>
          <a:p>
            <a:pPr>
              <a:defRPr/>
            </a:pPr>
            <a:endParaRPr lang="nn-NO" dirty="0"/>
          </a:p>
        </p:txBody>
      </p:sp>
      <p:sp>
        <p:nvSpPr>
          <p:cNvPr id="5" name="Plassholder for bunntekst 3"/>
          <p:cNvSpPr>
            <a:spLocks noGrp="1"/>
          </p:cNvSpPr>
          <p:nvPr>
            <p:ph type="ftr" sz="quarter" idx="11"/>
          </p:nvPr>
        </p:nvSpPr>
        <p:spPr/>
        <p:txBody>
          <a:bodyPr/>
          <a:lstStyle>
            <a:lvl1pPr>
              <a:defRPr smtClean="0"/>
            </a:lvl1pPr>
          </a:lstStyle>
          <a:p>
            <a:pPr>
              <a:defRPr/>
            </a:pPr>
            <a:r>
              <a:rPr lang="nb-NO" dirty="0"/>
              <a:t>TIØ4105 Industriell økonomisk styring  Uke 35</a:t>
            </a:r>
            <a:endParaRPr lang="nn-NO" dirty="0"/>
          </a:p>
        </p:txBody>
      </p:sp>
      <p:sp>
        <p:nvSpPr>
          <p:cNvPr id="6" name="Plassholder for lysbildenummer 4"/>
          <p:cNvSpPr>
            <a:spLocks noGrp="1"/>
          </p:cNvSpPr>
          <p:nvPr>
            <p:ph type="sldNum" sz="quarter" idx="12"/>
          </p:nvPr>
        </p:nvSpPr>
        <p:spPr/>
        <p:txBody>
          <a:bodyPr/>
          <a:lstStyle>
            <a:lvl1pPr>
              <a:defRPr/>
            </a:lvl1pPr>
          </a:lstStyle>
          <a:p>
            <a:pPr>
              <a:defRPr/>
            </a:pPr>
            <a:fld id="{76C54DAE-2513-4FFC-B901-93F3AE0F1861}" type="slidenum">
              <a:rPr lang="nb-NO" altLang="nb-NO"/>
              <a:pPr>
                <a:defRPr/>
              </a:pPr>
              <a:t>‹#›</a:t>
            </a:fld>
            <a:endParaRPr lang="nb-NO" altLang="nb-NO" dirty="0"/>
          </a:p>
        </p:txBody>
      </p:sp>
    </p:spTree>
    <p:extLst>
      <p:ext uri="{BB962C8B-B14F-4D97-AF65-F5344CB8AC3E}">
        <p14:creationId xmlns:p14="http://schemas.microsoft.com/office/powerpoint/2010/main" val="391363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ssholder for dato 4"/>
          <p:cNvSpPr>
            <a:spLocks noGrp="1"/>
          </p:cNvSpPr>
          <p:nvPr>
            <p:ph type="dt" sz="half" idx="10"/>
          </p:nvPr>
        </p:nvSpPr>
        <p:spPr/>
        <p:txBody>
          <a:bodyPr/>
          <a:lstStyle>
            <a:lvl1pPr>
              <a:defRPr/>
            </a:lvl1pPr>
          </a:lstStyle>
          <a:p>
            <a:pPr>
              <a:defRPr/>
            </a:pPr>
            <a:endParaRPr lang="nn-NO" dirty="0"/>
          </a:p>
        </p:txBody>
      </p:sp>
      <p:sp>
        <p:nvSpPr>
          <p:cNvPr id="3" name="Plassholder for bunntekst 5"/>
          <p:cNvSpPr>
            <a:spLocks noGrp="1"/>
          </p:cNvSpPr>
          <p:nvPr>
            <p:ph type="ftr" sz="quarter" idx="11"/>
          </p:nvPr>
        </p:nvSpPr>
        <p:spPr/>
        <p:txBody>
          <a:bodyPr/>
          <a:lstStyle>
            <a:lvl1pPr>
              <a:defRPr/>
            </a:lvl1pPr>
          </a:lstStyle>
          <a:p>
            <a:pPr>
              <a:defRPr/>
            </a:pPr>
            <a:r>
              <a:rPr lang="nb-NO" dirty="0"/>
              <a:t>TIØ4105 Industriell økonomisk styring  Uke 35</a:t>
            </a:r>
            <a:endParaRPr lang="nn-NO" dirty="0"/>
          </a:p>
        </p:txBody>
      </p:sp>
      <p:sp>
        <p:nvSpPr>
          <p:cNvPr id="4" name="Plassholder for lysbildenummer 7"/>
          <p:cNvSpPr>
            <a:spLocks noGrp="1"/>
          </p:cNvSpPr>
          <p:nvPr>
            <p:ph type="sldNum" sz="quarter" idx="12"/>
          </p:nvPr>
        </p:nvSpPr>
        <p:spPr/>
        <p:txBody>
          <a:bodyPr/>
          <a:lstStyle>
            <a:lvl1pPr>
              <a:defRPr/>
            </a:lvl1pPr>
          </a:lstStyle>
          <a:p>
            <a:pPr>
              <a:defRPr/>
            </a:pPr>
            <a:fld id="{9F78AB85-58E8-4F07-A75F-E7470F172FDD}" type="slidenum">
              <a:rPr lang="nb-NO" altLang="nb-NO"/>
              <a:pPr>
                <a:defRPr/>
              </a:pPr>
              <a:t>‹#›</a:t>
            </a:fld>
            <a:endParaRPr lang="nb-NO" altLang="nb-NO" dirty="0"/>
          </a:p>
        </p:txBody>
      </p:sp>
    </p:spTree>
    <p:extLst>
      <p:ext uri="{BB962C8B-B14F-4D97-AF65-F5344CB8AC3E}">
        <p14:creationId xmlns:p14="http://schemas.microsoft.com/office/powerpoint/2010/main" val="3218258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2" y="273049"/>
            <a:ext cx="4011084" cy="1162051"/>
          </a:xfrm>
        </p:spPr>
        <p:txBody>
          <a:bodyPr/>
          <a:lstStyle>
            <a:lvl1pPr algn="l">
              <a:defRPr sz="2667" b="1"/>
            </a:lvl1pPr>
          </a:lstStyle>
          <a:p>
            <a:r>
              <a:rPr lang="en-US"/>
              <a:t>Click to edit Master title style</a:t>
            </a:r>
            <a:endParaRPr lang="nb-NO"/>
          </a:p>
        </p:txBody>
      </p:sp>
      <p:sp>
        <p:nvSpPr>
          <p:cNvPr id="3" name="Plassholder for innhold 2"/>
          <p:cNvSpPr>
            <a:spLocks noGrp="1"/>
          </p:cNvSpPr>
          <p:nvPr>
            <p:ph idx="1"/>
          </p:nvPr>
        </p:nvSpPr>
        <p:spPr>
          <a:xfrm>
            <a:off x="4766733" y="644692"/>
            <a:ext cx="6815667" cy="5481473"/>
          </a:xfrm>
        </p:spPr>
        <p:txBody>
          <a:bodyPr/>
          <a:lstStyle>
            <a:lvl1pPr>
              <a:defRPr sz="2133"/>
            </a:lvl1pPr>
            <a:lvl2pPr>
              <a:defRPr sz="1867"/>
            </a:lvl2pPr>
            <a:lvl3pPr>
              <a:defRPr sz="1867"/>
            </a:lvl3pPr>
            <a:lvl4pPr>
              <a:defRPr sz="1867"/>
            </a:lvl4pPr>
            <a:lvl5pPr>
              <a:defRPr sz="18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9" name="Plassholder for innhold 8"/>
          <p:cNvSpPr>
            <a:spLocks noGrp="1"/>
          </p:cNvSpPr>
          <p:nvPr>
            <p:ph sz="quarter" idx="13"/>
          </p:nvPr>
        </p:nvSpPr>
        <p:spPr>
          <a:xfrm flipH="1">
            <a:off x="623392" y="1508788"/>
            <a:ext cx="4032448" cy="4608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5" name="Plassholder for dato 4"/>
          <p:cNvSpPr>
            <a:spLocks noGrp="1"/>
          </p:cNvSpPr>
          <p:nvPr>
            <p:ph type="dt" sz="half" idx="14"/>
          </p:nvPr>
        </p:nvSpPr>
        <p:spPr/>
        <p:txBody>
          <a:bodyPr/>
          <a:lstStyle>
            <a:lvl1pPr>
              <a:defRPr/>
            </a:lvl1pPr>
          </a:lstStyle>
          <a:p>
            <a:pPr>
              <a:defRPr/>
            </a:pPr>
            <a:endParaRPr lang="nn-NO" dirty="0"/>
          </a:p>
        </p:txBody>
      </p:sp>
      <p:sp>
        <p:nvSpPr>
          <p:cNvPr id="6" name="Plassholder for bunntekst 5"/>
          <p:cNvSpPr>
            <a:spLocks noGrp="1"/>
          </p:cNvSpPr>
          <p:nvPr>
            <p:ph type="ftr" sz="quarter" idx="15"/>
          </p:nvPr>
        </p:nvSpPr>
        <p:spPr/>
        <p:txBody>
          <a:bodyPr/>
          <a:lstStyle>
            <a:lvl1pPr>
              <a:defRPr/>
            </a:lvl1pPr>
          </a:lstStyle>
          <a:p>
            <a:pPr>
              <a:defRPr/>
            </a:pPr>
            <a:r>
              <a:rPr lang="nb-NO" dirty="0"/>
              <a:t>TIØ4105 Industriell økonomisk styring  Uke 35</a:t>
            </a:r>
            <a:endParaRPr lang="nn-NO" dirty="0"/>
          </a:p>
        </p:txBody>
      </p:sp>
      <p:sp>
        <p:nvSpPr>
          <p:cNvPr id="7" name="Plassholder for lysbildenummer 7"/>
          <p:cNvSpPr>
            <a:spLocks noGrp="1"/>
          </p:cNvSpPr>
          <p:nvPr>
            <p:ph type="sldNum" sz="quarter" idx="16"/>
          </p:nvPr>
        </p:nvSpPr>
        <p:spPr/>
        <p:txBody>
          <a:bodyPr/>
          <a:lstStyle>
            <a:lvl1pPr>
              <a:defRPr/>
            </a:lvl1pPr>
          </a:lstStyle>
          <a:p>
            <a:pPr>
              <a:defRPr/>
            </a:pPr>
            <a:fld id="{7453CDB4-47EC-47E7-9178-4336FFB94F3C}" type="slidenum">
              <a:rPr lang="nb-NO" altLang="nb-NO"/>
              <a:pPr>
                <a:defRPr/>
              </a:pPr>
              <a:t>‹#›</a:t>
            </a:fld>
            <a:endParaRPr lang="nb-NO" altLang="nb-NO" dirty="0"/>
          </a:p>
        </p:txBody>
      </p:sp>
    </p:spTree>
    <p:extLst>
      <p:ext uri="{BB962C8B-B14F-4D97-AF65-F5344CB8AC3E}">
        <p14:creationId xmlns:p14="http://schemas.microsoft.com/office/powerpoint/2010/main" val="4202148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Bilde 8" descr="hor_blaa_stripe.jpg"/>
          <p:cNvPicPr>
            <a:picLocks/>
          </p:cNvPicPr>
          <p:nvPr/>
        </p:nvPicPr>
        <p:blipFill>
          <a:blip r:embed="rId14">
            <a:extLst>
              <a:ext uri="{28A0092B-C50C-407E-A947-70E740481C1C}">
                <a14:useLocalDpi xmlns:a14="http://schemas.microsoft.com/office/drawing/2010/main" val="0"/>
              </a:ext>
            </a:extLst>
          </a:blip>
          <a:srcRect/>
          <a:stretch>
            <a:fillRect/>
          </a:stretch>
        </p:blipFill>
        <p:spPr bwMode="auto">
          <a:xfrm>
            <a:off x="-17463" y="6394450"/>
            <a:ext cx="12241213" cy="481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Plassholder for tittel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nb-NO" altLang="nb-NO"/>
              <a:t>Klikk for å redigere tittelstil</a:t>
            </a:r>
          </a:p>
        </p:txBody>
      </p:sp>
      <p:sp>
        <p:nvSpPr>
          <p:cNvPr id="1028" name="Plassholder for tekst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b-NO" altLang="nb-NO"/>
              <a:t>Klikk for å redigere tekststiler i malen</a:t>
            </a:r>
          </a:p>
          <a:p>
            <a:pPr lvl="1"/>
            <a:r>
              <a:rPr lang="nb-NO" altLang="nb-NO"/>
              <a:t>Andre nivå</a:t>
            </a:r>
          </a:p>
          <a:p>
            <a:pPr lvl="2"/>
            <a:r>
              <a:rPr lang="nb-NO" altLang="nb-NO"/>
              <a:t>Tredje nivå</a:t>
            </a:r>
          </a:p>
          <a:p>
            <a:pPr lvl="3"/>
            <a:r>
              <a:rPr lang="nb-NO" altLang="nb-NO"/>
              <a:t>Fjerde nivå</a:t>
            </a:r>
          </a:p>
          <a:p>
            <a:pPr lvl="4"/>
            <a:r>
              <a:rPr lang="nb-NO" altLang="nb-NO"/>
              <a:t>Femte nivå</a:t>
            </a:r>
          </a:p>
        </p:txBody>
      </p:sp>
      <p:sp>
        <p:nvSpPr>
          <p:cNvPr id="5" name="Plassholder for dato 4"/>
          <p:cNvSpPr>
            <a:spLocks noGrp="1"/>
          </p:cNvSpPr>
          <p:nvPr>
            <p:ph type="dt" sz="half" idx="2"/>
          </p:nvPr>
        </p:nvSpPr>
        <p:spPr>
          <a:xfrm>
            <a:off x="609600" y="6424613"/>
            <a:ext cx="2844800" cy="365125"/>
          </a:xfrm>
          <a:prstGeom prst="rect">
            <a:avLst/>
          </a:prstGeom>
        </p:spPr>
        <p:txBody>
          <a:bodyPr vert="horz" lIns="91440" tIns="45720" rIns="91440" bIns="45720" rtlCol="0" anchor="ctr"/>
          <a:lstStyle>
            <a:lvl1pPr algn="l">
              <a:defRPr sz="1600" b="0" smtClean="0">
                <a:solidFill>
                  <a:schemeClr val="bg1"/>
                </a:solidFill>
                <a:latin typeface="Arial" charset="0"/>
                <a:ea typeface="ＭＳ Ｐゴシック" charset="0"/>
              </a:defRPr>
            </a:lvl1pPr>
          </a:lstStyle>
          <a:p>
            <a:pPr>
              <a:defRPr/>
            </a:pPr>
            <a:endParaRPr lang="nn-NO" dirty="0"/>
          </a:p>
        </p:txBody>
      </p:sp>
      <p:sp>
        <p:nvSpPr>
          <p:cNvPr id="6" name="Plassholder for bunntekst 5"/>
          <p:cNvSpPr>
            <a:spLocks noGrp="1"/>
          </p:cNvSpPr>
          <p:nvPr>
            <p:ph type="ftr" sz="quarter" idx="3"/>
          </p:nvPr>
        </p:nvSpPr>
        <p:spPr>
          <a:xfrm>
            <a:off x="3525838" y="6424613"/>
            <a:ext cx="5140325" cy="365125"/>
          </a:xfrm>
          <a:prstGeom prst="rect">
            <a:avLst/>
          </a:prstGeom>
        </p:spPr>
        <p:txBody>
          <a:bodyPr vert="horz" lIns="91440" tIns="45720" rIns="91440" bIns="45720" rtlCol="0" anchor="ctr"/>
          <a:lstStyle>
            <a:lvl1pPr algn="ctr">
              <a:defRPr sz="1600" b="0" smtClean="0">
                <a:solidFill>
                  <a:srgbClr val="FFFFFF"/>
                </a:solidFill>
                <a:latin typeface="Arial" charset="0"/>
                <a:ea typeface="ＭＳ Ｐゴシック" charset="0"/>
              </a:defRPr>
            </a:lvl1pPr>
          </a:lstStyle>
          <a:p>
            <a:pPr>
              <a:defRPr/>
            </a:pPr>
            <a:r>
              <a:rPr lang="nb-NO" dirty="0"/>
              <a:t>TIØ4105 Industriell økonomisk styring  Uke 35</a:t>
            </a:r>
            <a:endParaRPr lang="nn-NO" dirty="0"/>
          </a:p>
        </p:txBody>
      </p:sp>
      <p:sp>
        <p:nvSpPr>
          <p:cNvPr id="8" name="Plassholder for lysbildenummer 7"/>
          <p:cNvSpPr>
            <a:spLocks noGrp="1"/>
          </p:cNvSpPr>
          <p:nvPr>
            <p:ph type="sldNum" sz="quarter" idx="4"/>
          </p:nvPr>
        </p:nvSpPr>
        <p:spPr>
          <a:xfrm>
            <a:off x="0" y="6424613"/>
            <a:ext cx="609600" cy="365125"/>
          </a:xfrm>
          <a:prstGeom prst="rect">
            <a:avLst/>
          </a:prstGeom>
        </p:spPr>
        <p:txBody>
          <a:bodyPr vert="horz" wrap="square" lIns="91440" tIns="45720" rIns="91440" bIns="45720" numCol="1" anchor="ctr" anchorCtr="0" compatLnSpc="1">
            <a:prstTxWarp prst="textNoShape">
              <a:avLst/>
            </a:prstTxWarp>
          </a:bodyPr>
          <a:lstStyle>
            <a:lvl1pPr algn="r">
              <a:defRPr sz="1600">
                <a:solidFill>
                  <a:srgbClr val="FFFFFF"/>
                </a:solidFill>
              </a:defRPr>
            </a:lvl1pPr>
          </a:lstStyle>
          <a:p>
            <a:pPr>
              <a:defRPr/>
            </a:pPr>
            <a:fld id="{D47E7FA3-7E3F-407D-BAFE-D0E62AB537C2}" type="slidenum">
              <a:rPr lang="nb-NO" altLang="nb-NO"/>
              <a:pPr>
                <a:defRPr/>
              </a:pPr>
              <a:t>‹#›</a:t>
            </a:fld>
            <a:endParaRPr lang="nb-NO" altLang="nb-NO"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83" r:id="rId8"/>
    <p:sldLayoutId id="2147483684" r:id="rId9"/>
    <p:sldLayoutId id="2147483685" r:id="rId10"/>
    <p:sldLayoutId id="2147483686" r:id="rId11"/>
    <p:sldLayoutId id="2147483687" r:id="rId12"/>
  </p:sldLayoutIdLst>
  <p:hf hdr="0" dt="0"/>
  <p:txStyles>
    <p:titleStyle>
      <a:lvl1pPr algn="l" defTabSz="608013" rtl="0" fontAlgn="base">
        <a:spcBef>
          <a:spcPct val="0"/>
        </a:spcBef>
        <a:spcAft>
          <a:spcPct val="0"/>
        </a:spcAft>
        <a:defRPr sz="3700" b="1" kern="1200">
          <a:solidFill>
            <a:schemeClr val="tx2"/>
          </a:solidFill>
          <a:latin typeface="Arial"/>
          <a:ea typeface="ＭＳ Ｐゴシック" panose="020B0600070205080204" pitchFamily="34" charset="-128"/>
          <a:cs typeface="Arial"/>
        </a:defRPr>
      </a:lvl1pPr>
      <a:lvl2pPr algn="l" defTabSz="608013" rtl="0" fontAlgn="base">
        <a:spcBef>
          <a:spcPct val="0"/>
        </a:spcBef>
        <a:spcAft>
          <a:spcPct val="0"/>
        </a:spcAft>
        <a:defRPr sz="37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2pPr>
      <a:lvl3pPr algn="l" defTabSz="608013" rtl="0" fontAlgn="base">
        <a:spcBef>
          <a:spcPct val="0"/>
        </a:spcBef>
        <a:spcAft>
          <a:spcPct val="0"/>
        </a:spcAft>
        <a:defRPr sz="37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3pPr>
      <a:lvl4pPr algn="l" defTabSz="608013" rtl="0" fontAlgn="base">
        <a:spcBef>
          <a:spcPct val="0"/>
        </a:spcBef>
        <a:spcAft>
          <a:spcPct val="0"/>
        </a:spcAft>
        <a:defRPr sz="37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4pPr>
      <a:lvl5pPr algn="l" defTabSz="608013" rtl="0" fontAlgn="base">
        <a:spcBef>
          <a:spcPct val="0"/>
        </a:spcBef>
        <a:spcAft>
          <a:spcPct val="0"/>
        </a:spcAft>
        <a:defRPr sz="37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5pPr>
      <a:lvl6pPr marL="609585" algn="l" defTabSz="609585" rtl="0" eaLnBrk="1" fontAlgn="base" hangingPunct="1">
        <a:spcBef>
          <a:spcPct val="0"/>
        </a:spcBef>
        <a:spcAft>
          <a:spcPct val="0"/>
        </a:spcAft>
        <a:defRPr sz="3733" b="1">
          <a:solidFill>
            <a:schemeClr val="tx2"/>
          </a:solidFill>
          <a:latin typeface="Arial" panose="020B0604020202020204" pitchFamily="34" charset="0"/>
          <a:ea typeface="ＭＳ Ｐゴシック" panose="020B0600070205080204" pitchFamily="34" charset="-128"/>
        </a:defRPr>
      </a:lvl6pPr>
      <a:lvl7pPr marL="1219170" algn="l" defTabSz="609585" rtl="0" eaLnBrk="1" fontAlgn="base" hangingPunct="1">
        <a:spcBef>
          <a:spcPct val="0"/>
        </a:spcBef>
        <a:spcAft>
          <a:spcPct val="0"/>
        </a:spcAft>
        <a:defRPr sz="3733" b="1">
          <a:solidFill>
            <a:schemeClr val="tx2"/>
          </a:solidFill>
          <a:latin typeface="Arial" panose="020B0604020202020204" pitchFamily="34" charset="0"/>
          <a:ea typeface="ＭＳ Ｐゴシック" panose="020B0600070205080204" pitchFamily="34" charset="-128"/>
        </a:defRPr>
      </a:lvl7pPr>
      <a:lvl8pPr marL="1828754" algn="l" defTabSz="609585" rtl="0" eaLnBrk="1" fontAlgn="base" hangingPunct="1">
        <a:spcBef>
          <a:spcPct val="0"/>
        </a:spcBef>
        <a:spcAft>
          <a:spcPct val="0"/>
        </a:spcAft>
        <a:defRPr sz="3733" b="1">
          <a:solidFill>
            <a:schemeClr val="tx2"/>
          </a:solidFill>
          <a:latin typeface="Arial" panose="020B0604020202020204" pitchFamily="34" charset="0"/>
          <a:ea typeface="ＭＳ Ｐゴシック" panose="020B0600070205080204" pitchFamily="34" charset="-128"/>
        </a:defRPr>
      </a:lvl8pPr>
      <a:lvl9pPr marL="2438339" algn="l" defTabSz="609585" rtl="0" eaLnBrk="1" fontAlgn="base" hangingPunct="1">
        <a:spcBef>
          <a:spcPct val="0"/>
        </a:spcBef>
        <a:spcAft>
          <a:spcPct val="0"/>
        </a:spcAft>
        <a:defRPr sz="3733" b="1">
          <a:solidFill>
            <a:schemeClr val="tx2"/>
          </a:solidFill>
          <a:latin typeface="Arial" panose="020B0604020202020204" pitchFamily="34" charset="0"/>
          <a:ea typeface="ＭＳ Ｐゴシック" panose="020B0600070205080204" pitchFamily="34" charset="-128"/>
        </a:defRPr>
      </a:lvl9pPr>
    </p:titleStyle>
    <p:bodyStyle>
      <a:lvl1pPr marL="455613" indent="-455613" algn="l" defTabSz="608013" rtl="0" fontAlgn="base">
        <a:spcBef>
          <a:spcPct val="20000"/>
        </a:spcBef>
        <a:spcAft>
          <a:spcPct val="0"/>
        </a:spcAft>
        <a:buFont typeface="Arial" panose="020B0604020202020204" pitchFamily="34" charset="0"/>
        <a:buChar char="•"/>
        <a:defRPr sz="2100" kern="1200">
          <a:solidFill>
            <a:schemeClr val="tx1"/>
          </a:solidFill>
          <a:latin typeface="Arial"/>
          <a:ea typeface="ＭＳ Ｐゴシック" panose="020B0600070205080204" pitchFamily="34" charset="-128"/>
          <a:cs typeface="Arial"/>
        </a:defRPr>
      </a:lvl1pPr>
      <a:lvl2pPr marL="989013" indent="-3794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2pPr>
      <a:lvl3pPr marL="1522413" indent="-3032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3pPr>
      <a:lvl4pPr marL="2132013" indent="-3032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4pPr>
      <a:lvl5pPr marL="2741613" indent="-3032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5pPr>
      <a:lvl6pPr marL="3047924" indent="0" algn="l" defTabSz="609585" rtl="0" eaLnBrk="1" latinLnBrk="0" hangingPunct="1">
        <a:spcBef>
          <a:spcPct val="20000"/>
        </a:spcBef>
        <a:buFont typeface="Arial"/>
        <a:buNone/>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b-NO"/>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marL="12700" algn="ctr">
              <a:lnSpc>
                <a:spcPct val="100000"/>
              </a:lnSpc>
            </a:pPr>
            <a:r>
              <a:rPr lang="en-GB" sz="4000" spc="-15" dirty="0">
                <a:solidFill>
                  <a:srgbClr val="1F487C"/>
                </a:solidFill>
              </a:rPr>
              <a:t>TIØ4105 </a:t>
            </a:r>
            <a:r>
              <a:rPr lang="en-GB" sz="4000" spc="-15" dirty="0" err="1">
                <a:solidFill>
                  <a:srgbClr val="1F487C"/>
                </a:solidFill>
              </a:rPr>
              <a:t>Industriell</a:t>
            </a:r>
            <a:r>
              <a:rPr lang="en-GB" sz="4000" spc="-15" dirty="0">
                <a:solidFill>
                  <a:srgbClr val="1F487C"/>
                </a:solidFill>
              </a:rPr>
              <a:t> </a:t>
            </a:r>
            <a:r>
              <a:rPr lang="en-GB" sz="4000" spc="-15" dirty="0" err="1">
                <a:solidFill>
                  <a:srgbClr val="1F487C"/>
                </a:solidFill>
              </a:rPr>
              <a:t>Økonomisk</a:t>
            </a:r>
            <a:r>
              <a:rPr lang="en-GB" sz="4000" spc="-15" dirty="0">
                <a:solidFill>
                  <a:srgbClr val="1F487C"/>
                </a:solidFill>
              </a:rPr>
              <a:t> </a:t>
            </a:r>
            <a:r>
              <a:rPr lang="en-GB" sz="4000" spc="-15" dirty="0" err="1">
                <a:solidFill>
                  <a:srgbClr val="1F487C"/>
                </a:solidFill>
              </a:rPr>
              <a:t>Styring</a:t>
            </a:r>
            <a:endParaRPr lang="en-GB" sz="4000" dirty="0"/>
          </a:p>
        </p:txBody>
      </p:sp>
      <p:sp>
        <p:nvSpPr>
          <p:cNvPr id="3" name="Footer Placeholder 2"/>
          <p:cNvSpPr>
            <a:spLocks noGrp="1"/>
          </p:cNvSpPr>
          <p:nvPr>
            <p:ph type="ftr" sz="quarter" idx="11"/>
          </p:nvPr>
        </p:nvSpPr>
        <p:spPr/>
        <p:txBody>
          <a:bodyPr/>
          <a:lstStyle/>
          <a:p>
            <a:pPr>
              <a:defRPr/>
            </a:pPr>
            <a:r>
              <a:rPr lang="nb-NO" dirty="0"/>
              <a:t>TIØ4105 Industriell økonomisk styring  Uke 16</a:t>
            </a:r>
            <a:endParaRPr lang="nn-NO" dirty="0"/>
          </a:p>
        </p:txBody>
      </p:sp>
      <p:sp>
        <p:nvSpPr>
          <p:cNvPr id="5" name="Slide Number Placeholder 4"/>
          <p:cNvSpPr>
            <a:spLocks noGrp="1"/>
          </p:cNvSpPr>
          <p:nvPr>
            <p:ph type="sldNum" sz="quarter" idx="12"/>
          </p:nvPr>
        </p:nvSpPr>
        <p:spPr/>
        <p:txBody>
          <a:bodyPr/>
          <a:lstStyle/>
          <a:p>
            <a:pPr>
              <a:defRPr/>
            </a:pPr>
            <a:fld id="{22B0978F-B777-4147-928D-770026208116}" type="slidenum">
              <a:rPr lang="nb-NO" altLang="nb-NO" smtClean="0"/>
              <a:pPr>
                <a:defRPr/>
              </a:pPr>
              <a:t>1</a:t>
            </a:fld>
            <a:endParaRPr lang="nb-NO" altLang="nb-NO"/>
          </a:p>
        </p:txBody>
      </p:sp>
      <p:pic>
        <p:nvPicPr>
          <p:cNvPr id="4" name="Picture 3">
            <a:extLst>
              <a:ext uri="{FF2B5EF4-FFF2-40B4-BE49-F238E27FC236}">
                <a16:creationId xmlns:a16="http://schemas.microsoft.com/office/drawing/2014/main" id="{DD137B7C-9B02-4962-9C26-AA3814A3C29A}"/>
              </a:ext>
            </a:extLst>
          </p:cNvPr>
          <p:cNvPicPr>
            <a:picLocks noChangeAspect="1"/>
          </p:cNvPicPr>
          <p:nvPr/>
        </p:nvPicPr>
        <p:blipFill>
          <a:blip r:embed="rId3"/>
          <a:stretch>
            <a:fillRect/>
          </a:stretch>
        </p:blipFill>
        <p:spPr>
          <a:xfrm>
            <a:off x="23272" y="1666874"/>
            <a:ext cx="12131818" cy="41383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innhold 2"/>
          <p:cNvSpPr>
            <a:spLocks noGrp="1"/>
          </p:cNvSpPr>
          <p:nvPr>
            <p:ph idx="1"/>
          </p:nvPr>
        </p:nvSpPr>
        <p:spPr>
          <a:xfrm>
            <a:off x="41192" y="1052736"/>
            <a:ext cx="12124532" cy="4525963"/>
          </a:xfrm>
        </p:spPr>
        <p:txBody>
          <a:bodyPr/>
          <a:lstStyle/>
          <a:p>
            <a:pPr marL="0" indent="0">
              <a:buNone/>
            </a:pPr>
            <a:endParaRPr lang="nb-NO" sz="2400" dirty="0"/>
          </a:p>
          <a:p>
            <a:pPr marL="609600" lvl="1" indent="0">
              <a:buNone/>
            </a:pPr>
            <a:r>
              <a:rPr lang="nb-NO" sz="2800" dirty="0"/>
              <a:t>Y = F(K, L, N, A)</a:t>
            </a:r>
          </a:p>
          <a:p>
            <a:pPr marL="609600" lvl="1" indent="0">
              <a:buNone/>
            </a:pPr>
            <a:r>
              <a:rPr lang="nb-NO" sz="2800" dirty="0"/>
              <a:t>På differanseform:</a:t>
            </a:r>
          </a:p>
          <a:p>
            <a:pPr marL="609600" lvl="1" indent="0">
              <a:buNone/>
            </a:pPr>
            <a:r>
              <a:rPr lang="el-GR" sz="2800" dirty="0"/>
              <a:t>Δ</a:t>
            </a:r>
            <a:r>
              <a:rPr lang="nb-NO" sz="2800" dirty="0"/>
              <a:t>Y =  F</a:t>
            </a:r>
            <a:r>
              <a:rPr lang="nb-NO" sz="2800" baseline="-25000" dirty="0"/>
              <a:t>K</a:t>
            </a:r>
            <a:r>
              <a:rPr lang="el-GR" sz="2800" dirty="0"/>
              <a:t> Δ</a:t>
            </a:r>
            <a:r>
              <a:rPr lang="nb-NO" sz="2800" dirty="0"/>
              <a:t>K + F</a:t>
            </a:r>
            <a:r>
              <a:rPr lang="nb-NO" sz="2800" baseline="-25000" dirty="0"/>
              <a:t>L</a:t>
            </a:r>
            <a:r>
              <a:rPr lang="el-GR" sz="2800" dirty="0"/>
              <a:t> Δ</a:t>
            </a:r>
            <a:r>
              <a:rPr lang="nb-NO" sz="2800" dirty="0"/>
              <a:t>L + F</a:t>
            </a:r>
            <a:r>
              <a:rPr lang="nb-NO" sz="2800" baseline="-25000" dirty="0"/>
              <a:t>N</a:t>
            </a:r>
            <a:r>
              <a:rPr lang="el-GR" sz="2800" dirty="0"/>
              <a:t> Δ</a:t>
            </a:r>
            <a:r>
              <a:rPr lang="nb-NO" sz="2800" dirty="0"/>
              <a:t>N +  F</a:t>
            </a:r>
            <a:r>
              <a:rPr lang="nb-NO" sz="2800" baseline="-25000" dirty="0"/>
              <a:t>A</a:t>
            </a:r>
            <a:r>
              <a:rPr lang="el-GR" sz="2800" dirty="0"/>
              <a:t> Δ</a:t>
            </a:r>
            <a:r>
              <a:rPr lang="nb-NO" sz="2800" dirty="0"/>
              <a:t>A</a:t>
            </a:r>
          </a:p>
          <a:p>
            <a:pPr marL="609600" lvl="1" indent="0">
              <a:buNone/>
            </a:pPr>
            <a:endParaRPr lang="nb-NO" sz="2800" dirty="0"/>
          </a:p>
          <a:p>
            <a:pPr marL="609600" lvl="1" indent="0">
              <a:buNone/>
            </a:pPr>
            <a:r>
              <a:rPr lang="nb-NO" sz="2800" dirty="0"/>
              <a:t>F</a:t>
            </a:r>
            <a:r>
              <a:rPr lang="nb-NO" sz="2800" baseline="-25000" dirty="0"/>
              <a:t>K</a:t>
            </a:r>
            <a:r>
              <a:rPr lang="el-GR" sz="2800" dirty="0"/>
              <a:t> Δ</a:t>
            </a:r>
            <a:r>
              <a:rPr lang="nb-NO" sz="2800" dirty="0"/>
              <a:t>K:	Kapitalens bidrag til den økonomiske veksten</a:t>
            </a:r>
          </a:p>
          <a:p>
            <a:pPr marL="609600" lvl="1" indent="0">
              <a:buNone/>
            </a:pPr>
            <a:r>
              <a:rPr lang="nb-NO" sz="2800" dirty="0"/>
              <a:t>F</a:t>
            </a:r>
            <a:r>
              <a:rPr lang="nb-NO" sz="2800" baseline="-25000" dirty="0"/>
              <a:t>L</a:t>
            </a:r>
            <a:r>
              <a:rPr lang="el-GR" sz="2800" dirty="0"/>
              <a:t> Δ</a:t>
            </a:r>
            <a:r>
              <a:rPr lang="nb-NO" sz="2800" dirty="0"/>
              <a:t>L:	Arbeidskraftens bidrag til den økonomiske veksten</a:t>
            </a:r>
          </a:p>
          <a:p>
            <a:pPr marL="609600" lvl="1" indent="0">
              <a:buNone/>
            </a:pPr>
            <a:r>
              <a:rPr lang="nb-NO" sz="2800" dirty="0"/>
              <a:t>F</a:t>
            </a:r>
            <a:r>
              <a:rPr lang="nb-NO" sz="2800" baseline="-25000" dirty="0"/>
              <a:t>N</a:t>
            </a:r>
            <a:r>
              <a:rPr lang="el-GR" sz="2800" dirty="0"/>
              <a:t> Δ</a:t>
            </a:r>
            <a:r>
              <a:rPr lang="nb-NO" sz="2800" dirty="0"/>
              <a:t>N:  Naturressursenes bidrag til den økonomiske veksten</a:t>
            </a:r>
          </a:p>
          <a:p>
            <a:pPr marL="609600" lvl="1" indent="0">
              <a:buNone/>
            </a:pPr>
            <a:r>
              <a:rPr lang="nb-NO" sz="2800" dirty="0"/>
              <a:t>F</a:t>
            </a:r>
            <a:r>
              <a:rPr lang="nb-NO" sz="2800" baseline="-25000" dirty="0"/>
              <a:t>A</a:t>
            </a:r>
            <a:r>
              <a:rPr lang="el-GR" sz="2800" dirty="0"/>
              <a:t> Δ</a:t>
            </a:r>
            <a:r>
              <a:rPr lang="nb-NO" sz="2800" dirty="0"/>
              <a:t>A:	Andre faktorers bidrag til den økonomiske veksten (organisatoriske, kulturelle, kunnskap, innovasjonsevne etc.)</a:t>
            </a:r>
          </a:p>
          <a:p>
            <a:pPr marL="609600" lvl="1" indent="0">
              <a:buNone/>
            </a:pPr>
            <a:endParaRPr lang="nb-NO" sz="2800" dirty="0"/>
          </a:p>
          <a:p>
            <a:pPr marL="609600" lvl="1" indent="0">
              <a:buNone/>
            </a:pPr>
            <a:endParaRPr lang="nb-NO" sz="2800" dirty="0"/>
          </a:p>
          <a:p>
            <a:pPr marL="609600" lvl="1" indent="0">
              <a:buNone/>
            </a:pPr>
            <a:r>
              <a:rPr lang="nb-NO" sz="2800" dirty="0"/>
              <a:t> </a:t>
            </a:r>
          </a:p>
          <a:p>
            <a:pPr marL="609600" lvl="1" indent="0">
              <a:buNone/>
            </a:pPr>
            <a:endParaRPr lang="nb-NO" sz="2800" dirty="0"/>
          </a:p>
          <a:p>
            <a:pPr marL="609600" lvl="1" indent="0">
              <a:buNone/>
            </a:pPr>
            <a:endParaRPr lang="nb-NO" sz="2800" dirty="0"/>
          </a:p>
          <a:p>
            <a:pPr lvl="1"/>
            <a:endParaRPr lang="nb-NO" sz="2800" dirty="0"/>
          </a:p>
        </p:txBody>
      </p:sp>
      <p:sp>
        <p:nvSpPr>
          <p:cNvPr id="6"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dirty="0"/>
              <a:t>Langsiktig økonomisk vekst</a:t>
            </a:r>
            <a:endParaRPr lang="nb-NO" altLang="nb-NO" sz="3600" dirty="0"/>
          </a:p>
        </p:txBody>
      </p:sp>
    </p:spTree>
    <p:extLst>
      <p:ext uri="{BB962C8B-B14F-4D97-AF65-F5344CB8AC3E}">
        <p14:creationId xmlns:p14="http://schemas.microsoft.com/office/powerpoint/2010/main" val="1822509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innhold 2"/>
          <p:cNvSpPr>
            <a:spLocks noGrp="1"/>
          </p:cNvSpPr>
          <p:nvPr>
            <p:ph idx="1"/>
          </p:nvPr>
        </p:nvSpPr>
        <p:spPr>
          <a:xfrm>
            <a:off x="41192" y="1052736"/>
            <a:ext cx="12124532" cy="4525963"/>
          </a:xfrm>
        </p:spPr>
        <p:txBody>
          <a:bodyPr/>
          <a:lstStyle/>
          <a:p>
            <a:pPr marL="0" indent="0">
              <a:buNone/>
            </a:pPr>
            <a:endParaRPr lang="nb-NO" sz="2400" dirty="0"/>
          </a:p>
          <a:p>
            <a:pPr marL="609600" lvl="1" indent="0">
              <a:buNone/>
            </a:pPr>
            <a:r>
              <a:rPr lang="nb-NO" sz="2800" dirty="0"/>
              <a:t>Y = F(</a:t>
            </a:r>
            <a:r>
              <a:rPr lang="nb-NO" sz="2800" dirty="0">
                <a:solidFill>
                  <a:srgbClr val="FF0000"/>
                </a:solidFill>
              </a:rPr>
              <a:t>K</a:t>
            </a:r>
            <a:r>
              <a:rPr lang="nb-NO" sz="2800" dirty="0"/>
              <a:t>, L, N, A)</a:t>
            </a:r>
          </a:p>
          <a:p>
            <a:pPr marL="609600" lvl="1" indent="0">
              <a:buNone/>
            </a:pPr>
            <a:r>
              <a:rPr lang="nb-NO" sz="2800" dirty="0"/>
              <a:t>På differanseform:</a:t>
            </a:r>
          </a:p>
          <a:p>
            <a:pPr marL="609600" lvl="1" indent="0">
              <a:buNone/>
            </a:pPr>
            <a:r>
              <a:rPr lang="el-GR" sz="2800" dirty="0"/>
              <a:t>Δ</a:t>
            </a:r>
            <a:r>
              <a:rPr lang="nb-NO" sz="2800" dirty="0"/>
              <a:t>Y =  </a:t>
            </a:r>
            <a:r>
              <a:rPr lang="nb-NO" sz="2800" dirty="0">
                <a:solidFill>
                  <a:srgbClr val="FF0000"/>
                </a:solidFill>
              </a:rPr>
              <a:t>F</a:t>
            </a:r>
            <a:r>
              <a:rPr lang="nb-NO" sz="2800" baseline="-25000" dirty="0">
                <a:solidFill>
                  <a:srgbClr val="FF0000"/>
                </a:solidFill>
              </a:rPr>
              <a:t>K</a:t>
            </a:r>
            <a:r>
              <a:rPr lang="el-GR" sz="2800" dirty="0">
                <a:solidFill>
                  <a:srgbClr val="FF0000"/>
                </a:solidFill>
              </a:rPr>
              <a:t> Δ</a:t>
            </a:r>
            <a:r>
              <a:rPr lang="nb-NO" sz="2800" dirty="0">
                <a:solidFill>
                  <a:srgbClr val="FF0000"/>
                </a:solidFill>
              </a:rPr>
              <a:t>K</a:t>
            </a:r>
            <a:r>
              <a:rPr lang="nb-NO" sz="2800" dirty="0"/>
              <a:t> + F</a:t>
            </a:r>
            <a:r>
              <a:rPr lang="nb-NO" sz="2800" baseline="-25000" dirty="0"/>
              <a:t>L</a:t>
            </a:r>
            <a:r>
              <a:rPr lang="el-GR" sz="2800" dirty="0"/>
              <a:t> Δ</a:t>
            </a:r>
            <a:r>
              <a:rPr lang="nb-NO" sz="2800" dirty="0"/>
              <a:t>L + F</a:t>
            </a:r>
            <a:r>
              <a:rPr lang="nb-NO" sz="2800" baseline="-25000" dirty="0"/>
              <a:t>N</a:t>
            </a:r>
            <a:r>
              <a:rPr lang="el-GR" sz="2800" dirty="0"/>
              <a:t> Δ</a:t>
            </a:r>
            <a:r>
              <a:rPr lang="nb-NO" sz="2800" dirty="0"/>
              <a:t>N +  F</a:t>
            </a:r>
            <a:r>
              <a:rPr lang="nb-NO" sz="2800" baseline="-25000" dirty="0"/>
              <a:t>A</a:t>
            </a:r>
            <a:r>
              <a:rPr lang="el-GR" sz="2800" dirty="0"/>
              <a:t> Δ</a:t>
            </a:r>
            <a:r>
              <a:rPr lang="nb-NO" sz="2800" dirty="0"/>
              <a:t>A</a:t>
            </a:r>
          </a:p>
          <a:p>
            <a:pPr marL="609600" lvl="1" indent="0">
              <a:buNone/>
            </a:pPr>
            <a:endParaRPr lang="nb-NO" sz="2800" dirty="0"/>
          </a:p>
          <a:p>
            <a:pPr lvl="1"/>
            <a:r>
              <a:rPr lang="nb-NO" sz="2400" dirty="0"/>
              <a:t>Rike land kjennetegnes av mye realkapital og høyt nivå på investeringer (ca. 25% av BNP)</a:t>
            </a:r>
          </a:p>
          <a:p>
            <a:pPr lvl="1"/>
            <a:r>
              <a:rPr lang="nb-NO" sz="2400" dirty="0"/>
              <a:t>Mindre ansatte jordbruk og klassisk industri men mer moderne vare- og tjenesteproduksjon</a:t>
            </a:r>
          </a:p>
          <a:p>
            <a:pPr lvl="1"/>
            <a:r>
              <a:rPr lang="nb-NO" sz="2400" dirty="0"/>
              <a:t>Lavere forbruk i dag og økte investeringer sikrer høyere forbruk fremover</a:t>
            </a:r>
          </a:p>
          <a:p>
            <a:pPr lvl="1"/>
            <a:r>
              <a:rPr lang="nb-NO" sz="2400" dirty="0"/>
              <a:t>Grenseproduktiviteten på kapital er dog avtagende</a:t>
            </a:r>
          </a:p>
          <a:p>
            <a:pPr lvl="1"/>
            <a:endParaRPr lang="nb-NO" sz="2400" dirty="0"/>
          </a:p>
          <a:p>
            <a:pPr lvl="1"/>
            <a:endParaRPr lang="nb-NO" sz="2400" dirty="0"/>
          </a:p>
          <a:p>
            <a:pPr lvl="1"/>
            <a:endParaRPr lang="nb-NO" sz="2400" dirty="0"/>
          </a:p>
          <a:p>
            <a:pPr marL="609600" lvl="1" indent="0">
              <a:buNone/>
            </a:pPr>
            <a:endParaRPr lang="nb-NO" sz="2800" dirty="0"/>
          </a:p>
          <a:p>
            <a:pPr marL="609600" lvl="1" indent="0">
              <a:buNone/>
            </a:pPr>
            <a:r>
              <a:rPr lang="nb-NO" sz="2800" dirty="0"/>
              <a:t> </a:t>
            </a:r>
          </a:p>
          <a:p>
            <a:pPr marL="609600" lvl="1" indent="0">
              <a:buNone/>
            </a:pPr>
            <a:endParaRPr lang="nb-NO" sz="2800" dirty="0"/>
          </a:p>
          <a:p>
            <a:pPr marL="609600" lvl="1" indent="0">
              <a:buNone/>
            </a:pPr>
            <a:endParaRPr lang="nb-NO" sz="2800" dirty="0"/>
          </a:p>
          <a:p>
            <a:pPr lvl="1"/>
            <a:endParaRPr lang="nb-NO" sz="2800" dirty="0"/>
          </a:p>
        </p:txBody>
      </p:sp>
      <p:sp>
        <p:nvSpPr>
          <p:cNvPr id="6"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dirty="0">
                <a:solidFill>
                  <a:srgbClr val="FF0000"/>
                </a:solidFill>
              </a:rPr>
              <a:t>Kapitalens betydning for økonomisk vekst</a:t>
            </a:r>
            <a:endParaRPr lang="nb-NO" altLang="nb-NO" sz="3600" dirty="0">
              <a:solidFill>
                <a:srgbClr val="FF0000"/>
              </a:solidFill>
            </a:endParaRPr>
          </a:p>
        </p:txBody>
      </p:sp>
    </p:spTree>
    <p:extLst>
      <p:ext uri="{BB962C8B-B14F-4D97-AF65-F5344CB8AC3E}">
        <p14:creationId xmlns:p14="http://schemas.microsoft.com/office/powerpoint/2010/main" val="2309967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dirty="0">
                <a:solidFill>
                  <a:srgbClr val="FF0000"/>
                </a:solidFill>
              </a:rPr>
              <a:t>Kapitalens betydning for økonomisk vekst</a:t>
            </a:r>
            <a:endParaRPr lang="nb-NO" altLang="nb-NO" sz="3600" dirty="0">
              <a:solidFill>
                <a:srgbClr val="FF0000"/>
              </a:solidFill>
            </a:endParaRPr>
          </a:p>
        </p:txBody>
      </p:sp>
      <p:pic>
        <p:nvPicPr>
          <p:cNvPr id="7" name="Picture 6" descr="Diagram&#10;&#10;Description automatically generated with medium confidence">
            <a:extLst>
              <a:ext uri="{FF2B5EF4-FFF2-40B4-BE49-F238E27FC236}">
                <a16:creationId xmlns:a16="http://schemas.microsoft.com/office/drawing/2014/main" id="{4F9D7E7C-5BD8-42B1-A39F-A00014B79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6" y="1485930"/>
            <a:ext cx="7813408" cy="5373216"/>
          </a:xfrm>
          <a:prstGeom prst="rect">
            <a:avLst/>
          </a:prstGeom>
        </p:spPr>
      </p:pic>
    </p:spTree>
    <p:extLst>
      <p:ext uri="{BB962C8B-B14F-4D97-AF65-F5344CB8AC3E}">
        <p14:creationId xmlns:p14="http://schemas.microsoft.com/office/powerpoint/2010/main" val="3472001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innhold 2"/>
          <p:cNvSpPr>
            <a:spLocks noGrp="1"/>
          </p:cNvSpPr>
          <p:nvPr>
            <p:ph idx="1"/>
          </p:nvPr>
        </p:nvSpPr>
        <p:spPr>
          <a:xfrm>
            <a:off x="41192" y="1052736"/>
            <a:ext cx="12124532" cy="4525963"/>
          </a:xfrm>
        </p:spPr>
        <p:txBody>
          <a:bodyPr/>
          <a:lstStyle/>
          <a:p>
            <a:pPr marL="0" indent="0">
              <a:buNone/>
            </a:pPr>
            <a:endParaRPr lang="nb-NO" sz="2400" dirty="0"/>
          </a:p>
          <a:p>
            <a:pPr marL="609600" lvl="1" indent="0">
              <a:buNone/>
            </a:pPr>
            <a:r>
              <a:rPr lang="nb-NO" sz="2800" dirty="0"/>
              <a:t>Y = F(K, </a:t>
            </a:r>
            <a:r>
              <a:rPr lang="nb-NO" sz="2800" dirty="0">
                <a:solidFill>
                  <a:srgbClr val="FF0000"/>
                </a:solidFill>
              </a:rPr>
              <a:t>L</a:t>
            </a:r>
            <a:r>
              <a:rPr lang="nb-NO" sz="2800" dirty="0"/>
              <a:t>, N, A)</a:t>
            </a:r>
          </a:p>
          <a:p>
            <a:pPr marL="609600" lvl="1" indent="0">
              <a:buNone/>
            </a:pPr>
            <a:r>
              <a:rPr lang="nb-NO" sz="2800" dirty="0"/>
              <a:t>På differanseform:</a:t>
            </a:r>
          </a:p>
          <a:p>
            <a:pPr marL="609600" lvl="1" indent="0">
              <a:buNone/>
            </a:pPr>
            <a:r>
              <a:rPr lang="el-GR" sz="2800" dirty="0"/>
              <a:t>Δ</a:t>
            </a:r>
            <a:r>
              <a:rPr lang="nb-NO" sz="2800" dirty="0"/>
              <a:t>Y =  F</a:t>
            </a:r>
            <a:r>
              <a:rPr lang="nb-NO" sz="2800" baseline="-25000" dirty="0"/>
              <a:t>K</a:t>
            </a:r>
            <a:r>
              <a:rPr lang="el-GR" sz="2800" dirty="0"/>
              <a:t> Δ</a:t>
            </a:r>
            <a:r>
              <a:rPr lang="nb-NO" sz="2800" dirty="0"/>
              <a:t>K + </a:t>
            </a:r>
            <a:r>
              <a:rPr lang="nb-NO" sz="2800" dirty="0">
                <a:solidFill>
                  <a:srgbClr val="FF0000"/>
                </a:solidFill>
              </a:rPr>
              <a:t>F</a:t>
            </a:r>
            <a:r>
              <a:rPr lang="nb-NO" sz="2800" baseline="-25000" dirty="0">
                <a:solidFill>
                  <a:srgbClr val="FF0000"/>
                </a:solidFill>
              </a:rPr>
              <a:t>L</a:t>
            </a:r>
            <a:r>
              <a:rPr lang="el-GR" sz="2800" dirty="0">
                <a:solidFill>
                  <a:srgbClr val="FF0000"/>
                </a:solidFill>
              </a:rPr>
              <a:t> Δ</a:t>
            </a:r>
            <a:r>
              <a:rPr lang="nb-NO" sz="2800" dirty="0">
                <a:solidFill>
                  <a:srgbClr val="FF0000"/>
                </a:solidFill>
              </a:rPr>
              <a:t>L</a:t>
            </a:r>
            <a:r>
              <a:rPr lang="nb-NO" sz="2800" dirty="0"/>
              <a:t> + F</a:t>
            </a:r>
            <a:r>
              <a:rPr lang="nb-NO" sz="2800" baseline="-25000" dirty="0"/>
              <a:t>N</a:t>
            </a:r>
            <a:r>
              <a:rPr lang="el-GR" sz="2800" dirty="0"/>
              <a:t> Δ</a:t>
            </a:r>
            <a:r>
              <a:rPr lang="nb-NO" sz="2800" dirty="0"/>
              <a:t>N +  F</a:t>
            </a:r>
            <a:r>
              <a:rPr lang="nb-NO" sz="2800" baseline="-25000" dirty="0"/>
              <a:t>A</a:t>
            </a:r>
            <a:r>
              <a:rPr lang="el-GR" sz="2800" dirty="0"/>
              <a:t> Δ</a:t>
            </a:r>
            <a:r>
              <a:rPr lang="nb-NO" sz="2800" dirty="0"/>
              <a:t>A</a:t>
            </a:r>
          </a:p>
          <a:p>
            <a:pPr marL="609600" lvl="1" indent="0">
              <a:buNone/>
            </a:pPr>
            <a:endParaRPr lang="nb-NO" sz="2800" dirty="0"/>
          </a:p>
          <a:p>
            <a:pPr lvl="1"/>
            <a:r>
              <a:rPr lang="nb-NO" sz="2400" dirty="0"/>
              <a:t>Tilgang på kvalifisert arbeidskraft er svært viktig for økonomisk vekst (ref. Norge/EU innvandring siste 15 år)</a:t>
            </a:r>
          </a:p>
          <a:p>
            <a:pPr lvl="1"/>
            <a:r>
              <a:rPr lang="nb-NO" sz="2400" dirty="0"/>
              <a:t>Grenseproduktiviteten på arbeidskraft er dog også avtagende</a:t>
            </a:r>
          </a:p>
          <a:p>
            <a:pPr lvl="1"/>
            <a:endParaRPr lang="nb-NO" sz="2400" dirty="0"/>
          </a:p>
          <a:p>
            <a:pPr lvl="1"/>
            <a:endParaRPr lang="nb-NO" sz="2400" dirty="0"/>
          </a:p>
          <a:p>
            <a:pPr marL="609600" lvl="1" indent="0">
              <a:buNone/>
            </a:pPr>
            <a:endParaRPr lang="nb-NO" sz="2400" dirty="0"/>
          </a:p>
          <a:p>
            <a:pPr marL="609600" lvl="1" indent="0">
              <a:buNone/>
            </a:pPr>
            <a:r>
              <a:rPr lang="nb-NO" sz="2800" dirty="0"/>
              <a:t> </a:t>
            </a:r>
          </a:p>
          <a:p>
            <a:pPr marL="609600" lvl="1" indent="0">
              <a:buNone/>
            </a:pPr>
            <a:endParaRPr lang="nb-NO" sz="2800" dirty="0"/>
          </a:p>
          <a:p>
            <a:pPr marL="609600" lvl="1" indent="0">
              <a:buNone/>
            </a:pPr>
            <a:endParaRPr lang="nb-NO" sz="2800" dirty="0"/>
          </a:p>
          <a:p>
            <a:pPr lvl="1"/>
            <a:endParaRPr lang="nb-NO" sz="2800" dirty="0"/>
          </a:p>
        </p:txBody>
      </p:sp>
      <p:sp>
        <p:nvSpPr>
          <p:cNvPr id="6"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dirty="0">
                <a:solidFill>
                  <a:srgbClr val="FF0000"/>
                </a:solidFill>
              </a:rPr>
              <a:t>Arbeidskraftens betydning for økonomisk vekst</a:t>
            </a:r>
            <a:endParaRPr lang="nb-NO" altLang="nb-NO" sz="3600" dirty="0">
              <a:solidFill>
                <a:srgbClr val="FF0000"/>
              </a:solidFill>
            </a:endParaRPr>
          </a:p>
        </p:txBody>
      </p:sp>
    </p:spTree>
    <p:extLst>
      <p:ext uri="{BB962C8B-B14F-4D97-AF65-F5344CB8AC3E}">
        <p14:creationId xmlns:p14="http://schemas.microsoft.com/office/powerpoint/2010/main" val="1906286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innhold 2"/>
          <p:cNvSpPr>
            <a:spLocks noGrp="1"/>
          </p:cNvSpPr>
          <p:nvPr>
            <p:ph idx="1"/>
          </p:nvPr>
        </p:nvSpPr>
        <p:spPr>
          <a:xfrm>
            <a:off x="41192" y="1052736"/>
            <a:ext cx="12124532" cy="4525963"/>
          </a:xfrm>
        </p:spPr>
        <p:txBody>
          <a:bodyPr/>
          <a:lstStyle/>
          <a:p>
            <a:pPr marL="0" indent="0">
              <a:buNone/>
            </a:pPr>
            <a:endParaRPr lang="nb-NO" sz="2400" dirty="0"/>
          </a:p>
          <a:p>
            <a:pPr marL="609600" lvl="1" indent="0">
              <a:buNone/>
            </a:pPr>
            <a:r>
              <a:rPr lang="nb-NO" sz="2800" dirty="0"/>
              <a:t>Y = F(K, L, </a:t>
            </a:r>
            <a:r>
              <a:rPr lang="nb-NO" sz="2800" dirty="0">
                <a:solidFill>
                  <a:srgbClr val="FF0000"/>
                </a:solidFill>
              </a:rPr>
              <a:t>N</a:t>
            </a:r>
            <a:r>
              <a:rPr lang="nb-NO" sz="2800" dirty="0"/>
              <a:t>, A)</a:t>
            </a:r>
          </a:p>
          <a:p>
            <a:pPr marL="609600" lvl="1" indent="0">
              <a:buNone/>
            </a:pPr>
            <a:r>
              <a:rPr lang="nb-NO" sz="2800" dirty="0"/>
              <a:t>På differanseform:</a:t>
            </a:r>
          </a:p>
          <a:p>
            <a:pPr marL="609600" lvl="1" indent="0">
              <a:buNone/>
            </a:pPr>
            <a:r>
              <a:rPr lang="el-GR" sz="2800" dirty="0"/>
              <a:t>Δ</a:t>
            </a:r>
            <a:r>
              <a:rPr lang="nb-NO" sz="2800" dirty="0"/>
              <a:t>Y =  F</a:t>
            </a:r>
            <a:r>
              <a:rPr lang="nb-NO" sz="2800" baseline="-25000" dirty="0"/>
              <a:t>K</a:t>
            </a:r>
            <a:r>
              <a:rPr lang="el-GR" sz="2800" dirty="0"/>
              <a:t> Δ</a:t>
            </a:r>
            <a:r>
              <a:rPr lang="nb-NO" sz="2800" dirty="0"/>
              <a:t>K + F</a:t>
            </a:r>
            <a:r>
              <a:rPr lang="nb-NO" sz="2800" baseline="-25000" dirty="0"/>
              <a:t>L</a:t>
            </a:r>
            <a:r>
              <a:rPr lang="el-GR" sz="2800" dirty="0"/>
              <a:t> Δ</a:t>
            </a:r>
            <a:r>
              <a:rPr lang="nb-NO" sz="2800" dirty="0"/>
              <a:t>L + </a:t>
            </a:r>
            <a:r>
              <a:rPr lang="nb-NO" sz="2800" dirty="0">
                <a:solidFill>
                  <a:srgbClr val="FF0000"/>
                </a:solidFill>
              </a:rPr>
              <a:t>F</a:t>
            </a:r>
            <a:r>
              <a:rPr lang="nb-NO" sz="2800" baseline="-25000" dirty="0">
                <a:solidFill>
                  <a:srgbClr val="FF0000"/>
                </a:solidFill>
              </a:rPr>
              <a:t>N</a:t>
            </a:r>
            <a:r>
              <a:rPr lang="el-GR" sz="2800" dirty="0">
                <a:solidFill>
                  <a:srgbClr val="FF0000"/>
                </a:solidFill>
              </a:rPr>
              <a:t> Δ</a:t>
            </a:r>
            <a:r>
              <a:rPr lang="nb-NO" sz="2800" dirty="0">
                <a:solidFill>
                  <a:srgbClr val="FF0000"/>
                </a:solidFill>
              </a:rPr>
              <a:t>N</a:t>
            </a:r>
            <a:r>
              <a:rPr lang="nb-NO" sz="2800" dirty="0"/>
              <a:t> +  F</a:t>
            </a:r>
            <a:r>
              <a:rPr lang="nb-NO" sz="2800" baseline="-25000" dirty="0"/>
              <a:t>A</a:t>
            </a:r>
            <a:r>
              <a:rPr lang="el-GR" sz="2800" dirty="0"/>
              <a:t> Δ</a:t>
            </a:r>
            <a:r>
              <a:rPr lang="nb-NO" sz="2800" dirty="0"/>
              <a:t>A</a:t>
            </a:r>
          </a:p>
          <a:p>
            <a:pPr marL="609600" lvl="1" indent="0">
              <a:buNone/>
            </a:pPr>
            <a:endParaRPr lang="nb-NO" sz="2800" dirty="0"/>
          </a:p>
          <a:p>
            <a:pPr lvl="1"/>
            <a:r>
              <a:rPr lang="nb-NO" sz="2400" dirty="0"/>
              <a:t>Tilgang på energi, metaller/mineraler, mat/fiskeressurser har stor betydning for velstandsnivå</a:t>
            </a:r>
          </a:p>
          <a:p>
            <a:pPr lvl="1"/>
            <a:r>
              <a:rPr lang="nb-NO" sz="2400" dirty="0"/>
              <a:t>En må dog ha «system» for å utnytte disse ressursene riktig slik at det kommer alle til gode (Skrekkeksempel: Venezuela)</a:t>
            </a:r>
          </a:p>
          <a:p>
            <a:pPr lvl="1"/>
            <a:r>
              <a:rPr lang="nb-NO" sz="2400" dirty="0"/>
              <a:t>Noen land greier også å få til økonomisk vekst uten naturressurser (eks. Singapore)</a:t>
            </a:r>
          </a:p>
          <a:p>
            <a:pPr marL="609600" lvl="1" indent="0">
              <a:buNone/>
            </a:pPr>
            <a:r>
              <a:rPr lang="nb-NO" sz="2800" dirty="0"/>
              <a:t> </a:t>
            </a:r>
          </a:p>
          <a:p>
            <a:pPr marL="609600" lvl="1" indent="0">
              <a:buNone/>
            </a:pPr>
            <a:endParaRPr lang="nb-NO" sz="2800" dirty="0"/>
          </a:p>
          <a:p>
            <a:pPr marL="609600" lvl="1" indent="0">
              <a:buNone/>
            </a:pPr>
            <a:endParaRPr lang="nb-NO" sz="2800" dirty="0"/>
          </a:p>
          <a:p>
            <a:pPr lvl="1"/>
            <a:endParaRPr lang="nb-NO" sz="2800" dirty="0"/>
          </a:p>
        </p:txBody>
      </p:sp>
      <p:sp>
        <p:nvSpPr>
          <p:cNvPr id="6"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dirty="0">
                <a:solidFill>
                  <a:srgbClr val="FF0000"/>
                </a:solidFill>
              </a:rPr>
              <a:t>Naturressursenes betydning for økonomisk vekst</a:t>
            </a:r>
            <a:endParaRPr lang="nb-NO" altLang="nb-NO" sz="3600" dirty="0">
              <a:solidFill>
                <a:srgbClr val="FF0000"/>
              </a:solidFill>
            </a:endParaRPr>
          </a:p>
        </p:txBody>
      </p:sp>
    </p:spTree>
    <p:extLst>
      <p:ext uri="{BB962C8B-B14F-4D97-AF65-F5344CB8AC3E}">
        <p14:creationId xmlns:p14="http://schemas.microsoft.com/office/powerpoint/2010/main" val="2263343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innhold 2"/>
          <p:cNvSpPr>
            <a:spLocks noGrp="1"/>
          </p:cNvSpPr>
          <p:nvPr>
            <p:ph idx="1"/>
          </p:nvPr>
        </p:nvSpPr>
        <p:spPr>
          <a:xfrm>
            <a:off x="41192" y="1052736"/>
            <a:ext cx="12124532" cy="4525963"/>
          </a:xfrm>
        </p:spPr>
        <p:txBody>
          <a:bodyPr/>
          <a:lstStyle/>
          <a:p>
            <a:pPr marL="0" indent="0">
              <a:buNone/>
            </a:pPr>
            <a:endParaRPr lang="nb-NO" sz="2400" dirty="0"/>
          </a:p>
          <a:p>
            <a:pPr marL="609600" lvl="1" indent="0">
              <a:buNone/>
            </a:pPr>
            <a:r>
              <a:rPr lang="nb-NO" sz="2800" dirty="0"/>
              <a:t>Y = F(K, L, N, </a:t>
            </a:r>
            <a:r>
              <a:rPr lang="nb-NO" sz="2800" dirty="0">
                <a:solidFill>
                  <a:srgbClr val="FF0000"/>
                </a:solidFill>
              </a:rPr>
              <a:t>A</a:t>
            </a:r>
            <a:r>
              <a:rPr lang="nb-NO" sz="2800" dirty="0"/>
              <a:t>)</a:t>
            </a:r>
          </a:p>
          <a:p>
            <a:pPr marL="609600" lvl="1" indent="0">
              <a:buNone/>
            </a:pPr>
            <a:r>
              <a:rPr lang="nb-NO" sz="2800" dirty="0"/>
              <a:t>På differanseform:</a:t>
            </a:r>
          </a:p>
          <a:p>
            <a:pPr marL="609600" lvl="1" indent="0">
              <a:buNone/>
            </a:pPr>
            <a:r>
              <a:rPr lang="el-GR" sz="2800" dirty="0"/>
              <a:t>Δ</a:t>
            </a:r>
            <a:r>
              <a:rPr lang="nb-NO" sz="2800" dirty="0"/>
              <a:t>Y =  F</a:t>
            </a:r>
            <a:r>
              <a:rPr lang="nb-NO" sz="2800" baseline="-25000" dirty="0"/>
              <a:t>K</a:t>
            </a:r>
            <a:r>
              <a:rPr lang="el-GR" sz="2800" dirty="0"/>
              <a:t> Δ</a:t>
            </a:r>
            <a:r>
              <a:rPr lang="nb-NO" sz="2800" dirty="0"/>
              <a:t>K + F</a:t>
            </a:r>
            <a:r>
              <a:rPr lang="nb-NO" sz="2800" baseline="-25000" dirty="0"/>
              <a:t>L</a:t>
            </a:r>
            <a:r>
              <a:rPr lang="el-GR" sz="2800" dirty="0"/>
              <a:t> Δ</a:t>
            </a:r>
            <a:r>
              <a:rPr lang="nb-NO" sz="2800" dirty="0"/>
              <a:t>L + F</a:t>
            </a:r>
            <a:r>
              <a:rPr lang="nb-NO" sz="2800" baseline="-25000" dirty="0"/>
              <a:t>N</a:t>
            </a:r>
            <a:r>
              <a:rPr lang="el-GR" sz="2800" dirty="0"/>
              <a:t> Δ</a:t>
            </a:r>
            <a:r>
              <a:rPr lang="nb-NO" sz="2800" dirty="0"/>
              <a:t>N +  </a:t>
            </a:r>
            <a:r>
              <a:rPr lang="nb-NO" sz="2800" dirty="0">
                <a:solidFill>
                  <a:srgbClr val="FF0000"/>
                </a:solidFill>
              </a:rPr>
              <a:t>F</a:t>
            </a:r>
            <a:r>
              <a:rPr lang="nb-NO" sz="2800" baseline="-25000" dirty="0">
                <a:solidFill>
                  <a:srgbClr val="FF0000"/>
                </a:solidFill>
              </a:rPr>
              <a:t>A</a:t>
            </a:r>
            <a:r>
              <a:rPr lang="el-GR" sz="2800" dirty="0">
                <a:solidFill>
                  <a:srgbClr val="FF0000"/>
                </a:solidFill>
              </a:rPr>
              <a:t> Δ</a:t>
            </a:r>
            <a:r>
              <a:rPr lang="nb-NO" sz="2800" dirty="0">
                <a:solidFill>
                  <a:srgbClr val="FF0000"/>
                </a:solidFill>
              </a:rPr>
              <a:t>A</a:t>
            </a:r>
          </a:p>
          <a:p>
            <a:pPr marL="609600" lvl="1" indent="0">
              <a:buNone/>
            </a:pPr>
            <a:endParaRPr lang="nb-NO" sz="2800" dirty="0"/>
          </a:p>
          <a:p>
            <a:pPr lvl="1"/>
            <a:r>
              <a:rPr lang="nb-NO" sz="2400" dirty="0"/>
              <a:t>Kunnskapskapital (Human Capital). Utgjør mesteparten av nasjonalformuen.</a:t>
            </a:r>
          </a:p>
          <a:p>
            <a:pPr lvl="1"/>
            <a:r>
              <a:rPr lang="nb-NO" sz="2400" dirty="0"/>
              <a:t>Spesialkunnskap i lønnsomme industrier</a:t>
            </a:r>
          </a:p>
          <a:p>
            <a:pPr lvl="1"/>
            <a:r>
              <a:rPr lang="nb-NO" sz="2400" dirty="0"/>
              <a:t>Være </a:t>
            </a:r>
            <a:r>
              <a:rPr lang="nb-NO" sz="2400" dirty="0" err="1"/>
              <a:t>istand</a:t>
            </a:r>
            <a:r>
              <a:rPr lang="nb-NO" sz="2400" dirty="0"/>
              <a:t> til å ta </a:t>
            </a:r>
            <a:r>
              <a:rPr lang="nb-NO" sz="2400" dirty="0" err="1"/>
              <a:t>ibruk</a:t>
            </a:r>
            <a:r>
              <a:rPr lang="nb-NO" sz="2400" dirty="0"/>
              <a:t> ny teknologi / informasjonsteknologi (lære av de beste)</a:t>
            </a:r>
          </a:p>
          <a:p>
            <a:pPr lvl="1"/>
            <a:r>
              <a:rPr lang="nb-NO" sz="2400" dirty="0"/>
              <a:t>Kreativitet/Innovasjon</a:t>
            </a:r>
          </a:p>
          <a:p>
            <a:pPr lvl="1"/>
            <a:endParaRPr lang="nb-NO" sz="2400" dirty="0"/>
          </a:p>
          <a:p>
            <a:pPr marL="609600" lvl="1" indent="0">
              <a:buNone/>
            </a:pPr>
            <a:endParaRPr lang="nb-NO" sz="2400" dirty="0"/>
          </a:p>
          <a:p>
            <a:pPr marL="609600" lvl="1" indent="0">
              <a:buNone/>
            </a:pPr>
            <a:r>
              <a:rPr lang="nb-NO" sz="2400" dirty="0"/>
              <a:t> </a:t>
            </a:r>
          </a:p>
          <a:p>
            <a:pPr marL="609600" lvl="1" indent="0">
              <a:buNone/>
            </a:pPr>
            <a:endParaRPr lang="nb-NO" sz="2800" dirty="0"/>
          </a:p>
          <a:p>
            <a:pPr marL="609600" lvl="1" indent="0">
              <a:buNone/>
            </a:pPr>
            <a:endParaRPr lang="nb-NO" sz="2800" dirty="0"/>
          </a:p>
          <a:p>
            <a:pPr lvl="1"/>
            <a:endParaRPr lang="nb-NO" sz="2800" dirty="0"/>
          </a:p>
        </p:txBody>
      </p:sp>
      <p:sp>
        <p:nvSpPr>
          <p:cNvPr id="6"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dirty="0">
                <a:solidFill>
                  <a:srgbClr val="FF0000"/>
                </a:solidFill>
              </a:rPr>
              <a:t>Andre faktorers betydning for økonomisk vekst</a:t>
            </a:r>
            <a:endParaRPr lang="nb-NO" altLang="nb-NO" sz="3600" dirty="0">
              <a:solidFill>
                <a:srgbClr val="FF0000"/>
              </a:solidFill>
            </a:endParaRPr>
          </a:p>
        </p:txBody>
      </p:sp>
    </p:spTree>
    <p:extLst>
      <p:ext uri="{BB962C8B-B14F-4D97-AF65-F5344CB8AC3E}">
        <p14:creationId xmlns:p14="http://schemas.microsoft.com/office/powerpoint/2010/main" val="48506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dirty="0">
                <a:solidFill>
                  <a:srgbClr val="FF0000"/>
                </a:solidFill>
              </a:rPr>
              <a:t>Andre faktorers betydning for økonomisk vekst</a:t>
            </a:r>
            <a:endParaRPr lang="nb-NO" altLang="nb-NO" sz="3600" dirty="0">
              <a:solidFill>
                <a:srgbClr val="FF0000"/>
              </a:solidFill>
            </a:endParaRPr>
          </a:p>
        </p:txBody>
      </p:sp>
      <p:pic>
        <p:nvPicPr>
          <p:cNvPr id="7" name="Picture 6" descr="Chart, bar chart&#10;&#10;Description automatically generated">
            <a:extLst>
              <a:ext uri="{FF2B5EF4-FFF2-40B4-BE49-F238E27FC236}">
                <a16:creationId xmlns:a16="http://schemas.microsoft.com/office/drawing/2014/main" id="{994446E9-96BE-43A0-AC80-DB056F644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576" y="1693743"/>
            <a:ext cx="6643340" cy="5164257"/>
          </a:xfrm>
          <a:prstGeom prst="rect">
            <a:avLst/>
          </a:prstGeom>
        </p:spPr>
      </p:pic>
    </p:spTree>
    <p:extLst>
      <p:ext uri="{BB962C8B-B14F-4D97-AF65-F5344CB8AC3E}">
        <p14:creationId xmlns:p14="http://schemas.microsoft.com/office/powerpoint/2010/main" val="259631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innhold 2"/>
          <p:cNvSpPr>
            <a:spLocks noGrp="1"/>
          </p:cNvSpPr>
          <p:nvPr>
            <p:ph idx="1"/>
          </p:nvPr>
        </p:nvSpPr>
        <p:spPr>
          <a:xfrm>
            <a:off x="41192" y="1052736"/>
            <a:ext cx="12124532" cy="4525963"/>
          </a:xfrm>
        </p:spPr>
        <p:txBody>
          <a:bodyPr/>
          <a:lstStyle/>
          <a:p>
            <a:pPr marL="0" indent="0">
              <a:buNone/>
            </a:pPr>
            <a:endParaRPr lang="nb-NO" sz="2400" dirty="0"/>
          </a:p>
          <a:p>
            <a:pPr lvl="1"/>
            <a:endParaRPr lang="nb-NO" sz="2400" dirty="0"/>
          </a:p>
          <a:p>
            <a:pPr marL="609600" lvl="1" indent="0">
              <a:buNone/>
            </a:pPr>
            <a:r>
              <a:rPr lang="nb-NO" sz="2400" b="1" dirty="0"/>
              <a:t>5 forklaringer på at kunnskapskapital gir større produksjon</a:t>
            </a:r>
          </a:p>
          <a:p>
            <a:pPr marL="609600" lvl="1" indent="0">
              <a:buNone/>
            </a:pPr>
            <a:endParaRPr lang="nb-NO" sz="2400" dirty="0"/>
          </a:p>
          <a:p>
            <a:pPr marL="1066800" lvl="1" indent="-457200">
              <a:buFont typeface="+mj-lt"/>
              <a:buAutoNum type="arabicPeriod"/>
            </a:pPr>
            <a:r>
              <a:rPr lang="nb-NO" sz="2400" dirty="0"/>
              <a:t>Det fører til at mennesker blir flinkere til å produsere</a:t>
            </a:r>
          </a:p>
          <a:p>
            <a:pPr marL="1066800" lvl="1" indent="-457200">
              <a:buFont typeface="+mj-lt"/>
              <a:buAutoNum type="arabicPeriod"/>
            </a:pPr>
            <a:r>
              <a:rPr lang="nb-NO" sz="2400" dirty="0"/>
              <a:t>En blir </a:t>
            </a:r>
            <a:r>
              <a:rPr lang="nb-NO" sz="2400" dirty="0" err="1"/>
              <a:t>istand</a:t>
            </a:r>
            <a:r>
              <a:rPr lang="nb-NO" sz="2400" dirty="0"/>
              <a:t> til å håndtere realkapitalen bedre</a:t>
            </a:r>
          </a:p>
          <a:p>
            <a:pPr marL="1066800" lvl="1" indent="-457200">
              <a:buFont typeface="+mj-lt"/>
              <a:buAutoNum type="arabicPeriod"/>
            </a:pPr>
            <a:r>
              <a:rPr lang="nb-NO" sz="2400" dirty="0"/>
              <a:t>Økt kreativitet og oppfinnsomhet gir bedre utnyttelse av ressursene</a:t>
            </a:r>
          </a:p>
          <a:p>
            <a:pPr marL="1066800" lvl="1" indent="-457200">
              <a:buFont typeface="+mj-lt"/>
              <a:buAutoNum type="arabicPeriod"/>
            </a:pPr>
            <a:r>
              <a:rPr lang="nb-NO" sz="2400" dirty="0"/>
              <a:t>En blir bedre </a:t>
            </a:r>
            <a:r>
              <a:rPr lang="nb-NO" sz="2400" dirty="0" err="1"/>
              <a:t>istand</a:t>
            </a:r>
            <a:r>
              <a:rPr lang="nb-NO" sz="2400" dirty="0"/>
              <a:t> til å søke og feile etter gode produksjonsmetoder</a:t>
            </a:r>
          </a:p>
          <a:p>
            <a:pPr marL="1066800" lvl="1" indent="-457200">
              <a:buFont typeface="+mj-lt"/>
              <a:buAutoNum type="arabicPeriod"/>
            </a:pPr>
            <a:r>
              <a:rPr lang="nb-NO" sz="2400" dirty="0"/>
              <a:t>En blir bedre </a:t>
            </a:r>
            <a:r>
              <a:rPr lang="nb-NO" sz="2400" dirty="0" err="1"/>
              <a:t>istand</a:t>
            </a:r>
            <a:r>
              <a:rPr lang="nb-NO" sz="2400" dirty="0"/>
              <a:t> til å styre og organisere arbeid</a:t>
            </a:r>
          </a:p>
          <a:p>
            <a:pPr marL="1066800" lvl="1" indent="-457200">
              <a:buFont typeface="+mj-lt"/>
              <a:buAutoNum type="arabicPeriod"/>
            </a:pPr>
            <a:endParaRPr lang="nb-NO" sz="2400" dirty="0"/>
          </a:p>
          <a:p>
            <a:pPr marL="609600" lvl="1" indent="0">
              <a:buNone/>
            </a:pPr>
            <a:r>
              <a:rPr lang="nb-NO" sz="2400" dirty="0"/>
              <a:t>Investering i (riktig) utdanning og forskning vil derfor være svært viktig for den økonomiske veksten på lang sikt</a:t>
            </a:r>
          </a:p>
          <a:p>
            <a:pPr marL="609600" lvl="1" indent="0">
              <a:buNone/>
            </a:pPr>
            <a:endParaRPr lang="nb-NO" sz="2800" dirty="0"/>
          </a:p>
          <a:p>
            <a:pPr marL="609600" lvl="1" indent="0">
              <a:buNone/>
            </a:pPr>
            <a:endParaRPr lang="nb-NO" sz="2800" dirty="0"/>
          </a:p>
          <a:p>
            <a:pPr lvl="1"/>
            <a:endParaRPr lang="nb-NO" sz="2800" dirty="0"/>
          </a:p>
        </p:txBody>
      </p:sp>
      <p:sp>
        <p:nvSpPr>
          <p:cNvPr id="6"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dirty="0">
                <a:solidFill>
                  <a:srgbClr val="FF0000"/>
                </a:solidFill>
              </a:rPr>
              <a:t>Andre faktorers betydning for økonomisk vekst</a:t>
            </a:r>
            <a:endParaRPr lang="nb-NO" altLang="nb-NO" sz="3600" dirty="0">
              <a:solidFill>
                <a:srgbClr val="FF0000"/>
              </a:solidFill>
            </a:endParaRPr>
          </a:p>
        </p:txBody>
      </p:sp>
    </p:spTree>
    <p:extLst>
      <p:ext uri="{BB962C8B-B14F-4D97-AF65-F5344CB8AC3E}">
        <p14:creationId xmlns:p14="http://schemas.microsoft.com/office/powerpoint/2010/main" val="3957259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innhold 2"/>
          <p:cNvSpPr>
            <a:spLocks noGrp="1"/>
          </p:cNvSpPr>
          <p:nvPr>
            <p:ph idx="1"/>
          </p:nvPr>
        </p:nvSpPr>
        <p:spPr>
          <a:xfrm>
            <a:off x="0" y="548680"/>
            <a:ext cx="12124532" cy="4525963"/>
          </a:xfrm>
        </p:spPr>
        <p:txBody>
          <a:bodyPr/>
          <a:lstStyle/>
          <a:p>
            <a:pPr marL="0" indent="0">
              <a:buNone/>
            </a:pPr>
            <a:endParaRPr lang="nb-NO" sz="2400" dirty="0"/>
          </a:p>
          <a:p>
            <a:pPr lvl="1"/>
            <a:endParaRPr lang="nb-NO" sz="2400" dirty="0"/>
          </a:p>
          <a:p>
            <a:pPr marL="609600" lvl="1" indent="0">
              <a:buNone/>
            </a:pPr>
            <a:endParaRPr lang="nb-NO" sz="2400" b="1" dirty="0"/>
          </a:p>
          <a:p>
            <a:pPr marL="609600" lvl="1" indent="0">
              <a:buNone/>
            </a:pPr>
            <a:r>
              <a:rPr lang="nb-NO" sz="2800" b="1" dirty="0"/>
              <a:t>Fysisk infrastruktur</a:t>
            </a:r>
          </a:p>
          <a:p>
            <a:pPr marL="1066800" lvl="1" indent="-457200">
              <a:buFont typeface="+mj-lt"/>
              <a:buAutoNum type="arabicPeriod"/>
            </a:pPr>
            <a:r>
              <a:rPr lang="nb-NO" sz="2800" dirty="0"/>
              <a:t>Veinett / jernbane / båthavner / flyplasser</a:t>
            </a:r>
          </a:p>
          <a:p>
            <a:pPr marL="1066800" lvl="1" indent="-457200">
              <a:buFont typeface="+mj-lt"/>
              <a:buAutoNum type="arabicPeriod"/>
            </a:pPr>
            <a:r>
              <a:rPr lang="nb-NO" sz="2800" dirty="0"/>
              <a:t>Digitalt kommunikasjonsnett</a:t>
            </a:r>
          </a:p>
          <a:p>
            <a:pPr marL="1066800" lvl="1" indent="-457200">
              <a:buFont typeface="+mj-lt"/>
              <a:buAutoNum type="arabicPeriod"/>
            </a:pPr>
            <a:r>
              <a:rPr lang="nb-NO" sz="2800" dirty="0"/>
              <a:t>Strømnett </a:t>
            </a:r>
          </a:p>
          <a:p>
            <a:pPr marL="1066800" lvl="1" indent="-457200">
              <a:buFont typeface="+mj-lt"/>
              <a:buAutoNum type="arabicPeriod"/>
            </a:pPr>
            <a:r>
              <a:rPr lang="nb-NO" sz="2800" dirty="0"/>
              <a:t>Vann. og renovasjonsanlegg</a:t>
            </a:r>
          </a:p>
          <a:p>
            <a:pPr marL="609600" lvl="1" indent="0">
              <a:buNone/>
            </a:pPr>
            <a:endParaRPr lang="nb-NO" sz="2000" dirty="0"/>
          </a:p>
          <a:p>
            <a:pPr marL="609600" lvl="1" indent="0">
              <a:buNone/>
            </a:pPr>
            <a:endParaRPr lang="nb-NO" sz="2800" dirty="0"/>
          </a:p>
          <a:p>
            <a:pPr marL="609600" lvl="1" indent="0">
              <a:buNone/>
            </a:pPr>
            <a:endParaRPr lang="nb-NO" sz="2800" dirty="0"/>
          </a:p>
          <a:p>
            <a:pPr lvl="1"/>
            <a:endParaRPr lang="nb-NO" sz="2800" dirty="0"/>
          </a:p>
        </p:txBody>
      </p:sp>
      <p:sp>
        <p:nvSpPr>
          <p:cNvPr id="6"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dirty="0">
                <a:solidFill>
                  <a:srgbClr val="FF0000"/>
                </a:solidFill>
              </a:rPr>
              <a:t>Andre faktorers betydning for økonomisk vekst</a:t>
            </a:r>
            <a:endParaRPr lang="nb-NO" altLang="nb-NO" sz="3600" dirty="0">
              <a:solidFill>
                <a:srgbClr val="FF0000"/>
              </a:solidFill>
            </a:endParaRPr>
          </a:p>
        </p:txBody>
      </p:sp>
    </p:spTree>
    <p:extLst>
      <p:ext uri="{BB962C8B-B14F-4D97-AF65-F5344CB8AC3E}">
        <p14:creationId xmlns:p14="http://schemas.microsoft.com/office/powerpoint/2010/main" val="185083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innhold 2"/>
          <p:cNvSpPr>
            <a:spLocks noGrp="1"/>
          </p:cNvSpPr>
          <p:nvPr>
            <p:ph idx="1"/>
          </p:nvPr>
        </p:nvSpPr>
        <p:spPr>
          <a:xfrm>
            <a:off x="0" y="548680"/>
            <a:ext cx="12124532" cy="4525963"/>
          </a:xfrm>
        </p:spPr>
        <p:txBody>
          <a:bodyPr/>
          <a:lstStyle/>
          <a:p>
            <a:pPr marL="0" indent="0">
              <a:buNone/>
            </a:pPr>
            <a:endParaRPr lang="nb-NO" sz="2400" dirty="0"/>
          </a:p>
          <a:p>
            <a:pPr lvl="1"/>
            <a:endParaRPr lang="nb-NO" sz="2400" dirty="0"/>
          </a:p>
          <a:p>
            <a:pPr marL="609600" lvl="1" indent="0">
              <a:buNone/>
            </a:pPr>
            <a:endParaRPr lang="nb-NO" sz="2400" b="1" dirty="0"/>
          </a:p>
          <a:p>
            <a:pPr marL="609600" lvl="1" indent="0">
              <a:buNone/>
            </a:pPr>
            <a:r>
              <a:rPr lang="nb-NO" sz="2800" b="1" dirty="0"/>
              <a:t>Globalisering</a:t>
            </a:r>
          </a:p>
          <a:p>
            <a:pPr marL="1066800" lvl="1" indent="-457200">
              <a:buFont typeface="+mj-lt"/>
              <a:buAutoNum type="arabicPeriod"/>
            </a:pPr>
            <a:r>
              <a:rPr lang="nb-NO" sz="2800" dirty="0"/>
              <a:t>Færre handelshindringer, økt handel og spesialisering/arbeidsfordeling</a:t>
            </a:r>
          </a:p>
          <a:p>
            <a:pPr marL="1066800" lvl="1" indent="-457200">
              <a:buFont typeface="+mj-lt"/>
              <a:buAutoNum type="arabicPeriod"/>
            </a:pPr>
            <a:r>
              <a:rPr lang="nb-NO" sz="2800" dirty="0"/>
              <a:t>Mer globalt arbeidsmarked</a:t>
            </a:r>
          </a:p>
          <a:p>
            <a:pPr marL="1066800" lvl="1" indent="-457200">
              <a:buFont typeface="+mj-lt"/>
              <a:buAutoNum type="arabicPeriod"/>
            </a:pPr>
            <a:r>
              <a:rPr lang="nb-NO" sz="2800" dirty="0"/>
              <a:t>Investeringer og overføring av teknologi over landegrensene</a:t>
            </a:r>
          </a:p>
          <a:p>
            <a:pPr marL="1066800" lvl="1" indent="-457200">
              <a:buFont typeface="+mj-lt"/>
              <a:buAutoNum type="arabicPeriod"/>
            </a:pPr>
            <a:r>
              <a:rPr lang="nb-NO" sz="2800" dirty="0"/>
              <a:t>Tilgang på internasjonal kapital</a:t>
            </a:r>
          </a:p>
          <a:p>
            <a:pPr marL="609600" lvl="1" indent="0">
              <a:buNone/>
            </a:pPr>
            <a:endParaRPr lang="nb-NO" sz="2000" dirty="0"/>
          </a:p>
          <a:p>
            <a:pPr marL="609600" lvl="1" indent="0">
              <a:buNone/>
            </a:pPr>
            <a:endParaRPr lang="nb-NO" sz="2800" dirty="0"/>
          </a:p>
          <a:p>
            <a:pPr marL="609600" lvl="1" indent="0">
              <a:buNone/>
            </a:pPr>
            <a:endParaRPr lang="nb-NO" sz="2800" dirty="0"/>
          </a:p>
          <a:p>
            <a:pPr lvl="1"/>
            <a:endParaRPr lang="nb-NO" sz="2800" dirty="0"/>
          </a:p>
        </p:txBody>
      </p:sp>
      <p:sp>
        <p:nvSpPr>
          <p:cNvPr id="6"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dirty="0">
                <a:solidFill>
                  <a:srgbClr val="FF0000"/>
                </a:solidFill>
              </a:rPr>
              <a:t>Andre faktorers betydning for økonomisk vekst</a:t>
            </a:r>
            <a:endParaRPr lang="nb-NO" altLang="nb-NO" sz="3600" dirty="0">
              <a:solidFill>
                <a:srgbClr val="FF0000"/>
              </a:solidFill>
            </a:endParaRPr>
          </a:p>
        </p:txBody>
      </p:sp>
    </p:spTree>
    <p:extLst>
      <p:ext uri="{BB962C8B-B14F-4D97-AF65-F5344CB8AC3E}">
        <p14:creationId xmlns:p14="http://schemas.microsoft.com/office/powerpoint/2010/main" val="250049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innhold 2"/>
          <p:cNvSpPr>
            <a:spLocks noGrp="1"/>
          </p:cNvSpPr>
          <p:nvPr>
            <p:ph idx="1"/>
          </p:nvPr>
        </p:nvSpPr>
        <p:spPr>
          <a:xfrm>
            <a:off x="18939" y="760660"/>
            <a:ext cx="9295168" cy="4525963"/>
          </a:xfrm>
        </p:spPr>
        <p:txBody>
          <a:bodyPr/>
          <a:lstStyle/>
          <a:p>
            <a:pPr marL="0" indent="0">
              <a:buNone/>
            </a:pPr>
            <a:endParaRPr lang="nb-NO" sz="2400" dirty="0"/>
          </a:p>
          <a:p>
            <a:endParaRPr lang="nb-NO" sz="2400" dirty="0"/>
          </a:p>
        </p:txBody>
      </p:sp>
      <p:graphicFrame>
        <p:nvGraphicFramePr>
          <p:cNvPr id="10" name="Table 9">
            <a:extLst>
              <a:ext uri="{FF2B5EF4-FFF2-40B4-BE49-F238E27FC236}">
                <a16:creationId xmlns:a16="http://schemas.microsoft.com/office/drawing/2014/main" id="{37A28AA2-5C81-42C7-95BC-2B01A521B250}"/>
              </a:ext>
            </a:extLst>
          </p:cNvPr>
          <p:cNvGraphicFramePr>
            <a:graphicFrameLocks noGrp="1"/>
          </p:cNvGraphicFramePr>
          <p:nvPr/>
        </p:nvGraphicFramePr>
        <p:xfrm>
          <a:off x="18939" y="1826944"/>
          <a:ext cx="9874828" cy="4593270"/>
        </p:xfrm>
        <a:graphic>
          <a:graphicData uri="http://schemas.openxmlformats.org/drawingml/2006/table">
            <a:tbl>
              <a:tblPr/>
              <a:tblGrid>
                <a:gridCol w="4937414">
                  <a:extLst>
                    <a:ext uri="{9D8B030D-6E8A-4147-A177-3AD203B41FA5}">
                      <a16:colId xmlns:a16="http://schemas.microsoft.com/office/drawing/2014/main" val="120683718"/>
                    </a:ext>
                  </a:extLst>
                </a:gridCol>
                <a:gridCol w="4937414">
                  <a:extLst>
                    <a:ext uri="{9D8B030D-6E8A-4147-A177-3AD203B41FA5}">
                      <a16:colId xmlns:a16="http://schemas.microsoft.com/office/drawing/2014/main" val="165257849"/>
                    </a:ext>
                  </a:extLst>
                </a:gridCol>
              </a:tblGrid>
              <a:tr h="411451">
                <a:tc>
                  <a:txBody>
                    <a:bodyPr/>
                    <a:lstStyle/>
                    <a:p>
                      <a:r>
                        <a:rPr lang="nb-NO" sz="2200"/>
                        <a:t>Land</a:t>
                      </a:r>
                    </a:p>
                  </a:txBody>
                  <a:tcPr marL="82290" marR="82290" marT="41145" marB="41145" anchor="ctr">
                    <a:lnL>
                      <a:noFill/>
                    </a:lnL>
                    <a:lnR>
                      <a:noFill/>
                    </a:lnR>
                    <a:lnT>
                      <a:noFill/>
                    </a:lnT>
                    <a:lnB>
                      <a:noFill/>
                    </a:lnB>
                  </a:tcPr>
                </a:tc>
                <a:tc>
                  <a:txBody>
                    <a:bodyPr/>
                    <a:lstStyle/>
                    <a:p>
                      <a:r>
                        <a:rPr lang="nb-NO" sz="2200"/>
                        <a:t>PPP (2020)</a:t>
                      </a:r>
                    </a:p>
                  </a:txBody>
                  <a:tcPr marL="82290" marR="82290" marT="41145" marB="41145" anchor="ctr">
                    <a:lnL>
                      <a:noFill/>
                    </a:lnL>
                    <a:lnR>
                      <a:noFill/>
                    </a:lnR>
                    <a:lnT>
                      <a:noFill/>
                    </a:lnT>
                    <a:lnB>
                      <a:noFill/>
                    </a:lnB>
                  </a:tcPr>
                </a:tc>
                <a:extLst>
                  <a:ext uri="{0D108BD9-81ED-4DB2-BD59-A6C34878D82A}">
                    <a16:rowId xmlns:a16="http://schemas.microsoft.com/office/drawing/2014/main" val="2777837892"/>
                  </a:ext>
                </a:extLst>
              </a:tr>
              <a:tr h="411451">
                <a:tc>
                  <a:txBody>
                    <a:bodyPr/>
                    <a:lstStyle/>
                    <a:p>
                      <a:r>
                        <a:rPr lang="nb-NO" sz="2200"/>
                        <a:t>Luxembourg</a:t>
                      </a:r>
                    </a:p>
                  </a:txBody>
                  <a:tcPr marL="82290" marR="82290" marT="41145" marB="41145" anchor="ctr">
                    <a:lnL>
                      <a:noFill/>
                    </a:lnL>
                    <a:lnR>
                      <a:noFill/>
                    </a:lnR>
                    <a:lnT>
                      <a:noFill/>
                    </a:lnT>
                    <a:lnB>
                      <a:noFill/>
                    </a:lnB>
                  </a:tcPr>
                </a:tc>
                <a:tc>
                  <a:txBody>
                    <a:bodyPr/>
                    <a:lstStyle/>
                    <a:p>
                      <a:r>
                        <a:rPr lang="nb-NO" sz="2200"/>
                        <a:t>117500</a:t>
                      </a:r>
                    </a:p>
                  </a:txBody>
                  <a:tcPr marL="82290" marR="82290" marT="41145" marB="41145" anchor="ctr">
                    <a:lnL>
                      <a:noFill/>
                    </a:lnL>
                    <a:lnR>
                      <a:noFill/>
                    </a:lnR>
                    <a:lnT>
                      <a:noFill/>
                    </a:lnT>
                    <a:lnB>
                      <a:noFill/>
                    </a:lnB>
                  </a:tcPr>
                </a:tc>
                <a:extLst>
                  <a:ext uri="{0D108BD9-81ED-4DB2-BD59-A6C34878D82A}">
                    <a16:rowId xmlns:a16="http://schemas.microsoft.com/office/drawing/2014/main" val="1969480642"/>
                  </a:ext>
                </a:extLst>
              </a:tr>
              <a:tr h="411451">
                <a:tc>
                  <a:txBody>
                    <a:bodyPr/>
                    <a:lstStyle/>
                    <a:p>
                      <a:r>
                        <a:rPr lang="nb-NO" sz="2200"/>
                        <a:t>Singapore</a:t>
                      </a:r>
                    </a:p>
                  </a:txBody>
                  <a:tcPr marL="82290" marR="82290" marT="41145" marB="41145" anchor="ctr">
                    <a:lnL>
                      <a:noFill/>
                    </a:lnL>
                    <a:lnR>
                      <a:noFill/>
                    </a:lnR>
                    <a:lnT>
                      <a:noFill/>
                    </a:lnT>
                    <a:lnB>
                      <a:noFill/>
                    </a:lnB>
                  </a:tcPr>
                </a:tc>
                <a:tc>
                  <a:txBody>
                    <a:bodyPr/>
                    <a:lstStyle/>
                    <a:p>
                      <a:r>
                        <a:rPr lang="nb-NO" sz="2200" dirty="0"/>
                        <a:t>98520</a:t>
                      </a:r>
                    </a:p>
                  </a:txBody>
                  <a:tcPr marL="82290" marR="82290" marT="41145" marB="41145" anchor="ctr">
                    <a:lnL>
                      <a:noFill/>
                    </a:lnL>
                    <a:lnR>
                      <a:noFill/>
                    </a:lnR>
                    <a:lnT>
                      <a:noFill/>
                    </a:lnT>
                    <a:lnB>
                      <a:noFill/>
                    </a:lnB>
                  </a:tcPr>
                </a:tc>
                <a:extLst>
                  <a:ext uri="{0D108BD9-81ED-4DB2-BD59-A6C34878D82A}">
                    <a16:rowId xmlns:a16="http://schemas.microsoft.com/office/drawing/2014/main" val="3000740347"/>
                  </a:ext>
                </a:extLst>
              </a:tr>
              <a:tr h="411451">
                <a:tc>
                  <a:txBody>
                    <a:bodyPr/>
                    <a:lstStyle/>
                    <a:p>
                      <a:r>
                        <a:rPr lang="nb-NO" sz="2200"/>
                        <a:t>Irland</a:t>
                      </a:r>
                    </a:p>
                  </a:txBody>
                  <a:tcPr marL="82290" marR="82290" marT="41145" marB="41145" anchor="ctr">
                    <a:lnL>
                      <a:noFill/>
                    </a:lnL>
                    <a:lnR>
                      <a:noFill/>
                    </a:lnR>
                    <a:lnT>
                      <a:noFill/>
                    </a:lnT>
                    <a:lnB>
                      <a:noFill/>
                    </a:lnB>
                  </a:tcPr>
                </a:tc>
                <a:tc>
                  <a:txBody>
                    <a:bodyPr/>
                    <a:lstStyle/>
                    <a:p>
                      <a:r>
                        <a:rPr lang="nb-NO" sz="2200"/>
                        <a:t>93181</a:t>
                      </a:r>
                    </a:p>
                  </a:txBody>
                  <a:tcPr marL="82290" marR="82290" marT="41145" marB="41145" anchor="ctr">
                    <a:lnL>
                      <a:noFill/>
                    </a:lnL>
                    <a:lnR>
                      <a:noFill/>
                    </a:lnR>
                    <a:lnT>
                      <a:noFill/>
                    </a:lnT>
                    <a:lnB>
                      <a:noFill/>
                    </a:lnB>
                  </a:tcPr>
                </a:tc>
                <a:extLst>
                  <a:ext uri="{0D108BD9-81ED-4DB2-BD59-A6C34878D82A}">
                    <a16:rowId xmlns:a16="http://schemas.microsoft.com/office/drawing/2014/main" val="2925775903"/>
                  </a:ext>
                </a:extLst>
              </a:tr>
              <a:tr h="411451">
                <a:tc>
                  <a:txBody>
                    <a:bodyPr/>
                    <a:lstStyle/>
                    <a:p>
                      <a:r>
                        <a:rPr lang="nb-NO" sz="2200"/>
                        <a:t>Qatar</a:t>
                      </a:r>
                    </a:p>
                  </a:txBody>
                  <a:tcPr marL="82290" marR="82290" marT="41145" marB="41145" anchor="ctr">
                    <a:lnL>
                      <a:noFill/>
                    </a:lnL>
                    <a:lnR>
                      <a:noFill/>
                    </a:lnR>
                    <a:lnT>
                      <a:noFill/>
                    </a:lnT>
                    <a:lnB>
                      <a:noFill/>
                    </a:lnB>
                  </a:tcPr>
                </a:tc>
                <a:tc>
                  <a:txBody>
                    <a:bodyPr/>
                    <a:lstStyle/>
                    <a:p>
                      <a:r>
                        <a:rPr lang="nb-NO" sz="2200"/>
                        <a:t>89969</a:t>
                      </a:r>
                    </a:p>
                  </a:txBody>
                  <a:tcPr marL="82290" marR="82290" marT="41145" marB="41145" anchor="ctr">
                    <a:lnL>
                      <a:noFill/>
                    </a:lnL>
                    <a:lnR>
                      <a:noFill/>
                    </a:lnR>
                    <a:lnT>
                      <a:noFill/>
                    </a:lnT>
                    <a:lnB>
                      <a:noFill/>
                    </a:lnB>
                  </a:tcPr>
                </a:tc>
                <a:extLst>
                  <a:ext uri="{0D108BD9-81ED-4DB2-BD59-A6C34878D82A}">
                    <a16:rowId xmlns:a16="http://schemas.microsoft.com/office/drawing/2014/main" val="3986738185"/>
                  </a:ext>
                </a:extLst>
              </a:tr>
              <a:tr h="411451">
                <a:tc>
                  <a:txBody>
                    <a:bodyPr/>
                    <a:lstStyle/>
                    <a:p>
                      <a:r>
                        <a:rPr lang="nb-NO" sz="2200"/>
                        <a:t>Sveits</a:t>
                      </a:r>
                    </a:p>
                  </a:txBody>
                  <a:tcPr marL="82290" marR="82290" marT="41145" marB="41145" anchor="ctr">
                    <a:lnL>
                      <a:noFill/>
                    </a:lnL>
                    <a:lnR>
                      <a:noFill/>
                    </a:lnR>
                    <a:lnT>
                      <a:noFill/>
                    </a:lnT>
                    <a:lnB>
                      <a:noFill/>
                    </a:lnB>
                  </a:tcPr>
                </a:tc>
                <a:tc>
                  <a:txBody>
                    <a:bodyPr/>
                    <a:lstStyle/>
                    <a:p>
                      <a:r>
                        <a:rPr lang="nb-NO" sz="2200"/>
                        <a:t>71743</a:t>
                      </a:r>
                    </a:p>
                  </a:txBody>
                  <a:tcPr marL="82290" marR="82290" marT="41145" marB="41145" anchor="ctr">
                    <a:lnL>
                      <a:noFill/>
                    </a:lnL>
                    <a:lnR>
                      <a:noFill/>
                    </a:lnR>
                    <a:lnT>
                      <a:noFill/>
                    </a:lnT>
                    <a:lnB>
                      <a:noFill/>
                    </a:lnB>
                  </a:tcPr>
                </a:tc>
                <a:extLst>
                  <a:ext uri="{0D108BD9-81ED-4DB2-BD59-A6C34878D82A}">
                    <a16:rowId xmlns:a16="http://schemas.microsoft.com/office/drawing/2014/main" val="335406306"/>
                  </a:ext>
                </a:extLst>
              </a:tr>
              <a:tr h="411451">
                <a:tc>
                  <a:txBody>
                    <a:bodyPr/>
                    <a:lstStyle/>
                    <a:p>
                      <a:r>
                        <a:rPr lang="nb-NO" sz="2200"/>
                        <a:t>De forente arabiske emirater</a:t>
                      </a:r>
                    </a:p>
                  </a:txBody>
                  <a:tcPr marL="82290" marR="82290" marT="41145" marB="41145" anchor="ctr">
                    <a:lnL>
                      <a:noFill/>
                    </a:lnL>
                    <a:lnR>
                      <a:noFill/>
                    </a:lnR>
                    <a:lnT>
                      <a:noFill/>
                    </a:lnT>
                    <a:lnB>
                      <a:noFill/>
                    </a:lnB>
                  </a:tcPr>
                </a:tc>
                <a:tc>
                  <a:txBody>
                    <a:bodyPr/>
                    <a:lstStyle/>
                    <a:p>
                      <a:r>
                        <a:rPr lang="nb-NO" sz="2200"/>
                        <a:t>66771</a:t>
                      </a:r>
                    </a:p>
                  </a:txBody>
                  <a:tcPr marL="82290" marR="82290" marT="41145" marB="41145" anchor="ctr">
                    <a:lnL>
                      <a:noFill/>
                    </a:lnL>
                    <a:lnR>
                      <a:noFill/>
                    </a:lnR>
                    <a:lnT>
                      <a:noFill/>
                    </a:lnT>
                    <a:lnB>
                      <a:noFill/>
                    </a:lnB>
                  </a:tcPr>
                </a:tc>
                <a:extLst>
                  <a:ext uri="{0D108BD9-81ED-4DB2-BD59-A6C34878D82A}">
                    <a16:rowId xmlns:a16="http://schemas.microsoft.com/office/drawing/2014/main" val="398942220"/>
                  </a:ext>
                </a:extLst>
              </a:tr>
              <a:tr h="411451">
                <a:tc>
                  <a:txBody>
                    <a:bodyPr/>
                    <a:lstStyle/>
                    <a:p>
                      <a:r>
                        <a:rPr lang="nb-NO" sz="2200"/>
                        <a:t>Brunei</a:t>
                      </a:r>
                    </a:p>
                  </a:txBody>
                  <a:tcPr marL="82290" marR="82290" marT="41145" marB="41145" anchor="ctr">
                    <a:lnL>
                      <a:noFill/>
                    </a:lnL>
                    <a:lnR>
                      <a:noFill/>
                    </a:lnR>
                    <a:lnT>
                      <a:noFill/>
                    </a:lnT>
                    <a:lnB>
                      <a:noFill/>
                    </a:lnB>
                  </a:tcPr>
                </a:tc>
                <a:tc>
                  <a:txBody>
                    <a:bodyPr/>
                    <a:lstStyle/>
                    <a:p>
                      <a:r>
                        <a:rPr lang="nb-NO" sz="2200"/>
                        <a:t>65613</a:t>
                      </a:r>
                    </a:p>
                  </a:txBody>
                  <a:tcPr marL="82290" marR="82290" marT="41145" marB="41145" anchor="ctr">
                    <a:lnL>
                      <a:noFill/>
                    </a:lnL>
                    <a:lnR>
                      <a:noFill/>
                    </a:lnR>
                    <a:lnT>
                      <a:noFill/>
                    </a:lnT>
                    <a:lnB>
                      <a:noFill/>
                    </a:lnB>
                  </a:tcPr>
                </a:tc>
                <a:extLst>
                  <a:ext uri="{0D108BD9-81ED-4DB2-BD59-A6C34878D82A}">
                    <a16:rowId xmlns:a16="http://schemas.microsoft.com/office/drawing/2014/main" val="1761217024"/>
                  </a:ext>
                </a:extLst>
              </a:tr>
              <a:tr h="411451">
                <a:tc>
                  <a:txBody>
                    <a:bodyPr/>
                    <a:lstStyle/>
                    <a:p>
                      <a:r>
                        <a:rPr lang="nb-NO" sz="2200"/>
                        <a:t>USA</a:t>
                      </a:r>
                    </a:p>
                  </a:txBody>
                  <a:tcPr marL="82290" marR="82290" marT="41145" marB="41145" anchor="ctr">
                    <a:lnL>
                      <a:noFill/>
                    </a:lnL>
                    <a:lnR>
                      <a:noFill/>
                    </a:lnR>
                    <a:lnT>
                      <a:noFill/>
                    </a:lnT>
                    <a:lnB>
                      <a:noFill/>
                    </a:lnB>
                  </a:tcPr>
                </a:tc>
                <a:tc>
                  <a:txBody>
                    <a:bodyPr/>
                    <a:lstStyle/>
                    <a:p>
                      <a:r>
                        <a:rPr lang="nb-NO" sz="2200"/>
                        <a:t>63593</a:t>
                      </a:r>
                    </a:p>
                  </a:txBody>
                  <a:tcPr marL="82290" marR="82290" marT="41145" marB="41145" anchor="ctr">
                    <a:lnL>
                      <a:noFill/>
                    </a:lnL>
                    <a:lnR>
                      <a:noFill/>
                    </a:lnR>
                    <a:lnT>
                      <a:noFill/>
                    </a:lnT>
                    <a:lnB>
                      <a:noFill/>
                    </a:lnB>
                  </a:tcPr>
                </a:tc>
                <a:extLst>
                  <a:ext uri="{0D108BD9-81ED-4DB2-BD59-A6C34878D82A}">
                    <a16:rowId xmlns:a16="http://schemas.microsoft.com/office/drawing/2014/main" val="2235748527"/>
                  </a:ext>
                </a:extLst>
              </a:tr>
              <a:tr h="411451">
                <a:tc>
                  <a:txBody>
                    <a:bodyPr/>
                    <a:lstStyle/>
                    <a:p>
                      <a:r>
                        <a:rPr lang="nb-NO" sz="2200"/>
                        <a:t>Norge</a:t>
                      </a:r>
                    </a:p>
                  </a:txBody>
                  <a:tcPr marL="82290" marR="82290" marT="41145" marB="41145" anchor="ctr">
                    <a:lnL>
                      <a:noFill/>
                    </a:lnL>
                    <a:lnR>
                      <a:noFill/>
                    </a:lnR>
                    <a:lnT>
                      <a:noFill/>
                    </a:lnT>
                    <a:lnB>
                      <a:noFill/>
                    </a:lnB>
                  </a:tcPr>
                </a:tc>
                <a:tc>
                  <a:txBody>
                    <a:bodyPr/>
                    <a:lstStyle/>
                    <a:p>
                      <a:r>
                        <a:rPr lang="nb-NO" sz="2200"/>
                        <a:t>62645</a:t>
                      </a:r>
                    </a:p>
                  </a:txBody>
                  <a:tcPr marL="82290" marR="82290" marT="41145" marB="41145" anchor="ctr">
                    <a:lnL>
                      <a:noFill/>
                    </a:lnL>
                    <a:lnR>
                      <a:noFill/>
                    </a:lnR>
                    <a:lnT>
                      <a:noFill/>
                    </a:lnT>
                    <a:lnB>
                      <a:noFill/>
                    </a:lnB>
                  </a:tcPr>
                </a:tc>
                <a:extLst>
                  <a:ext uri="{0D108BD9-81ED-4DB2-BD59-A6C34878D82A}">
                    <a16:rowId xmlns:a16="http://schemas.microsoft.com/office/drawing/2014/main" val="1558066384"/>
                  </a:ext>
                </a:extLst>
              </a:tr>
              <a:tr h="411451">
                <a:tc>
                  <a:txBody>
                    <a:bodyPr/>
                    <a:lstStyle/>
                    <a:p>
                      <a:r>
                        <a:rPr lang="nb-NO" sz="2200"/>
                        <a:t>Danmark</a:t>
                      </a:r>
                    </a:p>
                  </a:txBody>
                  <a:tcPr marL="82290" marR="82290" marT="41145" marB="41145" anchor="ctr">
                    <a:lnL>
                      <a:noFill/>
                    </a:lnL>
                    <a:lnR>
                      <a:noFill/>
                    </a:lnR>
                    <a:lnT>
                      <a:noFill/>
                    </a:lnT>
                    <a:lnB>
                      <a:noFill/>
                    </a:lnB>
                  </a:tcPr>
                </a:tc>
                <a:tc>
                  <a:txBody>
                    <a:bodyPr/>
                    <a:lstStyle/>
                    <a:p>
                      <a:r>
                        <a:rPr lang="nb-NO" sz="2200" dirty="0"/>
                        <a:t>60230</a:t>
                      </a:r>
                    </a:p>
                  </a:txBody>
                  <a:tcPr marL="82290" marR="82290" marT="41145" marB="41145" anchor="ctr">
                    <a:lnL>
                      <a:noFill/>
                    </a:lnL>
                    <a:lnR>
                      <a:noFill/>
                    </a:lnR>
                    <a:lnT>
                      <a:noFill/>
                    </a:lnT>
                    <a:lnB>
                      <a:noFill/>
                    </a:lnB>
                  </a:tcPr>
                </a:tc>
                <a:extLst>
                  <a:ext uri="{0D108BD9-81ED-4DB2-BD59-A6C34878D82A}">
                    <a16:rowId xmlns:a16="http://schemas.microsoft.com/office/drawing/2014/main" val="3258095538"/>
                  </a:ext>
                </a:extLst>
              </a:tr>
            </a:tbl>
          </a:graphicData>
        </a:graphic>
      </p:graphicFrame>
      <p:sp>
        <p:nvSpPr>
          <p:cNvPr id="11" name="Rectangle 1">
            <a:extLst>
              <a:ext uri="{FF2B5EF4-FFF2-40B4-BE49-F238E27FC236}">
                <a16:creationId xmlns:a16="http://schemas.microsoft.com/office/drawing/2014/main" id="{AED4A093-0048-4BA2-90B1-0ADACD48ADCA}"/>
              </a:ext>
            </a:extLst>
          </p:cNvPr>
          <p:cNvSpPr>
            <a:spLocks noChangeArrowheads="1"/>
          </p:cNvSpPr>
          <p:nvPr/>
        </p:nvSpPr>
        <p:spPr bwMode="auto">
          <a:xfrm>
            <a:off x="767408" y="801936"/>
            <a:ext cx="901137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b-NO" altLang="nb-NO" sz="3200" b="1" i="0" u="none" strike="noStrike" cap="none" normalizeH="0" baseline="0" dirty="0">
                <a:ln>
                  <a:noFill/>
                </a:ln>
                <a:solidFill>
                  <a:schemeClr val="tx1"/>
                </a:solidFill>
                <a:effectLst/>
                <a:latin typeface="Arial" panose="020B0604020202020204" pitchFamily="34" charset="0"/>
              </a:rPr>
              <a:t>BNP per innbygger justert for kjøpekraft 2020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nb-NO" altLang="nb-NO" sz="1800" b="0" i="0" u="none" strike="noStrike" cap="none" normalizeH="0" baseline="0" dirty="0">
              <a:ln>
                <a:noFill/>
              </a:ln>
              <a:solidFill>
                <a:schemeClr val="tx1"/>
              </a:solidFill>
              <a:effectLst/>
              <a:latin typeface="Arial" panose="020B0604020202020204" pitchFamily="34" charset="0"/>
            </a:endParaRPr>
          </a:p>
        </p:txBody>
      </p:sp>
      <p:graphicFrame>
        <p:nvGraphicFramePr>
          <p:cNvPr id="14" name="Table 13">
            <a:extLst>
              <a:ext uri="{FF2B5EF4-FFF2-40B4-BE49-F238E27FC236}">
                <a16:creationId xmlns:a16="http://schemas.microsoft.com/office/drawing/2014/main" id="{A76EEC19-A91E-4D6B-925B-C71950A77FD7}"/>
              </a:ext>
            </a:extLst>
          </p:cNvPr>
          <p:cNvGraphicFramePr>
            <a:graphicFrameLocks noGrp="1"/>
          </p:cNvGraphicFramePr>
          <p:nvPr/>
        </p:nvGraphicFramePr>
        <p:xfrm>
          <a:off x="6744072" y="1820603"/>
          <a:ext cx="7758794" cy="4532304"/>
        </p:xfrm>
        <a:graphic>
          <a:graphicData uri="http://schemas.openxmlformats.org/drawingml/2006/table">
            <a:tbl>
              <a:tblPr/>
              <a:tblGrid>
                <a:gridCol w="3879397">
                  <a:extLst>
                    <a:ext uri="{9D8B030D-6E8A-4147-A177-3AD203B41FA5}">
                      <a16:colId xmlns:a16="http://schemas.microsoft.com/office/drawing/2014/main" val="1226109102"/>
                    </a:ext>
                  </a:extLst>
                </a:gridCol>
                <a:gridCol w="3879397">
                  <a:extLst>
                    <a:ext uri="{9D8B030D-6E8A-4147-A177-3AD203B41FA5}">
                      <a16:colId xmlns:a16="http://schemas.microsoft.com/office/drawing/2014/main" val="1374065800"/>
                    </a:ext>
                  </a:extLst>
                </a:gridCol>
              </a:tblGrid>
              <a:tr h="323283">
                <a:tc>
                  <a:txBody>
                    <a:bodyPr/>
                    <a:lstStyle/>
                    <a:p>
                      <a:r>
                        <a:rPr lang="nb-NO" sz="1700"/>
                        <a:t>Rwanda</a:t>
                      </a:r>
                    </a:p>
                  </a:txBody>
                  <a:tcPr marL="64657" marR="64657" marT="32328" marB="32328" anchor="ctr">
                    <a:lnL>
                      <a:noFill/>
                    </a:lnL>
                    <a:lnR>
                      <a:noFill/>
                    </a:lnR>
                    <a:lnT>
                      <a:noFill/>
                    </a:lnT>
                    <a:lnB>
                      <a:noFill/>
                    </a:lnB>
                  </a:tcPr>
                </a:tc>
                <a:tc>
                  <a:txBody>
                    <a:bodyPr/>
                    <a:lstStyle/>
                    <a:p>
                      <a:r>
                        <a:rPr lang="nb-NO" sz="1700"/>
                        <a:t>2214</a:t>
                      </a:r>
                    </a:p>
                  </a:txBody>
                  <a:tcPr marL="64657" marR="64657" marT="32328" marB="32328" anchor="ctr">
                    <a:lnL>
                      <a:noFill/>
                    </a:lnL>
                    <a:lnR>
                      <a:noFill/>
                    </a:lnR>
                    <a:lnT>
                      <a:noFill/>
                    </a:lnT>
                    <a:lnB>
                      <a:noFill/>
                    </a:lnB>
                  </a:tcPr>
                </a:tc>
                <a:extLst>
                  <a:ext uri="{0D108BD9-81ED-4DB2-BD59-A6C34878D82A}">
                    <a16:rowId xmlns:a16="http://schemas.microsoft.com/office/drawing/2014/main" val="3455085708"/>
                  </a:ext>
                </a:extLst>
              </a:tr>
              <a:tr h="323283">
                <a:tc>
                  <a:txBody>
                    <a:bodyPr/>
                    <a:lstStyle/>
                    <a:p>
                      <a:r>
                        <a:rPr lang="nb-NO" sz="1700"/>
                        <a:t>Afghanistan</a:t>
                      </a:r>
                    </a:p>
                  </a:txBody>
                  <a:tcPr marL="64657" marR="64657" marT="32328" marB="32328" anchor="ctr">
                    <a:lnL>
                      <a:noFill/>
                    </a:lnL>
                    <a:lnR>
                      <a:noFill/>
                    </a:lnR>
                    <a:lnT>
                      <a:noFill/>
                    </a:lnT>
                    <a:lnB>
                      <a:noFill/>
                    </a:lnB>
                  </a:tcPr>
                </a:tc>
                <a:tc>
                  <a:txBody>
                    <a:bodyPr/>
                    <a:lstStyle/>
                    <a:p>
                      <a:r>
                        <a:rPr lang="nb-NO" sz="1700"/>
                        <a:t>2079</a:t>
                      </a:r>
                    </a:p>
                  </a:txBody>
                  <a:tcPr marL="64657" marR="64657" marT="32328" marB="32328" anchor="ctr">
                    <a:lnL>
                      <a:noFill/>
                    </a:lnL>
                    <a:lnR>
                      <a:noFill/>
                    </a:lnR>
                    <a:lnT>
                      <a:noFill/>
                    </a:lnT>
                    <a:lnB>
                      <a:noFill/>
                    </a:lnB>
                  </a:tcPr>
                </a:tc>
                <a:extLst>
                  <a:ext uri="{0D108BD9-81ED-4DB2-BD59-A6C34878D82A}">
                    <a16:rowId xmlns:a16="http://schemas.microsoft.com/office/drawing/2014/main" val="1097979274"/>
                  </a:ext>
                </a:extLst>
              </a:tr>
              <a:tr h="323283">
                <a:tc>
                  <a:txBody>
                    <a:bodyPr/>
                    <a:lstStyle/>
                    <a:p>
                      <a:r>
                        <a:rPr lang="nb-NO" sz="1700"/>
                        <a:t>Guinea-Bissau</a:t>
                      </a:r>
                    </a:p>
                  </a:txBody>
                  <a:tcPr marL="64657" marR="64657" marT="32328" marB="32328" anchor="ctr">
                    <a:lnL>
                      <a:noFill/>
                    </a:lnL>
                    <a:lnR>
                      <a:noFill/>
                    </a:lnR>
                    <a:lnT>
                      <a:noFill/>
                    </a:lnT>
                    <a:lnB>
                      <a:noFill/>
                    </a:lnB>
                  </a:tcPr>
                </a:tc>
                <a:tc>
                  <a:txBody>
                    <a:bodyPr/>
                    <a:lstStyle/>
                    <a:p>
                      <a:r>
                        <a:rPr lang="nb-NO" sz="1700"/>
                        <a:t>1949</a:t>
                      </a:r>
                    </a:p>
                  </a:txBody>
                  <a:tcPr marL="64657" marR="64657" marT="32328" marB="32328" anchor="ctr">
                    <a:lnL>
                      <a:noFill/>
                    </a:lnL>
                    <a:lnR>
                      <a:noFill/>
                    </a:lnR>
                    <a:lnT>
                      <a:noFill/>
                    </a:lnT>
                    <a:lnB>
                      <a:noFill/>
                    </a:lnB>
                  </a:tcPr>
                </a:tc>
                <a:extLst>
                  <a:ext uri="{0D108BD9-81ED-4DB2-BD59-A6C34878D82A}">
                    <a16:rowId xmlns:a16="http://schemas.microsoft.com/office/drawing/2014/main" val="3113367944"/>
                  </a:ext>
                </a:extLst>
              </a:tr>
              <a:tr h="323283">
                <a:tc>
                  <a:txBody>
                    <a:bodyPr/>
                    <a:lstStyle/>
                    <a:p>
                      <a:r>
                        <a:rPr lang="nb-NO" sz="1700"/>
                        <a:t>Sierra Leone</a:t>
                      </a:r>
                    </a:p>
                  </a:txBody>
                  <a:tcPr marL="64657" marR="64657" marT="32328" marB="32328" anchor="ctr">
                    <a:lnL>
                      <a:noFill/>
                    </a:lnL>
                    <a:lnR>
                      <a:noFill/>
                    </a:lnR>
                    <a:lnT>
                      <a:noFill/>
                    </a:lnT>
                    <a:lnB>
                      <a:noFill/>
                    </a:lnB>
                  </a:tcPr>
                </a:tc>
                <a:tc>
                  <a:txBody>
                    <a:bodyPr/>
                    <a:lstStyle/>
                    <a:p>
                      <a:r>
                        <a:rPr lang="nb-NO" sz="1700"/>
                        <a:t>1727</a:t>
                      </a:r>
                    </a:p>
                  </a:txBody>
                  <a:tcPr marL="64657" marR="64657" marT="32328" marB="32328" anchor="ctr">
                    <a:lnL>
                      <a:noFill/>
                    </a:lnL>
                    <a:lnR>
                      <a:noFill/>
                    </a:lnR>
                    <a:lnT>
                      <a:noFill/>
                    </a:lnT>
                    <a:lnB>
                      <a:noFill/>
                    </a:lnB>
                  </a:tcPr>
                </a:tc>
                <a:extLst>
                  <a:ext uri="{0D108BD9-81ED-4DB2-BD59-A6C34878D82A}">
                    <a16:rowId xmlns:a16="http://schemas.microsoft.com/office/drawing/2014/main" val="2388939049"/>
                  </a:ext>
                </a:extLst>
              </a:tr>
              <a:tr h="323283">
                <a:tc>
                  <a:txBody>
                    <a:bodyPr/>
                    <a:lstStyle/>
                    <a:p>
                      <a:r>
                        <a:rPr lang="nb-NO" sz="1700"/>
                        <a:t>Tsjad</a:t>
                      </a:r>
                    </a:p>
                  </a:txBody>
                  <a:tcPr marL="64657" marR="64657" marT="32328" marB="32328" anchor="ctr">
                    <a:lnL>
                      <a:noFill/>
                    </a:lnL>
                    <a:lnR>
                      <a:noFill/>
                    </a:lnR>
                    <a:lnT>
                      <a:noFill/>
                    </a:lnT>
                    <a:lnB>
                      <a:noFill/>
                    </a:lnB>
                  </a:tcPr>
                </a:tc>
                <a:tc>
                  <a:txBody>
                    <a:bodyPr/>
                    <a:lstStyle/>
                    <a:p>
                      <a:r>
                        <a:rPr lang="nb-NO" sz="1700"/>
                        <a:t>1602</a:t>
                      </a:r>
                    </a:p>
                  </a:txBody>
                  <a:tcPr marL="64657" marR="64657" marT="32328" marB="32328" anchor="ctr">
                    <a:lnL>
                      <a:noFill/>
                    </a:lnL>
                    <a:lnR>
                      <a:noFill/>
                    </a:lnR>
                    <a:lnT>
                      <a:noFill/>
                    </a:lnT>
                    <a:lnB>
                      <a:noFill/>
                    </a:lnB>
                  </a:tcPr>
                </a:tc>
                <a:extLst>
                  <a:ext uri="{0D108BD9-81ED-4DB2-BD59-A6C34878D82A}">
                    <a16:rowId xmlns:a16="http://schemas.microsoft.com/office/drawing/2014/main" val="3722429474"/>
                  </a:ext>
                </a:extLst>
              </a:tr>
              <a:tr h="323283">
                <a:tc>
                  <a:txBody>
                    <a:bodyPr/>
                    <a:lstStyle/>
                    <a:p>
                      <a:r>
                        <a:rPr lang="nb-NO" sz="1700"/>
                        <a:t>Malawi</a:t>
                      </a:r>
                    </a:p>
                  </a:txBody>
                  <a:tcPr marL="64657" marR="64657" marT="32328" marB="32328" anchor="ctr">
                    <a:lnL>
                      <a:noFill/>
                    </a:lnL>
                    <a:lnR>
                      <a:noFill/>
                    </a:lnR>
                    <a:lnT>
                      <a:noFill/>
                    </a:lnT>
                    <a:lnB>
                      <a:noFill/>
                    </a:lnB>
                  </a:tcPr>
                </a:tc>
                <a:tc>
                  <a:txBody>
                    <a:bodyPr/>
                    <a:lstStyle/>
                    <a:p>
                      <a:r>
                        <a:rPr lang="nb-NO" sz="1700"/>
                        <a:t>1592</a:t>
                      </a:r>
                    </a:p>
                  </a:txBody>
                  <a:tcPr marL="64657" marR="64657" marT="32328" marB="32328" anchor="ctr">
                    <a:lnL>
                      <a:noFill/>
                    </a:lnL>
                    <a:lnR>
                      <a:noFill/>
                    </a:lnR>
                    <a:lnT>
                      <a:noFill/>
                    </a:lnT>
                    <a:lnB>
                      <a:noFill/>
                    </a:lnB>
                  </a:tcPr>
                </a:tc>
                <a:extLst>
                  <a:ext uri="{0D108BD9-81ED-4DB2-BD59-A6C34878D82A}">
                    <a16:rowId xmlns:a16="http://schemas.microsoft.com/office/drawing/2014/main" val="1558055097"/>
                  </a:ext>
                </a:extLst>
              </a:tr>
              <a:tr h="323283">
                <a:tc>
                  <a:txBody>
                    <a:bodyPr/>
                    <a:lstStyle/>
                    <a:p>
                      <a:r>
                        <a:rPr lang="nb-NO" sz="1700"/>
                        <a:t>Madagaskar</a:t>
                      </a:r>
                    </a:p>
                  </a:txBody>
                  <a:tcPr marL="64657" marR="64657" marT="32328" marB="32328" anchor="ctr">
                    <a:lnL>
                      <a:noFill/>
                    </a:lnL>
                    <a:lnR>
                      <a:noFill/>
                    </a:lnR>
                    <a:lnT>
                      <a:noFill/>
                    </a:lnT>
                    <a:lnB>
                      <a:noFill/>
                    </a:lnB>
                  </a:tcPr>
                </a:tc>
                <a:tc>
                  <a:txBody>
                    <a:bodyPr/>
                    <a:lstStyle/>
                    <a:p>
                      <a:r>
                        <a:rPr lang="nb-NO" sz="1700"/>
                        <a:t>1544</a:t>
                      </a:r>
                    </a:p>
                  </a:txBody>
                  <a:tcPr marL="64657" marR="64657" marT="32328" marB="32328" anchor="ctr">
                    <a:lnL>
                      <a:noFill/>
                    </a:lnL>
                    <a:lnR>
                      <a:noFill/>
                    </a:lnR>
                    <a:lnT>
                      <a:noFill/>
                    </a:lnT>
                    <a:lnB>
                      <a:noFill/>
                    </a:lnB>
                  </a:tcPr>
                </a:tc>
                <a:extLst>
                  <a:ext uri="{0D108BD9-81ED-4DB2-BD59-A6C34878D82A}">
                    <a16:rowId xmlns:a16="http://schemas.microsoft.com/office/drawing/2014/main" val="139125792"/>
                  </a:ext>
                </a:extLst>
              </a:tr>
              <a:tr h="323283">
                <a:tc>
                  <a:txBody>
                    <a:bodyPr/>
                    <a:lstStyle/>
                    <a:p>
                      <a:r>
                        <a:rPr lang="nb-NO" sz="1700"/>
                        <a:t>Liberia</a:t>
                      </a:r>
                    </a:p>
                  </a:txBody>
                  <a:tcPr marL="64657" marR="64657" marT="32328" marB="32328" anchor="ctr">
                    <a:lnL>
                      <a:noFill/>
                    </a:lnL>
                    <a:lnR>
                      <a:noFill/>
                    </a:lnR>
                    <a:lnT>
                      <a:noFill/>
                    </a:lnT>
                    <a:lnB>
                      <a:noFill/>
                    </a:lnB>
                  </a:tcPr>
                </a:tc>
                <a:tc>
                  <a:txBody>
                    <a:bodyPr/>
                    <a:lstStyle/>
                    <a:p>
                      <a:r>
                        <a:rPr lang="nb-NO" sz="1700" dirty="0"/>
                        <a:t>1468</a:t>
                      </a:r>
                    </a:p>
                  </a:txBody>
                  <a:tcPr marL="64657" marR="64657" marT="32328" marB="32328" anchor="ctr">
                    <a:lnL>
                      <a:noFill/>
                    </a:lnL>
                    <a:lnR>
                      <a:noFill/>
                    </a:lnR>
                    <a:lnT>
                      <a:noFill/>
                    </a:lnT>
                    <a:lnB>
                      <a:noFill/>
                    </a:lnB>
                  </a:tcPr>
                </a:tc>
                <a:extLst>
                  <a:ext uri="{0D108BD9-81ED-4DB2-BD59-A6C34878D82A}">
                    <a16:rowId xmlns:a16="http://schemas.microsoft.com/office/drawing/2014/main" val="1475991853"/>
                  </a:ext>
                </a:extLst>
              </a:tr>
              <a:tr h="323283">
                <a:tc>
                  <a:txBody>
                    <a:bodyPr/>
                    <a:lstStyle/>
                    <a:p>
                      <a:r>
                        <a:rPr lang="nb-NO" sz="1700"/>
                        <a:t>Mosambik</a:t>
                      </a:r>
                    </a:p>
                  </a:txBody>
                  <a:tcPr marL="64657" marR="64657" marT="32328" marB="32328" anchor="ctr">
                    <a:lnL>
                      <a:noFill/>
                    </a:lnL>
                    <a:lnR>
                      <a:noFill/>
                    </a:lnR>
                    <a:lnT>
                      <a:noFill/>
                    </a:lnT>
                    <a:lnB>
                      <a:noFill/>
                    </a:lnB>
                  </a:tcPr>
                </a:tc>
                <a:tc>
                  <a:txBody>
                    <a:bodyPr/>
                    <a:lstStyle/>
                    <a:p>
                      <a:r>
                        <a:rPr lang="nb-NO" sz="1700"/>
                        <a:t>1297</a:t>
                      </a:r>
                    </a:p>
                  </a:txBody>
                  <a:tcPr marL="64657" marR="64657" marT="32328" marB="32328" anchor="ctr">
                    <a:lnL>
                      <a:noFill/>
                    </a:lnL>
                    <a:lnR>
                      <a:noFill/>
                    </a:lnR>
                    <a:lnT>
                      <a:noFill/>
                    </a:lnT>
                    <a:lnB>
                      <a:noFill/>
                    </a:lnB>
                  </a:tcPr>
                </a:tc>
                <a:extLst>
                  <a:ext uri="{0D108BD9-81ED-4DB2-BD59-A6C34878D82A}">
                    <a16:rowId xmlns:a16="http://schemas.microsoft.com/office/drawing/2014/main" val="1860411278"/>
                  </a:ext>
                </a:extLst>
              </a:tr>
              <a:tr h="323283">
                <a:tc>
                  <a:txBody>
                    <a:bodyPr/>
                    <a:lstStyle/>
                    <a:p>
                      <a:r>
                        <a:rPr lang="nb-NO" sz="1700"/>
                        <a:t>Niger</a:t>
                      </a:r>
                    </a:p>
                  </a:txBody>
                  <a:tcPr marL="64657" marR="64657" marT="32328" marB="32328" anchor="ctr">
                    <a:lnL>
                      <a:noFill/>
                    </a:lnL>
                    <a:lnR>
                      <a:noFill/>
                    </a:lnR>
                    <a:lnT>
                      <a:noFill/>
                    </a:lnT>
                    <a:lnB>
                      <a:noFill/>
                    </a:lnB>
                  </a:tcPr>
                </a:tc>
                <a:tc>
                  <a:txBody>
                    <a:bodyPr/>
                    <a:lstStyle/>
                    <a:p>
                      <a:r>
                        <a:rPr lang="nb-NO" sz="1700"/>
                        <a:t>1288</a:t>
                      </a:r>
                    </a:p>
                  </a:txBody>
                  <a:tcPr marL="64657" marR="64657" marT="32328" marB="32328" anchor="ctr">
                    <a:lnL>
                      <a:noFill/>
                    </a:lnL>
                    <a:lnR>
                      <a:noFill/>
                    </a:lnR>
                    <a:lnT>
                      <a:noFill/>
                    </a:lnT>
                    <a:lnB>
                      <a:noFill/>
                    </a:lnB>
                  </a:tcPr>
                </a:tc>
                <a:extLst>
                  <a:ext uri="{0D108BD9-81ED-4DB2-BD59-A6C34878D82A}">
                    <a16:rowId xmlns:a16="http://schemas.microsoft.com/office/drawing/2014/main" val="2750941179"/>
                  </a:ext>
                </a:extLst>
              </a:tr>
              <a:tr h="323283">
                <a:tc>
                  <a:txBody>
                    <a:bodyPr/>
                    <a:lstStyle/>
                    <a:p>
                      <a:r>
                        <a:rPr lang="nb-NO" sz="1700"/>
                        <a:t>Somalia</a:t>
                      </a:r>
                    </a:p>
                  </a:txBody>
                  <a:tcPr marL="64657" marR="64657" marT="32328" marB="32328" anchor="ctr">
                    <a:lnL>
                      <a:noFill/>
                    </a:lnL>
                    <a:lnR>
                      <a:noFill/>
                    </a:lnR>
                    <a:lnT>
                      <a:noFill/>
                    </a:lnT>
                    <a:lnB>
                      <a:noFill/>
                    </a:lnB>
                  </a:tcPr>
                </a:tc>
                <a:tc>
                  <a:txBody>
                    <a:bodyPr/>
                    <a:lstStyle/>
                    <a:p>
                      <a:r>
                        <a:rPr lang="nb-NO" sz="1700"/>
                        <a:t>1246</a:t>
                      </a:r>
                    </a:p>
                  </a:txBody>
                  <a:tcPr marL="64657" marR="64657" marT="32328" marB="32328" anchor="ctr">
                    <a:lnL>
                      <a:noFill/>
                    </a:lnL>
                    <a:lnR>
                      <a:noFill/>
                    </a:lnR>
                    <a:lnT>
                      <a:noFill/>
                    </a:lnT>
                    <a:lnB>
                      <a:noFill/>
                    </a:lnB>
                  </a:tcPr>
                </a:tc>
                <a:extLst>
                  <a:ext uri="{0D108BD9-81ED-4DB2-BD59-A6C34878D82A}">
                    <a16:rowId xmlns:a16="http://schemas.microsoft.com/office/drawing/2014/main" val="2031044419"/>
                  </a:ext>
                </a:extLst>
              </a:tr>
              <a:tr h="323283">
                <a:tc>
                  <a:txBody>
                    <a:bodyPr/>
                    <a:lstStyle/>
                    <a:p>
                      <a:r>
                        <a:rPr lang="nb-NO" sz="1700"/>
                        <a:t>Kongo, Den demokratiske republikken</a:t>
                      </a:r>
                    </a:p>
                  </a:txBody>
                  <a:tcPr marL="64657" marR="64657" marT="32328" marB="32328" anchor="ctr">
                    <a:lnL>
                      <a:noFill/>
                    </a:lnL>
                    <a:lnR>
                      <a:noFill/>
                    </a:lnR>
                    <a:lnT>
                      <a:noFill/>
                    </a:lnT>
                    <a:lnB>
                      <a:noFill/>
                    </a:lnB>
                  </a:tcPr>
                </a:tc>
                <a:tc>
                  <a:txBody>
                    <a:bodyPr/>
                    <a:lstStyle/>
                    <a:p>
                      <a:r>
                        <a:rPr lang="nb-NO" sz="1700"/>
                        <a:t>1142</a:t>
                      </a:r>
                    </a:p>
                  </a:txBody>
                  <a:tcPr marL="64657" marR="64657" marT="32328" marB="32328" anchor="ctr">
                    <a:lnL>
                      <a:noFill/>
                    </a:lnL>
                    <a:lnR>
                      <a:noFill/>
                    </a:lnR>
                    <a:lnT>
                      <a:noFill/>
                    </a:lnT>
                    <a:lnB>
                      <a:noFill/>
                    </a:lnB>
                  </a:tcPr>
                </a:tc>
                <a:extLst>
                  <a:ext uri="{0D108BD9-81ED-4DB2-BD59-A6C34878D82A}">
                    <a16:rowId xmlns:a16="http://schemas.microsoft.com/office/drawing/2014/main" val="4146639886"/>
                  </a:ext>
                </a:extLst>
              </a:tr>
              <a:tr h="323283">
                <a:tc>
                  <a:txBody>
                    <a:bodyPr/>
                    <a:lstStyle/>
                    <a:p>
                      <a:r>
                        <a:rPr lang="nb-NO" sz="1700"/>
                        <a:t>Den sentralafrikanske republikk</a:t>
                      </a:r>
                    </a:p>
                  </a:txBody>
                  <a:tcPr marL="64657" marR="64657" marT="32328" marB="32328" anchor="ctr">
                    <a:lnL>
                      <a:noFill/>
                    </a:lnL>
                    <a:lnR>
                      <a:noFill/>
                    </a:lnR>
                    <a:lnT>
                      <a:noFill/>
                    </a:lnT>
                    <a:lnB>
                      <a:noFill/>
                    </a:lnB>
                  </a:tcPr>
                </a:tc>
                <a:tc>
                  <a:txBody>
                    <a:bodyPr/>
                    <a:lstStyle/>
                    <a:p>
                      <a:r>
                        <a:rPr lang="nb-NO" sz="1700"/>
                        <a:t>988</a:t>
                      </a:r>
                    </a:p>
                  </a:txBody>
                  <a:tcPr marL="64657" marR="64657" marT="32328" marB="32328" anchor="ctr">
                    <a:lnL>
                      <a:noFill/>
                    </a:lnL>
                    <a:lnR>
                      <a:noFill/>
                    </a:lnR>
                    <a:lnT>
                      <a:noFill/>
                    </a:lnT>
                    <a:lnB>
                      <a:noFill/>
                    </a:lnB>
                  </a:tcPr>
                </a:tc>
                <a:extLst>
                  <a:ext uri="{0D108BD9-81ED-4DB2-BD59-A6C34878D82A}">
                    <a16:rowId xmlns:a16="http://schemas.microsoft.com/office/drawing/2014/main" val="3474769282"/>
                  </a:ext>
                </a:extLst>
              </a:tr>
              <a:tr h="323283">
                <a:tc>
                  <a:txBody>
                    <a:bodyPr/>
                    <a:lstStyle/>
                    <a:p>
                      <a:r>
                        <a:rPr lang="nb-NO" sz="1700"/>
                        <a:t>Burundi</a:t>
                      </a:r>
                    </a:p>
                  </a:txBody>
                  <a:tcPr marL="64657" marR="64657" marT="32328" marB="32328" anchor="ctr">
                    <a:lnL>
                      <a:noFill/>
                    </a:lnL>
                    <a:lnR>
                      <a:noFill/>
                    </a:lnR>
                    <a:lnT>
                      <a:noFill/>
                    </a:lnT>
                    <a:lnB>
                      <a:noFill/>
                    </a:lnB>
                  </a:tcPr>
                </a:tc>
                <a:tc>
                  <a:txBody>
                    <a:bodyPr/>
                    <a:lstStyle/>
                    <a:p>
                      <a:r>
                        <a:rPr lang="nb-NO" sz="1700" dirty="0"/>
                        <a:t>771</a:t>
                      </a:r>
                    </a:p>
                  </a:txBody>
                  <a:tcPr marL="64657" marR="64657" marT="32328" marB="32328" anchor="ctr">
                    <a:lnL>
                      <a:noFill/>
                    </a:lnL>
                    <a:lnR>
                      <a:noFill/>
                    </a:lnR>
                    <a:lnT>
                      <a:noFill/>
                    </a:lnT>
                    <a:lnB>
                      <a:noFill/>
                    </a:lnB>
                  </a:tcPr>
                </a:tc>
                <a:extLst>
                  <a:ext uri="{0D108BD9-81ED-4DB2-BD59-A6C34878D82A}">
                    <a16:rowId xmlns:a16="http://schemas.microsoft.com/office/drawing/2014/main" val="3456872316"/>
                  </a:ext>
                </a:extLst>
              </a:tr>
            </a:tbl>
          </a:graphicData>
        </a:graphic>
      </p:graphicFrame>
    </p:spTree>
    <p:extLst>
      <p:ext uri="{BB962C8B-B14F-4D97-AF65-F5344CB8AC3E}">
        <p14:creationId xmlns:p14="http://schemas.microsoft.com/office/powerpoint/2010/main" val="1313987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innhold 2"/>
          <p:cNvSpPr>
            <a:spLocks noGrp="1"/>
          </p:cNvSpPr>
          <p:nvPr>
            <p:ph idx="1"/>
          </p:nvPr>
        </p:nvSpPr>
        <p:spPr>
          <a:xfrm>
            <a:off x="0" y="548680"/>
            <a:ext cx="12124532" cy="4525963"/>
          </a:xfrm>
        </p:spPr>
        <p:txBody>
          <a:bodyPr/>
          <a:lstStyle/>
          <a:p>
            <a:pPr marL="0" indent="0">
              <a:buNone/>
            </a:pPr>
            <a:endParaRPr lang="nb-NO" sz="2400" dirty="0"/>
          </a:p>
          <a:p>
            <a:pPr lvl="1"/>
            <a:endParaRPr lang="nb-NO" sz="2400" dirty="0"/>
          </a:p>
          <a:p>
            <a:pPr marL="609600" lvl="1" indent="0">
              <a:buNone/>
            </a:pPr>
            <a:endParaRPr lang="nb-NO" sz="2400" b="1" dirty="0"/>
          </a:p>
          <a:p>
            <a:pPr marL="609600" lvl="1" indent="0">
              <a:buNone/>
            </a:pPr>
            <a:r>
              <a:rPr lang="nb-NO" sz="2400" b="1" dirty="0"/>
              <a:t>Andre viktige sosiale faktorer</a:t>
            </a:r>
          </a:p>
          <a:p>
            <a:pPr lvl="1"/>
            <a:r>
              <a:rPr lang="nb-NO" sz="2000" dirty="0"/>
              <a:t>Grundighet og stå på vilje blant ansatte</a:t>
            </a:r>
          </a:p>
          <a:p>
            <a:pPr lvl="1"/>
            <a:r>
              <a:rPr lang="nb-NO" sz="2000" dirty="0"/>
              <a:t>Respekt for hverandre</a:t>
            </a:r>
          </a:p>
          <a:p>
            <a:pPr lvl="1"/>
            <a:r>
              <a:rPr lang="nb-NO" sz="2000" dirty="0"/>
              <a:t>Tillit ved transaksjoner/kjøp/salg</a:t>
            </a:r>
          </a:p>
          <a:p>
            <a:pPr lvl="1"/>
            <a:r>
              <a:rPr lang="nb-NO" sz="2000" dirty="0"/>
              <a:t>Lav korrupsjon </a:t>
            </a:r>
          </a:p>
          <a:p>
            <a:pPr lvl="1"/>
            <a:r>
              <a:rPr lang="nb-NO" sz="2000" dirty="0"/>
              <a:t>Lave </a:t>
            </a:r>
            <a:r>
              <a:rPr lang="nb-NO" sz="2000" dirty="0" err="1"/>
              <a:t>barriærer</a:t>
            </a:r>
            <a:r>
              <a:rPr lang="nb-NO" sz="2000" dirty="0"/>
              <a:t> for kommunikasjon</a:t>
            </a:r>
          </a:p>
          <a:p>
            <a:pPr lvl="1"/>
            <a:r>
              <a:rPr lang="nb-NO" sz="2000" dirty="0"/>
              <a:t>Gode incentivordninger </a:t>
            </a:r>
          </a:p>
          <a:p>
            <a:pPr lvl="1"/>
            <a:r>
              <a:rPr lang="nb-NO" sz="2000" dirty="0"/>
              <a:t>Næringsklynger/samarbeid</a:t>
            </a:r>
          </a:p>
          <a:p>
            <a:pPr lvl="1"/>
            <a:r>
              <a:rPr lang="nb-NO" sz="2000" dirty="0"/>
              <a:t>Ikke bare tenke «</a:t>
            </a:r>
            <a:r>
              <a:rPr lang="nb-NO" sz="2000" dirty="0" err="1"/>
              <a:t>what’s</a:t>
            </a:r>
            <a:r>
              <a:rPr lang="nb-NO" sz="2000" dirty="0"/>
              <a:t> in it for </a:t>
            </a:r>
            <a:r>
              <a:rPr lang="nb-NO" sz="2000" dirty="0" err="1"/>
              <a:t>me</a:t>
            </a:r>
            <a:r>
              <a:rPr lang="nb-NO" sz="2000" dirty="0"/>
              <a:t>?»</a:t>
            </a:r>
          </a:p>
          <a:p>
            <a:pPr lvl="1"/>
            <a:r>
              <a:rPr lang="nb-NO" sz="2000" dirty="0"/>
              <a:t>Lav kriminalitet og fattigdom</a:t>
            </a:r>
          </a:p>
          <a:p>
            <a:pPr lvl="1"/>
            <a:r>
              <a:rPr lang="nb-NO" sz="2000" dirty="0"/>
              <a:t>Gode helseordninger / helsevesen</a:t>
            </a:r>
          </a:p>
          <a:p>
            <a:pPr lvl="1"/>
            <a:endParaRPr lang="nb-NO" sz="2400" dirty="0"/>
          </a:p>
          <a:p>
            <a:pPr lvl="1"/>
            <a:endParaRPr lang="nb-NO" sz="2400" dirty="0"/>
          </a:p>
          <a:p>
            <a:pPr marL="609600" lvl="1" indent="0">
              <a:buNone/>
            </a:pPr>
            <a:endParaRPr lang="nb-NO" sz="2400" dirty="0"/>
          </a:p>
          <a:p>
            <a:pPr marL="609600" lvl="1" indent="0">
              <a:buNone/>
            </a:pPr>
            <a:endParaRPr lang="nb-NO" sz="2400" dirty="0"/>
          </a:p>
          <a:p>
            <a:pPr marL="609600" lvl="1" indent="0">
              <a:buNone/>
            </a:pPr>
            <a:endParaRPr lang="nb-NO" sz="2800" dirty="0"/>
          </a:p>
          <a:p>
            <a:pPr lvl="1"/>
            <a:endParaRPr lang="nb-NO" sz="2800" dirty="0"/>
          </a:p>
        </p:txBody>
      </p:sp>
      <p:sp>
        <p:nvSpPr>
          <p:cNvPr id="6"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dirty="0">
                <a:solidFill>
                  <a:srgbClr val="FF0000"/>
                </a:solidFill>
              </a:rPr>
              <a:t>Andre faktorers betydning for økonomisk vekst</a:t>
            </a:r>
            <a:endParaRPr lang="nb-NO" altLang="nb-NO" sz="3600" dirty="0">
              <a:solidFill>
                <a:srgbClr val="FF0000"/>
              </a:solidFill>
            </a:endParaRPr>
          </a:p>
        </p:txBody>
      </p:sp>
      <p:sp>
        <p:nvSpPr>
          <p:cNvPr id="4" name="Plassholder for innhold 2"/>
          <p:cNvSpPr txBox="1">
            <a:spLocks/>
          </p:cNvSpPr>
          <p:nvPr/>
        </p:nvSpPr>
        <p:spPr bwMode="auto">
          <a:xfrm>
            <a:off x="5869906" y="688132"/>
            <a:ext cx="6552728"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5613" indent="-455613" algn="l" defTabSz="608013" rtl="0" fontAlgn="base">
              <a:spcBef>
                <a:spcPct val="20000"/>
              </a:spcBef>
              <a:spcAft>
                <a:spcPct val="0"/>
              </a:spcAft>
              <a:buFont typeface="Arial" panose="020B0604020202020204" pitchFamily="34" charset="0"/>
              <a:buChar char="•"/>
              <a:defRPr sz="2100" kern="1200">
                <a:solidFill>
                  <a:schemeClr val="tx1"/>
                </a:solidFill>
                <a:latin typeface="Arial"/>
                <a:ea typeface="ＭＳ Ｐゴシック" panose="020B0600070205080204" pitchFamily="34" charset="-128"/>
                <a:cs typeface="Arial"/>
              </a:defRPr>
            </a:lvl1pPr>
            <a:lvl2pPr marL="989013" indent="-3794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2pPr>
            <a:lvl3pPr marL="1522413" indent="-3032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3pPr>
            <a:lvl4pPr marL="2132013" indent="-3032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4pPr>
            <a:lvl5pPr marL="2741613" indent="-3032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5pPr>
            <a:lvl6pPr marL="3047924" indent="0" algn="l" defTabSz="609585" rtl="0" eaLnBrk="1" latinLnBrk="0" hangingPunct="1">
              <a:spcBef>
                <a:spcPct val="20000"/>
              </a:spcBef>
              <a:buFont typeface="Arial"/>
              <a:buNone/>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eaLnBrk="1" hangingPunct="1">
              <a:buFont typeface="Arial" panose="020B0604020202020204" pitchFamily="34" charset="0"/>
              <a:buNone/>
            </a:pPr>
            <a:endParaRPr lang="nb-NO" sz="2400" b="0" dirty="0"/>
          </a:p>
          <a:p>
            <a:pPr lvl="1" eaLnBrk="1" hangingPunct="1"/>
            <a:endParaRPr lang="nb-NO" sz="2400" b="0" dirty="0"/>
          </a:p>
          <a:p>
            <a:pPr marL="609600" lvl="1" indent="0" eaLnBrk="1" hangingPunct="1">
              <a:buFont typeface="Arial" panose="020B0604020202020204" pitchFamily="34" charset="0"/>
              <a:buNone/>
            </a:pPr>
            <a:endParaRPr lang="nb-NO" sz="2400" b="1" dirty="0"/>
          </a:p>
          <a:p>
            <a:pPr lvl="1" eaLnBrk="1" hangingPunct="1"/>
            <a:r>
              <a:rPr lang="nb-NO" sz="2000" b="0" dirty="0"/>
              <a:t>Godt arbeidsmiljø</a:t>
            </a:r>
          </a:p>
          <a:p>
            <a:pPr lvl="1" eaLnBrk="1" hangingPunct="1"/>
            <a:r>
              <a:rPr lang="nb-NO" sz="2000" b="0" dirty="0"/>
              <a:t>Privat eiendomsrett</a:t>
            </a:r>
          </a:p>
          <a:p>
            <a:pPr lvl="1" eaLnBrk="1" hangingPunct="1"/>
            <a:r>
              <a:rPr lang="nb-NO" sz="2000" b="0" dirty="0"/>
              <a:t>Velfungerende rettssystem</a:t>
            </a:r>
          </a:p>
          <a:p>
            <a:pPr lvl="1" eaLnBrk="1" hangingPunct="1"/>
            <a:r>
              <a:rPr lang="nb-NO" sz="2000" b="0" dirty="0"/>
              <a:t>Spilleregler som følges</a:t>
            </a:r>
          </a:p>
          <a:p>
            <a:pPr lvl="1" eaLnBrk="1" hangingPunct="1"/>
            <a:r>
              <a:rPr lang="nb-NO" sz="2000" b="0" dirty="0"/>
              <a:t>Forutsigbare rammebetingelser</a:t>
            </a:r>
          </a:p>
          <a:p>
            <a:pPr lvl="1" eaLnBrk="1" hangingPunct="1"/>
            <a:r>
              <a:rPr lang="nb-NO" sz="2000" b="0" dirty="0"/>
              <a:t>Godt klima for nytekning</a:t>
            </a:r>
          </a:p>
          <a:p>
            <a:pPr lvl="1" eaLnBrk="1" hangingPunct="1"/>
            <a:r>
              <a:rPr lang="nb-NO" sz="2000" b="0" dirty="0"/>
              <a:t>Velfungerende finansielle institusjoner og markeder</a:t>
            </a:r>
          </a:p>
          <a:p>
            <a:pPr lvl="1" eaLnBrk="1" hangingPunct="1"/>
            <a:r>
              <a:rPr lang="nb-NO" sz="2000" b="0" dirty="0"/>
              <a:t>Enkelt å starte ny virksomhet</a:t>
            </a:r>
          </a:p>
          <a:p>
            <a:pPr lvl="1" eaLnBrk="1" hangingPunct="1"/>
            <a:r>
              <a:rPr lang="nb-NO" sz="2000" b="0" dirty="0"/>
              <a:t>Lav grad av byråkrati</a:t>
            </a:r>
          </a:p>
          <a:p>
            <a:pPr marL="609600" lvl="1" indent="0" eaLnBrk="1" hangingPunct="1">
              <a:buFont typeface="Arial" panose="020B0604020202020204" pitchFamily="34" charset="0"/>
              <a:buNone/>
            </a:pPr>
            <a:endParaRPr lang="nb-NO" sz="1600" b="0" dirty="0"/>
          </a:p>
          <a:p>
            <a:pPr marL="609600" lvl="1" indent="0" eaLnBrk="1" hangingPunct="1">
              <a:buFont typeface="Arial" panose="020B0604020202020204" pitchFamily="34" charset="0"/>
              <a:buNone/>
            </a:pPr>
            <a:endParaRPr lang="nb-NO" sz="2800" b="0" dirty="0"/>
          </a:p>
          <a:p>
            <a:pPr marL="609600" lvl="1" indent="0" eaLnBrk="1" hangingPunct="1">
              <a:buFont typeface="Arial" panose="020B0604020202020204" pitchFamily="34" charset="0"/>
              <a:buNone/>
            </a:pPr>
            <a:endParaRPr lang="nb-NO" sz="2800" b="0" dirty="0"/>
          </a:p>
          <a:p>
            <a:pPr lvl="1" eaLnBrk="1" hangingPunct="1"/>
            <a:endParaRPr lang="nb-NO" sz="2800" b="0" dirty="0"/>
          </a:p>
        </p:txBody>
      </p:sp>
    </p:spTree>
    <p:extLst>
      <p:ext uri="{BB962C8B-B14F-4D97-AF65-F5344CB8AC3E}">
        <p14:creationId xmlns:p14="http://schemas.microsoft.com/office/powerpoint/2010/main" val="4194841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innhold 2"/>
          <p:cNvSpPr>
            <a:spLocks noGrp="1"/>
          </p:cNvSpPr>
          <p:nvPr>
            <p:ph idx="1"/>
          </p:nvPr>
        </p:nvSpPr>
        <p:spPr>
          <a:xfrm>
            <a:off x="0" y="548680"/>
            <a:ext cx="12124532" cy="4525963"/>
          </a:xfrm>
        </p:spPr>
        <p:txBody>
          <a:bodyPr/>
          <a:lstStyle/>
          <a:p>
            <a:pPr marL="0" indent="0">
              <a:buNone/>
            </a:pPr>
            <a:endParaRPr lang="nb-NO" sz="2400" dirty="0"/>
          </a:p>
          <a:p>
            <a:pPr lvl="1"/>
            <a:endParaRPr lang="nb-NO" sz="2400" dirty="0"/>
          </a:p>
          <a:p>
            <a:pPr marL="609600" lvl="1" indent="0">
              <a:buNone/>
            </a:pPr>
            <a:endParaRPr lang="nb-NO" sz="2400" b="1" dirty="0"/>
          </a:p>
          <a:p>
            <a:pPr lvl="1"/>
            <a:r>
              <a:rPr lang="nb-NO" sz="2400" dirty="0"/>
              <a:t>Hjemmeeksamen, 19 Mai 900-1300</a:t>
            </a:r>
          </a:p>
          <a:p>
            <a:pPr lvl="1"/>
            <a:r>
              <a:rPr lang="nb-NO" sz="2400" dirty="0"/>
              <a:t>Flervalgsoppgaver 20 </a:t>
            </a:r>
            <a:r>
              <a:rPr lang="nb-NO" sz="2400" dirty="0" err="1"/>
              <a:t>Bedøk</a:t>
            </a:r>
            <a:r>
              <a:rPr lang="nb-NO" sz="2400" dirty="0"/>
              <a:t> og 20 </a:t>
            </a:r>
            <a:r>
              <a:rPr lang="nb-NO" sz="2400" dirty="0" err="1"/>
              <a:t>Samøk</a:t>
            </a:r>
            <a:endParaRPr lang="nb-NO" sz="2400" dirty="0"/>
          </a:p>
          <a:p>
            <a:pPr lvl="1"/>
            <a:r>
              <a:rPr lang="nb-NO" sz="2400" dirty="0"/>
              <a:t>240min på 40 oppgaver, gir i snitt 6 minutter på hver oppgave</a:t>
            </a:r>
          </a:p>
          <a:p>
            <a:pPr lvl="1"/>
            <a:r>
              <a:rPr lang="nb-NO" sz="2400" dirty="0"/>
              <a:t>Rett svar 1 poeng, galt svar 0 poeng</a:t>
            </a:r>
          </a:p>
          <a:p>
            <a:pPr lvl="1"/>
            <a:r>
              <a:rPr lang="nb-NO" sz="2400" dirty="0"/>
              <a:t>Skala for karaktergivning lages i etterkant av eksamen</a:t>
            </a:r>
          </a:p>
          <a:p>
            <a:pPr lvl="1"/>
            <a:endParaRPr lang="nb-NO" sz="2400" dirty="0"/>
          </a:p>
          <a:p>
            <a:pPr marL="609600" lvl="1" indent="0">
              <a:buNone/>
            </a:pPr>
            <a:endParaRPr lang="nb-NO" sz="2400" dirty="0"/>
          </a:p>
          <a:p>
            <a:pPr marL="609600" lvl="1" indent="0">
              <a:buNone/>
            </a:pPr>
            <a:endParaRPr lang="nb-NO" sz="2400" dirty="0"/>
          </a:p>
          <a:p>
            <a:pPr marL="609600" lvl="1" indent="0">
              <a:buNone/>
            </a:pPr>
            <a:endParaRPr lang="nb-NO" sz="2800" dirty="0"/>
          </a:p>
          <a:p>
            <a:pPr lvl="1"/>
            <a:endParaRPr lang="nb-NO" sz="2800" dirty="0"/>
          </a:p>
        </p:txBody>
      </p:sp>
      <p:sp>
        <p:nvSpPr>
          <p:cNvPr id="6"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dirty="0">
                <a:solidFill>
                  <a:srgbClr val="FF0000"/>
                </a:solidFill>
              </a:rPr>
              <a:t>Eksamen</a:t>
            </a:r>
            <a:endParaRPr lang="nb-NO" altLang="nb-NO" sz="3600" dirty="0">
              <a:solidFill>
                <a:srgbClr val="FF0000"/>
              </a:solidFill>
            </a:endParaRPr>
          </a:p>
        </p:txBody>
      </p:sp>
    </p:spTree>
    <p:extLst>
      <p:ext uri="{BB962C8B-B14F-4D97-AF65-F5344CB8AC3E}">
        <p14:creationId xmlns:p14="http://schemas.microsoft.com/office/powerpoint/2010/main" val="633629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innhold 2"/>
          <p:cNvSpPr>
            <a:spLocks noGrp="1"/>
          </p:cNvSpPr>
          <p:nvPr>
            <p:ph idx="1"/>
          </p:nvPr>
        </p:nvSpPr>
        <p:spPr>
          <a:xfrm>
            <a:off x="0" y="548680"/>
            <a:ext cx="12124532" cy="4525963"/>
          </a:xfrm>
        </p:spPr>
        <p:txBody>
          <a:bodyPr/>
          <a:lstStyle/>
          <a:p>
            <a:pPr marL="0" indent="0">
              <a:buNone/>
            </a:pPr>
            <a:endParaRPr lang="nb-NO" sz="2400" dirty="0"/>
          </a:p>
          <a:p>
            <a:pPr marL="609600" lvl="1" indent="0">
              <a:buNone/>
            </a:pPr>
            <a:endParaRPr lang="nb-NO" sz="2400" dirty="0"/>
          </a:p>
          <a:p>
            <a:pPr marL="609600" lvl="1" indent="0">
              <a:buNone/>
            </a:pPr>
            <a:endParaRPr lang="nb-NO" sz="2400" b="1" dirty="0"/>
          </a:p>
          <a:p>
            <a:pPr marL="0" indent="0">
              <a:lnSpc>
                <a:spcPct val="107000"/>
              </a:lnSpc>
              <a:spcAft>
                <a:spcPts val="800"/>
              </a:spcAft>
              <a:buNone/>
            </a:pPr>
            <a:r>
              <a:rPr lang="nb-NO"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Oppgave 1</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nb-NO"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Et avisabonnement betales på forskudd. Hvis man betaler for et år koster det 3790 kr. Hvis man betaler for et halvår, koster det 1995 kr. Hva koster det i effektiv rente per år å betale hvert halvår framfor hvert år?</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nb-NO"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lphaLcParenR"/>
            </a:pPr>
            <a:r>
              <a:rPr lang="nb-NO"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23,5 %</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lphaLcParenR"/>
            </a:pPr>
            <a:r>
              <a:rPr lang="nb-NO"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5,3 %</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lphaLcParenR"/>
            </a:pPr>
            <a:r>
              <a:rPr lang="nb-NO"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7,1 %</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lphaLcParenR"/>
            </a:pPr>
            <a:r>
              <a:rPr lang="nb-NO"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22,3 %</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nb-NO"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609600" lvl="1" indent="0">
              <a:buNone/>
            </a:pPr>
            <a:endParaRPr lang="nb-NO" sz="2800" dirty="0"/>
          </a:p>
          <a:p>
            <a:pPr lvl="1"/>
            <a:endParaRPr lang="nb-NO" sz="2800" dirty="0"/>
          </a:p>
        </p:txBody>
      </p:sp>
      <p:sp>
        <p:nvSpPr>
          <p:cNvPr id="6"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dirty="0">
                <a:solidFill>
                  <a:srgbClr val="FF0000"/>
                </a:solidFill>
              </a:rPr>
              <a:t>Eksempel oppgave </a:t>
            </a:r>
            <a:r>
              <a:rPr lang="nb-NO" altLang="nb-NO" dirty="0" err="1">
                <a:solidFill>
                  <a:srgbClr val="FF0000"/>
                </a:solidFill>
              </a:rPr>
              <a:t>bedøk</a:t>
            </a:r>
            <a:r>
              <a:rPr lang="nb-NO" altLang="nb-NO" dirty="0">
                <a:solidFill>
                  <a:srgbClr val="FF0000"/>
                </a:solidFill>
              </a:rPr>
              <a:t> (oppgave 1)</a:t>
            </a:r>
            <a:endParaRPr lang="nb-NO" altLang="nb-NO" sz="3600" dirty="0">
              <a:solidFill>
                <a:srgbClr val="FF0000"/>
              </a:solidFill>
            </a:endParaRPr>
          </a:p>
        </p:txBody>
      </p:sp>
    </p:spTree>
    <p:extLst>
      <p:ext uri="{BB962C8B-B14F-4D97-AF65-F5344CB8AC3E}">
        <p14:creationId xmlns:p14="http://schemas.microsoft.com/office/powerpoint/2010/main" val="3190476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innhold 2"/>
          <p:cNvSpPr>
            <a:spLocks noGrp="1"/>
          </p:cNvSpPr>
          <p:nvPr>
            <p:ph idx="1"/>
          </p:nvPr>
        </p:nvSpPr>
        <p:spPr>
          <a:xfrm>
            <a:off x="105322" y="221729"/>
            <a:ext cx="6782766" cy="4525963"/>
          </a:xfrm>
        </p:spPr>
        <p:txBody>
          <a:bodyPr/>
          <a:lstStyle/>
          <a:p>
            <a:pPr marL="0" indent="0">
              <a:buNone/>
            </a:pPr>
            <a:endParaRPr lang="nb-NO" sz="2400" dirty="0"/>
          </a:p>
          <a:p>
            <a:pPr lvl="1"/>
            <a:endParaRPr lang="nb-NO" sz="2400" dirty="0"/>
          </a:p>
          <a:p>
            <a:pPr marL="609600" lvl="1" indent="0">
              <a:buNone/>
            </a:pPr>
            <a:endParaRPr lang="nb-NO" sz="2400" b="1" dirty="0"/>
          </a:p>
          <a:p>
            <a:pPr marL="0" indent="0" algn="just">
              <a:lnSpc>
                <a:spcPct val="150000"/>
              </a:lnSpc>
              <a:spcAft>
                <a:spcPts val="800"/>
              </a:spcAft>
              <a:buNone/>
            </a:pPr>
            <a:r>
              <a:rPr lang="nb-NO" sz="1400" b="1" dirty="0">
                <a:effectLst/>
                <a:latin typeface="Times New Roman" panose="02020603050405020304" pitchFamily="18" charset="0"/>
                <a:ea typeface="Courier New" panose="02070309020205020404" pitchFamily="49" charset="0"/>
                <a:cs typeface="Arial" panose="020B0604020202020204" pitchFamily="34" charset="0"/>
              </a:rPr>
              <a:t>Oppgave 2</a:t>
            </a:r>
            <a:endParaRPr lang="nb-NO" sz="14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50000"/>
              </a:lnSpc>
              <a:spcAft>
                <a:spcPts val="800"/>
              </a:spcAft>
              <a:buNone/>
            </a:pPr>
            <a:r>
              <a:rPr lang="nb-NO" sz="1400" dirty="0">
                <a:effectLst/>
                <a:latin typeface="Times New Roman" panose="02020603050405020304" pitchFamily="18" charset="0"/>
                <a:ea typeface="Calibri" panose="020F0502020204030204" pitchFamily="34" charset="0"/>
                <a:cs typeface="Arial" panose="020B0604020202020204" pitchFamily="34" charset="0"/>
              </a:rPr>
              <a:t>Isfjord Norway foredler regnbueørret og laks. De har full kapasitetsutnyttelse av arbeidskraft som dermed er en flaskehals. Selvkostkalkylen per kilo for produktene er identisk (se tabell).  </a:t>
            </a:r>
            <a:r>
              <a:rPr lang="nb-NO" sz="1400" dirty="0">
                <a:latin typeface="Times New Roman" panose="02020603050405020304" pitchFamily="18" charset="0"/>
                <a:ea typeface="Calibri" panose="020F0502020204030204" pitchFamily="34" charset="0"/>
                <a:cs typeface="Arial" panose="020B0604020202020204" pitchFamily="34" charset="0"/>
              </a:rPr>
              <a:t>Anta at salgsprisen per kilo laks er kr 49 og kr 45 for regnbueørret. Det medgår 2 timer per kilo laks og en halv time mindre per kilo regnbueørret. Hvilket produkt bør bedriften satse på kommende periode basert på opplysningene over? Se bort fra mva. og skatt., samt markedsmessige vurderinger ved å gå ut av markedet for den ene produktet i neste periode.</a:t>
            </a:r>
          </a:p>
          <a:p>
            <a:pPr marL="0" indent="0">
              <a:lnSpc>
                <a:spcPct val="150000"/>
              </a:lnSpc>
              <a:spcAft>
                <a:spcPts val="800"/>
              </a:spcAft>
              <a:buNone/>
            </a:pP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609600" lvl="1" indent="0">
              <a:buNone/>
            </a:pPr>
            <a:endParaRPr lang="nb-NO" sz="2800" dirty="0"/>
          </a:p>
          <a:p>
            <a:pPr lvl="1"/>
            <a:endParaRPr lang="nb-NO" sz="2800" dirty="0"/>
          </a:p>
        </p:txBody>
      </p:sp>
      <p:sp>
        <p:nvSpPr>
          <p:cNvPr id="6" name="Tittel 1"/>
          <p:cNvSpPr>
            <a:spLocks noGrp="1"/>
          </p:cNvSpPr>
          <p:nvPr>
            <p:ph type="title"/>
          </p:nvPr>
        </p:nvSpPr>
        <p:spPr>
          <a:xfrm>
            <a:off x="609600" y="116632"/>
            <a:ext cx="5990456" cy="1143000"/>
          </a:xfrm>
        </p:spPr>
        <p:txBody>
          <a:bodyPr>
            <a:normAutofit fontScale="90000"/>
          </a:bodyPr>
          <a:lstStyle/>
          <a:p>
            <a:br>
              <a:rPr lang="nb-NO" altLang="nb-NO" dirty="0"/>
            </a:br>
            <a:r>
              <a:rPr lang="nb-NO" altLang="nb-NO" dirty="0">
                <a:solidFill>
                  <a:srgbClr val="FF0000"/>
                </a:solidFill>
              </a:rPr>
              <a:t>Eksempel oppgave </a:t>
            </a:r>
            <a:r>
              <a:rPr lang="nb-NO" altLang="nb-NO" dirty="0" err="1">
                <a:solidFill>
                  <a:srgbClr val="FF0000"/>
                </a:solidFill>
              </a:rPr>
              <a:t>bedøk</a:t>
            </a:r>
            <a:r>
              <a:rPr lang="nb-NO" altLang="nb-NO" dirty="0">
                <a:solidFill>
                  <a:srgbClr val="FF0000"/>
                </a:solidFill>
              </a:rPr>
              <a:t> (Oppgave 2)</a:t>
            </a:r>
            <a:endParaRPr lang="nb-NO" altLang="nb-NO" sz="3600" dirty="0">
              <a:solidFill>
                <a:srgbClr val="FF0000"/>
              </a:solidFill>
            </a:endParaRPr>
          </a:p>
        </p:txBody>
      </p:sp>
      <p:graphicFrame>
        <p:nvGraphicFramePr>
          <p:cNvPr id="10" name="Object 9">
            <a:extLst>
              <a:ext uri="{FF2B5EF4-FFF2-40B4-BE49-F238E27FC236}">
                <a16:creationId xmlns:a16="http://schemas.microsoft.com/office/drawing/2014/main" id="{C6847F27-C2AE-4073-A0B1-1E4509F5EE85}"/>
              </a:ext>
            </a:extLst>
          </p:cNvPr>
          <p:cNvGraphicFramePr>
            <a:graphicFrameLocks noChangeAspect="1"/>
          </p:cNvGraphicFramePr>
          <p:nvPr>
            <p:extLst>
              <p:ext uri="{D42A27DB-BD31-4B8C-83A1-F6EECF244321}">
                <p14:modId xmlns:p14="http://schemas.microsoft.com/office/powerpoint/2010/main" val="3327325499"/>
              </p:ext>
            </p:extLst>
          </p:nvPr>
        </p:nvGraphicFramePr>
        <p:xfrm>
          <a:off x="6462713" y="-23700"/>
          <a:ext cx="5729287" cy="3206750"/>
        </p:xfrm>
        <a:graphic>
          <a:graphicData uri="http://schemas.openxmlformats.org/presentationml/2006/ole">
            <mc:AlternateContent xmlns:mc="http://schemas.openxmlformats.org/markup-compatibility/2006">
              <mc:Choice xmlns:v="urn:schemas-microsoft-com:vml" Requires="v">
                <p:oleObj spid="_x0000_s1032" name="Document" r:id="rId3" imgW="5728906" imgH="3207151" progId="Word.Document.12">
                  <p:embed/>
                </p:oleObj>
              </mc:Choice>
              <mc:Fallback>
                <p:oleObj name="Document" r:id="rId3" imgW="5728906" imgH="3207151" progId="Word.Document.12">
                  <p:embed/>
                  <p:pic>
                    <p:nvPicPr>
                      <p:cNvPr id="0" name=""/>
                      <p:cNvPicPr/>
                      <p:nvPr/>
                    </p:nvPicPr>
                    <p:blipFill>
                      <a:blip r:embed="rId4"/>
                      <a:stretch>
                        <a:fillRect/>
                      </a:stretch>
                    </p:blipFill>
                    <p:spPr>
                      <a:xfrm>
                        <a:off x="6462713" y="-23700"/>
                        <a:ext cx="5729287" cy="3206750"/>
                      </a:xfrm>
                      <a:prstGeom prst="rect">
                        <a:avLst/>
                      </a:prstGeom>
                    </p:spPr>
                  </p:pic>
                </p:oleObj>
              </mc:Fallback>
            </mc:AlternateContent>
          </a:graphicData>
        </a:graphic>
      </p:graphicFrame>
      <p:sp>
        <p:nvSpPr>
          <p:cNvPr id="13" name="Plassholder for innhold 2">
            <a:extLst>
              <a:ext uri="{FF2B5EF4-FFF2-40B4-BE49-F238E27FC236}">
                <a16:creationId xmlns:a16="http://schemas.microsoft.com/office/drawing/2014/main" id="{BB9B67D0-4127-45CC-9477-EB7E72D477C1}"/>
              </a:ext>
            </a:extLst>
          </p:cNvPr>
          <p:cNvSpPr txBox="1">
            <a:spLocks/>
          </p:cNvSpPr>
          <p:nvPr/>
        </p:nvSpPr>
        <p:spPr bwMode="auto">
          <a:xfrm>
            <a:off x="105322" y="4365104"/>
            <a:ext cx="8654974" cy="3512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5613" indent="-455613" algn="l" defTabSz="608013" rtl="0" fontAlgn="base">
              <a:spcBef>
                <a:spcPct val="20000"/>
              </a:spcBef>
              <a:spcAft>
                <a:spcPct val="0"/>
              </a:spcAft>
              <a:buFont typeface="Arial" panose="020B0604020202020204" pitchFamily="34" charset="0"/>
              <a:buChar char="•"/>
              <a:defRPr sz="2100" kern="1200">
                <a:solidFill>
                  <a:schemeClr val="tx1"/>
                </a:solidFill>
                <a:latin typeface="Arial"/>
                <a:ea typeface="ＭＳ Ｐゴシック" panose="020B0600070205080204" pitchFamily="34" charset="-128"/>
                <a:cs typeface="Arial"/>
              </a:defRPr>
            </a:lvl1pPr>
            <a:lvl2pPr marL="989013" indent="-3794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2pPr>
            <a:lvl3pPr marL="1522413" indent="-3032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3pPr>
            <a:lvl4pPr marL="2132013" indent="-3032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4pPr>
            <a:lvl5pPr marL="2741613" indent="-3032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5pPr>
            <a:lvl6pPr marL="3047924" indent="0" algn="l" defTabSz="609585" rtl="0" eaLnBrk="1" latinLnBrk="0" hangingPunct="1">
              <a:spcBef>
                <a:spcPct val="20000"/>
              </a:spcBef>
              <a:buFont typeface="Arial"/>
              <a:buNone/>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342900" indent="-342900" eaLnBrk="1" hangingPunct="1">
              <a:lnSpc>
                <a:spcPct val="150000"/>
              </a:lnSpc>
              <a:spcAft>
                <a:spcPts val="800"/>
              </a:spcAft>
              <a:buFont typeface="+mj-lt"/>
              <a:buAutoNum type="alphaLcParenR"/>
            </a:pPr>
            <a:r>
              <a:rPr lang="nb-NO" sz="1400" b="0" dirty="0">
                <a:latin typeface="Times New Roman" panose="02020603050405020304" pitchFamily="18" charset="0"/>
                <a:ea typeface="Calibri" panose="020F0502020204030204" pitchFamily="34" charset="0"/>
                <a:cs typeface="Arial" panose="020B0604020202020204" pitchFamily="34" charset="0"/>
              </a:rPr>
              <a:t>Regnbueørret pga. størst dekningsbidrag per knapp faktor ((kr 45 – kr 22,60)/1,5 timer = kr 14,93 per time).</a:t>
            </a:r>
          </a:p>
          <a:p>
            <a:pPr marL="342900" indent="-342900" eaLnBrk="1" hangingPunct="1">
              <a:lnSpc>
                <a:spcPct val="150000"/>
              </a:lnSpc>
              <a:spcAft>
                <a:spcPts val="800"/>
              </a:spcAft>
              <a:buFont typeface="+mj-lt"/>
              <a:buAutoNum type="alphaLcParenR"/>
            </a:pPr>
            <a:r>
              <a:rPr lang="nb-NO" sz="1400" b="0" dirty="0">
                <a:latin typeface="Times New Roman" panose="02020603050405020304" pitchFamily="18" charset="0"/>
                <a:ea typeface="Calibri" panose="020F0502020204030204" pitchFamily="34" charset="0"/>
                <a:cs typeface="Arial" panose="020B0604020202020204" pitchFamily="34" charset="0"/>
              </a:rPr>
              <a:t>Regnbueørret pga. størst fortjeneste per knapp faktor ((kr 45 – kr 29,28)/1,5 timer = kr 9,86 per time).</a:t>
            </a:r>
          </a:p>
          <a:p>
            <a:pPr marL="342900" indent="-342900" eaLnBrk="1" hangingPunct="1">
              <a:lnSpc>
                <a:spcPct val="150000"/>
              </a:lnSpc>
              <a:spcAft>
                <a:spcPts val="800"/>
              </a:spcAft>
              <a:buFont typeface="+mj-lt"/>
              <a:buAutoNum type="alphaLcParenR"/>
            </a:pPr>
            <a:r>
              <a:rPr lang="nb-NO" sz="1400" b="0" dirty="0">
                <a:latin typeface="Times New Roman" panose="02020603050405020304" pitchFamily="18" charset="0"/>
                <a:ea typeface="Calibri" panose="020F0502020204030204" pitchFamily="34" charset="0"/>
                <a:cs typeface="Arial" panose="020B0604020202020204" pitchFamily="34" charset="0"/>
              </a:rPr>
              <a:t>Laks pga. størst dekningsgrad og dekningsbidrag i kroner.</a:t>
            </a:r>
          </a:p>
          <a:p>
            <a:pPr marL="342900" indent="-342900" eaLnBrk="1" hangingPunct="1">
              <a:lnSpc>
                <a:spcPct val="150000"/>
              </a:lnSpc>
              <a:spcAft>
                <a:spcPts val="800"/>
              </a:spcAft>
              <a:buFont typeface="+mj-lt"/>
              <a:buAutoNum type="alphaLcParenR"/>
            </a:pPr>
            <a:r>
              <a:rPr lang="nb-NO" sz="1400" b="0" dirty="0">
                <a:latin typeface="Times New Roman" panose="02020603050405020304" pitchFamily="18" charset="0"/>
                <a:ea typeface="Calibri" panose="020F0502020204030204" pitchFamily="34" charset="0"/>
                <a:cs typeface="Arial" panose="020B0604020202020204" pitchFamily="34" charset="0"/>
              </a:rPr>
              <a:t>Laks pga. størst fortjenesteprosent og fortjeneste i kroner.</a:t>
            </a:r>
          </a:p>
          <a:p>
            <a:pPr marL="342900" indent="-342900" eaLnBrk="1" hangingPunct="1">
              <a:lnSpc>
                <a:spcPct val="150000"/>
              </a:lnSpc>
              <a:spcAft>
                <a:spcPts val="800"/>
              </a:spcAft>
              <a:buFont typeface="+mj-lt"/>
              <a:buAutoNum type="alphaLcParenR"/>
            </a:pPr>
            <a:endParaRPr lang="nb-NO" sz="1400" b="0" dirty="0">
              <a:latin typeface="Times New Roman" panose="02020603050405020304" pitchFamily="18" charset="0"/>
              <a:ea typeface="Calibri" panose="020F0502020204030204" pitchFamily="34" charset="0"/>
              <a:cs typeface="Arial" panose="020B0604020202020204" pitchFamily="34" charset="0"/>
            </a:endParaRPr>
          </a:p>
          <a:p>
            <a:pPr marL="0" indent="0" eaLnBrk="1" hangingPunct="1">
              <a:lnSpc>
                <a:spcPct val="150000"/>
              </a:lnSpc>
              <a:spcAft>
                <a:spcPts val="800"/>
              </a:spcAft>
              <a:buFont typeface="Arial" panose="020B0604020202020204" pitchFamily="34" charset="0"/>
              <a:buNone/>
            </a:pPr>
            <a:endParaRPr lang="nb-NO" sz="1400" b="0" dirty="0">
              <a:latin typeface="Calibri" panose="020F0502020204030204" pitchFamily="34" charset="0"/>
              <a:ea typeface="Calibri" panose="020F0502020204030204" pitchFamily="34" charset="0"/>
              <a:cs typeface="Arial" panose="020B0604020202020204" pitchFamily="34" charset="0"/>
            </a:endParaRPr>
          </a:p>
          <a:p>
            <a:pPr marL="609600" lvl="1" indent="0" eaLnBrk="1" hangingPunct="1">
              <a:buFont typeface="Arial" panose="020B0604020202020204" pitchFamily="34" charset="0"/>
              <a:buNone/>
            </a:pPr>
            <a:endParaRPr lang="nb-NO" sz="1400" b="0" dirty="0"/>
          </a:p>
          <a:p>
            <a:pPr lvl="1" eaLnBrk="1" hangingPunct="1"/>
            <a:endParaRPr lang="nb-NO" sz="2800" b="0" dirty="0"/>
          </a:p>
        </p:txBody>
      </p:sp>
    </p:spTree>
    <p:extLst>
      <p:ext uri="{BB962C8B-B14F-4D97-AF65-F5344CB8AC3E}">
        <p14:creationId xmlns:p14="http://schemas.microsoft.com/office/powerpoint/2010/main" val="2180443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innhold 2"/>
          <p:cNvSpPr>
            <a:spLocks noGrp="1"/>
          </p:cNvSpPr>
          <p:nvPr>
            <p:ph idx="1"/>
          </p:nvPr>
        </p:nvSpPr>
        <p:spPr>
          <a:xfrm>
            <a:off x="0" y="548680"/>
            <a:ext cx="6672064" cy="4525963"/>
          </a:xfrm>
        </p:spPr>
        <p:txBody>
          <a:bodyPr/>
          <a:lstStyle/>
          <a:p>
            <a:pPr marL="0" indent="0">
              <a:buNone/>
            </a:pPr>
            <a:endParaRPr lang="nb-NO" sz="2400" dirty="0"/>
          </a:p>
          <a:p>
            <a:pPr lvl="1"/>
            <a:endParaRPr lang="nb-NO" sz="2400" dirty="0"/>
          </a:p>
          <a:p>
            <a:pPr marL="609600" lvl="1" indent="0">
              <a:buNone/>
            </a:pPr>
            <a:endParaRPr lang="nb-NO" sz="2400" b="1" dirty="0"/>
          </a:p>
          <a:p>
            <a:pPr marL="0" indent="0">
              <a:lnSpc>
                <a:spcPct val="107000"/>
              </a:lnSpc>
              <a:spcAft>
                <a:spcPts val="800"/>
              </a:spcAft>
              <a:buNone/>
            </a:pPr>
            <a:r>
              <a:rPr lang="nb-NO" sz="1800" b="1" dirty="0">
                <a:effectLst/>
                <a:latin typeface="Times New Roman" panose="02020603050405020304" pitchFamily="18" charset="0"/>
                <a:ea typeface="Calibri" panose="020F0502020204030204" pitchFamily="34" charset="0"/>
                <a:cs typeface="Arial" panose="020B0604020202020204" pitchFamily="34" charset="0"/>
              </a:rPr>
              <a:t>Oppgave 3</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nb-NO" sz="1800" dirty="0">
                <a:effectLst/>
                <a:latin typeface="Times New Roman" panose="02020603050405020304" pitchFamily="18" charset="0"/>
                <a:ea typeface="Calibri" panose="020F0502020204030204" pitchFamily="34" charset="0"/>
                <a:cs typeface="Arial" panose="020B0604020202020204" pitchFamily="34" charset="0"/>
              </a:rPr>
              <a:t>Gå utfra at følgende modell gjelder for realøkonomien i et land:</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fr-FR" sz="1800" dirty="0">
                <a:effectLst/>
                <a:latin typeface="Times New Roman" panose="02020603050405020304" pitchFamily="18" charset="0"/>
                <a:ea typeface="Calibri" panose="020F0502020204030204" pitchFamily="34" charset="0"/>
                <a:cs typeface="Arial" panose="020B0604020202020204" pitchFamily="34" charset="0"/>
              </a:rPr>
              <a:t>Y = Cp + </a:t>
            </a:r>
            <a:r>
              <a:rPr lang="fr-FR" sz="1800" dirty="0" err="1">
                <a:effectLst/>
                <a:latin typeface="Times New Roman" panose="02020603050405020304" pitchFamily="18" charset="0"/>
                <a:ea typeface="Calibri" panose="020F0502020204030204" pitchFamily="34" charset="0"/>
                <a:cs typeface="Arial" panose="020B0604020202020204" pitchFamily="34" charset="0"/>
              </a:rPr>
              <a:t>Ip</a:t>
            </a:r>
            <a:r>
              <a:rPr lang="fr-FR" sz="1800" dirty="0">
                <a:effectLst/>
                <a:latin typeface="Times New Roman" panose="02020603050405020304" pitchFamily="18" charset="0"/>
                <a:ea typeface="Calibri" panose="020F0502020204030204" pitchFamily="34" charset="0"/>
                <a:cs typeface="Arial" panose="020B0604020202020204" pitchFamily="34" charset="0"/>
              </a:rPr>
              <a:t> + G + NX</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fr-FR" sz="1800" dirty="0">
                <a:effectLst/>
                <a:latin typeface="Times New Roman" panose="02020603050405020304" pitchFamily="18" charset="0"/>
                <a:ea typeface="Calibri" panose="020F0502020204030204" pitchFamily="34" charset="0"/>
                <a:cs typeface="Arial" panose="020B0604020202020204" pitchFamily="34" charset="0"/>
              </a:rPr>
              <a:t>Cp = 0.8(Y-T) + 200</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fr-FR" sz="1800" dirty="0" err="1">
                <a:effectLst/>
                <a:latin typeface="Times New Roman" panose="02020603050405020304" pitchFamily="18" charset="0"/>
                <a:ea typeface="Calibri" panose="020F0502020204030204" pitchFamily="34" charset="0"/>
                <a:cs typeface="Arial" panose="020B0604020202020204" pitchFamily="34" charset="0"/>
              </a:rPr>
              <a:t>Ip</a:t>
            </a:r>
            <a:r>
              <a:rPr lang="fr-FR" sz="1800" dirty="0">
                <a:effectLst/>
                <a:latin typeface="Times New Roman" panose="02020603050405020304" pitchFamily="18" charset="0"/>
                <a:ea typeface="Calibri" panose="020F0502020204030204" pitchFamily="34" charset="0"/>
                <a:cs typeface="Arial" panose="020B0604020202020204" pitchFamily="34" charset="0"/>
              </a:rPr>
              <a:t> = 1000 -100i</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fr-FR" sz="1800" dirty="0">
                <a:effectLst/>
                <a:latin typeface="Times New Roman" panose="02020603050405020304" pitchFamily="18" charset="0"/>
                <a:ea typeface="Calibri" panose="020F0502020204030204" pitchFamily="34" charset="0"/>
                <a:cs typeface="Arial" panose="020B0604020202020204" pitchFamily="34" charset="0"/>
              </a:rPr>
              <a:t>IM = 0.3Y</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fr-FR" sz="1800" dirty="0">
                <a:effectLst/>
                <a:latin typeface="Times New Roman" panose="02020603050405020304" pitchFamily="18" charset="0"/>
                <a:ea typeface="Calibri" panose="020F0502020204030204" pitchFamily="34" charset="0"/>
                <a:cs typeface="Arial" panose="020B0604020202020204" pitchFamily="34" charset="0"/>
              </a:rPr>
              <a:t>T = 0.375Y +T</a:t>
            </a:r>
            <a:r>
              <a:rPr lang="fr-FR" sz="1800" baseline="30000" dirty="0">
                <a:effectLst/>
                <a:latin typeface="Times New Roman" panose="02020603050405020304" pitchFamily="18" charset="0"/>
                <a:ea typeface="Calibri" panose="020F0502020204030204" pitchFamily="34" charset="0"/>
                <a:cs typeface="Arial" panose="020B0604020202020204" pitchFamily="34" charset="0"/>
              </a:rPr>
              <a:t>0</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nb-NO" sz="1800" dirty="0">
                <a:effectLst/>
                <a:latin typeface="Times New Roman" panose="02020603050405020304" pitchFamily="18" charset="0"/>
                <a:ea typeface="Calibri" panose="020F0502020204030204" pitchFamily="34" charset="0"/>
                <a:cs typeface="Arial" panose="020B0604020202020204" pitchFamily="34" charset="0"/>
              </a:rPr>
              <a:t>X</a:t>
            </a:r>
            <a:r>
              <a:rPr lang="nb-NO" sz="1800" baseline="30000" dirty="0">
                <a:effectLst/>
                <a:latin typeface="Times New Roman" panose="02020603050405020304" pitchFamily="18" charset="0"/>
                <a:ea typeface="Calibri" panose="020F0502020204030204" pitchFamily="34" charset="0"/>
                <a:cs typeface="Arial" panose="020B0604020202020204" pitchFamily="34" charset="0"/>
              </a:rPr>
              <a:t>0</a:t>
            </a:r>
            <a:r>
              <a:rPr lang="nb-NO" sz="1800" dirty="0">
                <a:effectLst/>
                <a:latin typeface="Times New Roman" panose="02020603050405020304" pitchFamily="18" charset="0"/>
                <a:ea typeface="Calibri" panose="020F0502020204030204" pitchFamily="34" charset="0"/>
                <a:cs typeface="Arial" panose="020B0604020202020204" pitchFamily="34" charset="0"/>
              </a:rPr>
              <a:t>=1000, G = 1500, T</a:t>
            </a:r>
            <a:r>
              <a:rPr lang="nb-NO" sz="1800" baseline="30000" dirty="0">
                <a:effectLst/>
                <a:latin typeface="Times New Roman" panose="02020603050405020304" pitchFamily="18" charset="0"/>
                <a:ea typeface="Calibri" panose="020F0502020204030204" pitchFamily="34" charset="0"/>
                <a:cs typeface="Arial" panose="020B0604020202020204" pitchFamily="34" charset="0"/>
              </a:rPr>
              <a:t>0 </a:t>
            </a:r>
            <a:r>
              <a:rPr lang="nb-NO" sz="1800" dirty="0">
                <a:effectLst/>
                <a:latin typeface="Times New Roman" panose="02020603050405020304" pitchFamily="18" charset="0"/>
                <a:ea typeface="Calibri" panose="020F0502020204030204" pitchFamily="34" charset="0"/>
                <a:cs typeface="Arial" panose="020B0604020202020204" pitchFamily="34" charset="0"/>
              </a:rPr>
              <a:t>= 0, i = 5.0</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nb-NO" sz="1800" dirty="0">
                <a:effectLst/>
                <a:latin typeface="Times New Roman" panose="02020603050405020304" pitchFamily="18" charset="0"/>
                <a:ea typeface="Calibri" panose="020F0502020204030204" pitchFamily="34" charset="0"/>
                <a:cs typeface="Arial" panose="020B0604020202020204" pitchFamily="34" charset="0"/>
              </a:rPr>
              <a:t>Der Y: BNP, Cp: Privat forbruk, </a:t>
            </a:r>
            <a:r>
              <a:rPr lang="nb-NO" sz="1800" dirty="0" err="1">
                <a:effectLst/>
                <a:latin typeface="Times New Roman" panose="02020603050405020304" pitchFamily="18" charset="0"/>
                <a:ea typeface="Calibri" panose="020F0502020204030204" pitchFamily="34" charset="0"/>
                <a:cs typeface="Arial" panose="020B0604020202020204" pitchFamily="34" charset="0"/>
              </a:rPr>
              <a:t>Ip</a:t>
            </a:r>
            <a:r>
              <a:rPr lang="nb-NO" sz="1800" dirty="0">
                <a:effectLst/>
                <a:latin typeface="Times New Roman" panose="02020603050405020304" pitchFamily="18" charset="0"/>
                <a:ea typeface="Calibri" panose="020F0502020204030204" pitchFamily="34" charset="0"/>
                <a:cs typeface="Arial" panose="020B0604020202020204" pitchFamily="34" charset="0"/>
              </a:rPr>
              <a:t>: Privat brutto realinvestering, T: Netto skatt, i: rente, IM: Import, G: Offentlig etterspørsel, NX: Nettoeksport, X</a:t>
            </a:r>
            <a:r>
              <a:rPr lang="nb-NO" sz="1800" baseline="-25000" dirty="0">
                <a:effectLst/>
                <a:latin typeface="Times New Roman" panose="02020603050405020304" pitchFamily="18" charset="0"/>
                <a:ea typeface="Calibri" panose="020F0502020204030204" pitchFamily="34" charset="0"/>
                <a:cs typeface="Arial" panose="020B0604020202020204" pitchFamily="34" charset="0"/>
              </a:rPr>
              <a:t>0</a:t>
            </a:r>
            <a:r>
              <a:rPr lang="nb-NO" sz="1800" dirty="0">
                <a:effectLst/>
                <a:latin typeface="Times New Roman" panose="02020603050405020304" pitchFamily="18" charset="0"/>
                <a:ea typeface="Calibri" panose="020F0502020204030204" pitchFamily="34" charset="0"/>
                <a:cs typeface="Arial" panose="020B0604020202020204" pitchFamily="34" charset="0"/>
              </a:rPr>
              <a:t>: Eksport.</a:t>
            </a:r>
            <a:endParaRPr lang="nb-NO" sz="2800" dirty="0"/>
          </a:p>
          <a:p>
            <a:pPr lvl="1"/>
            <a:endParaRPr lang="nb-NO" sz="2800" dirty="0"/>
          </a:p>
        </p:txBody>
      </p:sp>
      <p:sp>
        <p:nvSpPr>
          <p:cNvPr id="6"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dirty="0">
                <a:solidFill>
                  <a:srgbClr val="FF0000"/>
                </a:solidFill>
              </a:rPr>
              <a:t>Eksempel oppgave </a:t>
            </a:r>
            <a:r>
              <a:rPr lang="nb-NO" altLang="nb-NO" dirty="0" err="1">
                <a:solidFill>
                  <a:srgbClr val="FF0000"/>
                </a:solidFill>
              </a:rPr>
              <a:t>samøk</a:t>
            </a:r>
            <a:r>
              <a:rPr lang="nb-NO" altLang="nb-NO" dirty="0">
                <a:solidFill>
                  <a:srgbClr val="FF0000"/>
                </a:solidFill>
              </a:rPr>
              <a:t> (oppgave 3)</a:t>
            </a:r>
            <a:endParaRPr lang="nb-NO" altLang="nb-NO" sz="3600" dirty="0">
              <a:solidFill>
                <a:srgbClr val="FF0000"/>
              </a:solidFill>
            </a:endParaRPr>
          </a:p>
        </p:txBody>
      </p:sp>
      <p:sp>
        <p:nvSpPr>
          <p:cNvPr id="4" name="Plassholder for innhold 2">
            <a:extLst>
              <a:ext uri="{FF2B5EF4-FFF2-40B4-BE49-F238E27FC236}">
                <a16:creationId xmlns:a16="http://schemas.microsoft.com/office/drawing/2014/main" id="{EAE4A4D6-FE54-4880-84C1-16C458935F62}"/>
              </a:ext>
            </a:extLst>
          </p:cNvPr>
          <p:cNvSpPr txBox="1">
            <a:spLocks/>
          </p:cNvSpPr>
          <p:nvPr/>
        </p:nvSpPr>
        <p:spPr bwMode="auto">
          <a:xfrm>
            <a:off x="6372552" y="404664"/>
            <a:ext cx="6672064"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5613" indent="-455613" algn="l" defTabSz="608013" rtl="0" fontAlgn="base">
              <a:spcBef>
                <a:spcPct val="20000"/>
              </a:spcBef>
              <a:spcAft>
                <a:spcPct val="0"/>
              </a:spcAft>
              <a:buFont typeface="Arial" panose="020B0604020202020204" pitchFamily="34" charset="0"/>
              <a:buChar char="•"/>
              <a:defRPr sz="2100" kern="1200">
                <a:solidFill>
                  <a:schemeClr val="tx1"/>
                </a:solidFill>
                <a:latin typeface="Arial"/>
                <a:ea typeface="ＭＳ Ｐゴシック" panose="020B0600070205080204" pitchFamily="34" charset="-128"/>
                <a:cs typeface="Arial"/>
              </a:defRPr>
            </a:lvl1pPr>
            <a:lvl2pPr marL="989013" indent="-3794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2pPr>
            <a:lvl3pPr marL="1522413" indent="-3032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3pPr>
            <a:lvl4pPr marL="2132013" indent="-3032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4pPr>
            <a:lvl5pPr marL="2741613" indent="-3032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5pPr>
            <a:lvl6pPr marL="3047924" indent="0" algn="l" defTabSz="609585" rtl="0" eaLnBrk="1" latinLnBrk="0" hangingPunct="1">
              <a:spcBef>
                <a:spcPct val="20000"/>
              </a:spcBef>
              <a:buFont typeface="Arial"/>
              <a:buNone/>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eaLnBrk="1" hangingPunct="1">
              <a:buFont typeface="Arial" panose="020B0604020202020204" pitchFamily="34" charset="0"/>
              <a:buNone/>
            </a:pPr>
            <a:endParaRPr lang="nb-NO" sz="2400" b="0" dirty="0"/>
          </a:p>
          <a:p>
            <a:pPr lvl="1" eaLnBrk="1" hangingPunct="1"/>
            <a:endParaRPr lang="nb-NO" sz="2400" b="0" dirty="0"/>
          </a:p>
          <a:p>
            <a:pPr marL="609600" lvl="1" indent="0" eaLnBrk="1" hangingPunct="1">
              <a:buFont typeface="Arial" panose="020B0604020202020204" pitchFamily="34" charset="0"/>
              <a:buNone/>
            </a:pPr>
            <a:endParaRPr lang="nb-NO" sz="2400" b="1" dirty="0"/>
          </a:p>
          <a:p>
            <a:pPr marL="0" indent="0" eaLnBrk="1" hangingPunct="1">
              <a:lnSpc>
                <a:spcPct val="107000"/>
              </a:lnSpc>
              <a:spcAft>
                <a:spcPts val="800"/>
              </a:spcAft>
              <a:buNone/>
            </a:pPr>
            <a:r>
              <a:rPr lang="nb-NO" sz="1800" b="0" dirty="0">
                <a:latin typeface="Times New Roman" panose="02020603050405020304" pitchFamily="18" charset="0"/>
                <a:ea typeface="Calibri" panose="020F0502020204030204" pitchFamily="34" charset="0"/>
                <a:cs typeface="Arial" panose="020B0604020202020204" pitchFamily="34" charset="0"/>
              </a:rPr>
              <a:t>Hva blir </a:t>
            </a:r>
            <a:r>
              <a:rPr lang="nb-NO" sz="1800" b="0" dirty="0" err="1">
                <a:latin typeface="Times New Roman" panose="02020603050405020304" pitchFamily="18" charset="0"/>
                <a:ea typeface="Calibri" panose="020F0502020204030204" pitchFamily="34" charset="0"/>
                <a:cs typeface="Arial" panose="020B0604020202020204" pitchFamily="34" charset="0"/>
              </a:rPr>
              <a:t>likevektsløsningen</a:t>
            </a:r>
            <a:r>
              <a:rPr lang="nb-NO" sz="1800" b="0" dirty="0">
                <a:latin typeface="Times New Roman" panose="02020603050405020304" pitchFamily="18" charset="0"/>
                <a:ea typeface="Calibri" panose="020F0502020204030204" pitchFamily="34" charset="0"/>
                <a:cs typeface="Arial" panose="020B0604020202020204" pitchFamily="34" charset="0"/>
              </a:rPr>
              <a:t> for BNP?</a:t>
            </a:r>
          </a:p>
          <a:p>
            <a:pPr marL="0" indent="0" eaLnBrk="1" hangingPunct="1">
              <a:lnSpc>
                <a:spcPct val="107000"/>
              </a:lnSpc>
              <a:spcAft>
                <a:spcPts val="800"/>
              </a:spcAft>
              <a:buNone/>
            </a:pPr>
            <a:endParaRPr lang="nb-NO" sz="1800" b="0" dirty="0">
              <a:latin typeface="Times New Roman" panose="02020603050405020304" pitchFamily="18" charset="0"/>
              <a:ea typeface="Calibri" panose="020F0502020204030204" pitchFamily="34" charset="0"/>
              <a:cs typeface="Arial" panose="020B0604020202020204" pitchFamily="34" charset="0"/>
            </a:endParaRPr>
          </a:p>
          <a:p>
            <a:pPr marL="342900" indent="-342900" eaLnBrk="1" hangingPunct="1">
              <a:lnSpc>
                <a:spcPct val="107000"/>
              </a:lnSpc>
              <a:spcAft>
                <a:spcPts val="800"/>
              </a:spcAft>
              <a:buAutoNum type="alphaLcParenR"/>
            </a:pPr>
            <a:r>
              <a:rPr lang="nb-NO" sz="1800" b="0" dirty="0">
                <a:latin typeface="Times New Roman" panose="02020603050405020304" pitchFamily="18" charset="0"/>
                <a:ea typeface="Calibri" panose="020F0502020204030204" pitchFamily="34" charset="0"/>
                <a:cs typeface="Arial" panose="020B0604020202020204" pitchFamily="34" charset="0"/>
              </a:rPr>
              <a:t>3900</a:t>
            </a:r>
          </a:p>
          <a:p>
            <a:pPr marL="342900" indent="-342900" eaLnBrk="1" hangingPunct="1">
              <a:lnSpc>
                <a:spcPct val="107000"/>
              </a:lnSpc>
              <a:spcAft>
                <a:spcPts val="800"/>
              </a:spcAft>
              <a:buAutoNum type="alphaLcParenR"/>
            </a:pPr>
            <a:r>
              <a:rPr lang="nb-NO" sz="1800" b="0" dirty="0">
                <a:latin typeface="Times New Roman" panose="02020603050405020304" pitchFamily="18" charset="0"/>
                <a:ea typeface="Calibri" panose="020F0502020204030204" pitchFamily="34" charset="0"/>
                <a:cs typeface="Arial" panose="020B0604020202020204" pitchFamily="34" charset="0"/>
              </a:rPr>
              <a:t>4200</a:t>
            </a:r>
          </a:p>
          <a:p>
            <a:pPr marL="342900" indent="-342900" eaLnBrk="1" hangingPunct="1">
              <a:lnSpc>
                <a:spcPct val="107000"/>
              </a:lnSpc>
              <a:spcAft>
                <a:spcPts val="800"/>
              </a:spcAft>
              <a:buAutoNum type="alphaLcParenR"/>
            </a:pPr>
            <a:r>
              <a:rPr lang="nb-NO" sz="1800" b="0" dirty="0">
                <a:latin typeface="Times New Roman" panose="02020603050405020304" pitchFamily="18" charset="0"/>
                <a:ea typeface="Calibri" panose="020F0502020204030204" pitchFamily="34" charset="0"/>
                <a:cs typeface="Arial" panose="020B0604020202020204" pitchFamily="34" charset="0"/>
              </a:rPr>
              <a:t>4115</a:t>
            </a:r>
          </a:p>
          <a:p>
            <a:pPr marL="342900" indent="-342900" eaLnBrk="1" hangingPunct="1">
              <a:lnSpc>
                <a:spcPct val="107000"/>
              </a:lnSpc>
              <a:spcAft>
                <a:spcPts val="800"/>
              </a:spcAft>
              <a:buAutoNum type="alphaLcParenR"/>
            </a:pPr>
            <a:r>
              <a:rPr lang="nb-NO" sz="1800" b="0" dirty="0">
                <a:latin typeface="Times New Roman" panose="02020603050405020304" pitchFamily="18" charset="0"/>
                <a:ea typeface="Calibri" panose="020F0502020204030204" pitchFamily="34" charset="0"/>
                <a:cs typeface="Arial" panose="020B0604020202020204" pitchFamily="34" charset="0"/>
              </a:rPr>
              <a:t>4000</a:t>
            </a:r>
            <a:endParaRPr lang="nb-NO" sz="1800" b="0" dirty="0">
              <a:latin typeface="Calibri" panose="020F0502020204030204" pitchFamily="34" charset="0"/>
              <a:ea typeface="Calibri" panose="020F0502020204030204" pitchFamily="34" charset="0"/>
              <a:cs typeface="Arial" panose="020B0604020202020204" pitchFamily="34" charset="0"/>
            </a:endParaRPr>
          </a:p>
          <a:p>
            <a:pPr marL="609600" lvl="1" indent="0" eaLnBrk="1" hangingPunct="1">
              <a:buFont typeface="Arial" panose="020B0604020202020204" pitchFamily="34" charset="0"/>
              <a:buNone/>
            </a:pPr>
            <a:endParaRPr lang="nb-NO" sz="2800" b="0" dirty="0"/>
          </a:p>
          <a:p>
            <a:pPr lvl="1" eaLnBrk="1" hangingPunct="1"/>
            <a:endParaRPr lang="nb-NO" sz="2800" b="0" dirty="0"/>
          </a:p>
        </p:txBody>
      </p:sp>
    </p:spTree>
    <p:extLst>
      <p:ext uri="{BB962C8B-B14F-4D97-AF65-F5344CB8AC3E}">
        <p14:creationId xmlns:p14="http://schemas.microsoft.com/office/powerpoint/2010/main" val="3337116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innhold 2"/>
          <p:cNvSpPr>
            <a:spLocks noGrp="1"/>
          </p:cNvSpPr>
          <p:nvPr>
            <p:ph idx="1"/>
          </p:nvPr>
        </p:nvSpPr>
        <p:spPr>
          <a:xfrm>
            <a:off x="0" y="548680"/>
            <a:ext cx="6672064" cy="4525963"/>
          </a:xfrm>
        </p:spPr>
        <p:txBody>
          <a:bodyPr/>
          <a:lstStyle/>
          <a:p>
            <a:pPr marL="0" indent="0">
              <a:buNone/>
            </a:pPr>
            <a:endParaRPr lang="nb-NO" sz="2400" dirty="0"/>
          </a:p>
          <a:p>
            <a:pPr lvl="1"/>
            <a:endParaRPr lang="nb-NO" sz="2400" dirty="0"/>
          </a:p>
          <a:p>
            <a:pPr marL="609600" lvl="1" indent="0">
              <a:buNone/>
            </a:pPr>
            <a:endParaRPr lang="nb-NO" sz="2400" b="1" dirty="0"/>
          </a:p>
          <a:p>
            <a:pPr marL="0" indent="0">
              <a:lnSpc>
                <a:spcPct val="107000"/>
              </a:lnSpc>
              <a:spcAft>
                <a:spcPts val="800"/>
              </a:spcAft>
              <a:buNone/>
            </a:pPr>
            <a:r>
              <a:rPr lang="nb-NO" sz="1800" b="1" dirty="0">
                <a:effectLst/>
                <a:latin typeface="Times New Roman" panose="02020603050405020304" pitchFamily="18" charset="0"/>
                <a:ea typeface="Calibri" panose="020F0502020204030204" pitchFamily="34" charset="0"/>
                <a:cs typeface="Arial" panose="020B0604020202020204" pitchFamily="34" charset="0"/>
              </a:rPr>
              <a:t>Oppgave 3</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nb-NO" sz="1800" dirty="0">
                <a:effectLst/>
                <a:latin typeface="Times New Roman" panose="02020603050405020304" pitchFamily="18" charset="0"/>
                <a:ea typeface="Calibri" panose="020F0502020204030204" pitchFamily="34" charset="0"/>
                <a:cs typeface="Arial" panose="020B0604020202020204" pitchFamily="34" charset="0"/>
              </a:rPr>
              <a:t>Gå utfra at følgende modell gjelder for realøkonomien i et land:</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fr-FR" sz="1800" dirty="0">
                <a:effectLst/>
                <a:latin typeface="Times New Roman" panose="02020603050405020304" pitchFamily="18" charset="0"/>
                <a:ea typeface="Calibri" panose="020F0502020204030204" pitchFamily="34" charset="0"/>
                <a:cs typeface="Arial" panose="020B0604020202020204" pitchFamily="34" charset="0"/>
              </a:rPr>
              <a:t>Y = Cp + </a:t>
            </a:r>
            <a:r>
              <a:rPr lang="fr-FR" sz="1800" dirty="0" err="1">
                <a:effectLst/>
                <a:latin typeface="Times New Roman" panose="02020603050405020304" pitchFamily="18" charset="0"/>
                <a:ea typeface="Calibri" panose="020F0502020204030204" pitchFamily="34" charset="0"/>
                <a:cs typeface="Arial" panose="020B0604020202020204" pitchFamily="34" charset="0"/>
              </a:rPr>
              <a:t>Ip</a:t>
            </a:r>
            <a:r>
              <a:rPr lang="fr-FR" sz="1800" dirty="0">
                <a:effectLst/>
                <a:latin typeface="Times New Roman" panose="02020603050405020304" pitchFamily="18" charset="0"/>
                <a:ea typeface="Calibri" panose="020F0502020204030204" pitchFamily="34" charset="0"/>
                <a:cs typeface="Arial" panose="020B0604020202020204" pitchFamily="34" charset="0"/>
              </a:rPr>
              <a:t> + G + NX</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fr-FR" sz="1800" dirty="0">
                <a:effectLst/>
                <a:latin typeface="Times New Roman" panose="02020603050405020304" pitchFamily="18" charset="0"/>
                <a:ea typeface="Calibri" panose="020F0502020204030204" pitchFamily="34" charset="0"/>
                <a:cs typeface="Arial" panose="020B0604020202020204" pitchFamily="34" charset="0"/>
              </a:rPr>
              <a:t>Cp = 0.8(Y-T) + 200</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fr-FR" sz="1800" dirty="0" err="1">
                <a:effectLst/>
                <a:latin typeface="Times New Roman" panose="02020603050405020304" pitchFamily="18" charset="0"/>
                <a:ea typeface="Calibri" panose="020F0502020204030204" pitchFamily="34" charset="0"/>
                <a:cs typeface="Arial" panose="020B0604020202020204" pitchFamily="34" charset="0"/>
              </a:rPr>
              <a:t>Ip</a:t>
            </a:r>
            <a:r>
              <a:rPr lang="fr-FR" sz="1800" dirty="0">
                <a:effectLst/>
                <a:latin typeface="Times New Roman" panose="02020603050405020304" pitchFamily="18" charset="0"/>
                <a:ea typeface="Calibri" panose="020F0502020204030204" pitchFamily="34" charset="0"/>
                <a:cs typeface="Arial" panose="020B0604020202020204" pitchFamily="34" charset="0"/>
              </a:rPr>
              <a:t> = 1000 -100i</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fr-FR" sz="1800" dirty="0">
                <a:effectLst/>
                <a:latin typeface="Times New Roman" panose="02020603050405020304" pitchFamily="18" charset="0"/>
                <a:ea typeface="Calibri" panose="020F0502020204030204" pitchFamily="34" charset="0"/>
                <a:cs typeface="Arial" panose="020B0604020202020204" pitchFamily="34" charset="0"/>
              </a:rPr>
              <a:t>IM = 0.3Y</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fr-FR" sz="1800" dirty="0">
                <a:effectLst/>
                <a:latin typeface="Times New Roman" panose="02020603050405020304" pitchFamily="18" charset="0"/>
                <a:ea typeface="Calibri" panose="020F0502020204030204" pitchFamily="34" charset="0"/>
                <a:cs typeface="Arial" panose="020B0604020202020204" pitchFamily="34" charset="0"/>
              </a:rPr>
              <a:t>T = 0.375Y +T</a:t>
            </a:r>
            <a:r>
              <a:rPr lang="fr-FR" sz="1800" baseline="30000" dirty="0">
                <a:effectLst/>
                <a:latin typeface="Times New Roman" panose="02020603050405020304" pitchFamily="18" charset="0"/>
                <a:ea typeface="Calibri" panose="020F0502020204030204" pitchFamily="34" charset="0"/>
                <a:cs typeface="Arial" panose="020B0604020202020204" pitchFamily="34" charset="0"/>
              </a:rPr>
              <a:t>0</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nb-NO" sz="1800" dirty="0">
                <a:effectLst/>
                <a:latin typeface="Times New Roman" panose="02020603050405020304" pitchFamily="18" charset="0"/>
                <a:ea typeface="Calibri" panose="020F0502020204030204" pitchFamily="34" charset="0"/>
                <a:cs typeface="Arial" panose="020B0604020202020204" pitchFamily="34" charset="0"/>
              </a:rPr>
              <a:t>X</a:t>
            </a:r>
            <a:r>
              <a:rPr lang="nb-NO" sz="1800" baseline="30000" dirty="0">
                <a:effectLst/>
                <a:latin typeface="Times New Roman" panose="02020603050405020304" pitchFamily="18" charset="0"/>
                <a:ea typeface="Calibri" panose="020F0502020204030204" pitchFamily="34" charset="0"/>
                <a:cs typeface="Arial" panose="020B0604020202020204" pitchFamily="34" charset="0"/>
              </a:rPr>
              <a:t>0</a:t>
            </a:r>
            <a:r>
              <a:rPr lang="nb-NO" sz="1800" dirty="0">
                <a:effectLst/>
                <a:latin typeface="Times New Roman" panose="02020603050405020304" pitchFamily="18" charset="0"/>
                <a:ea typeface="Calibri" panose="020F0502020204030204" pitchFamily="34" charset="0"/>
                <a:cs typeface="Arial" panose="020B0604020202020204" pitchFamily="34" charset="0"/>
              </a:rPr>
              <a:t>=1000, G = 1500, T</a:t>
            </a:r>
            <a:r>
              <a:rPr lang="nb-NO" sz="1800" baseline="30000" dirty="0">
                <a:effectLst/>
                <a:latin typeface="Times New Roman" panose="02020603050405020304" pitchFamily="18" charset="0"/>
                <a:ea typeface="Calibri" panose="020F0502020204030204" pitchFamily="34" charset="0"/>
                <a:cs typeface="Arial" panose="020B0604020202020204" pitchFamily="34" charset="0"/>
              </a:rPr>
              <a:t>0 </a:t>
            </a:r>
            <a:r>
              <a:rPr lang="nb-NO" sz="1800" dirty="0">
                <a:effectLst/>
                <a:latin typeface="Times New Roman" panose="02020603050405020304" pitchFamily="18" charset="0"/>
                <a:ea typeface="Calibri" panose="020F0502020204030204" pitchFamily="34" charset="0"/>
                <a:cs typeface="Arial" panose="020B0604020202020204" pitchFamily="34" charset="0"/>
              </a:rPr>
              <a:t>= 0, i = 5.0</a:t>
            </a:r>
            <a:endParaRPr lang="nb-NO"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nb-NO" sz="1800" dirty="0">
                <a:effectLst/>
                <a:latin typeface="Times New Roman" panose="02020603050405020304" pitchFamily="18" charset="0"/>
                <a:ea typeface="Calibri" panose="020F0502020204030204" pitchFamily="34" charset="0"/>
                <a:cs typeface="Arial" panose="020B0604020202020204" pitchFamily="34" charset="0"/>
              </a:rPr>
              <a:t>Der Y: BNP, Cp: Privat forbruk, </a:t>
            </a:r>
            <a:r>
              <a:rPr lang="nb-NO" sz="1800" dirty="0" err="1">
                <a:effectLst/>
                <a:latin typeface="Times New Roman" panose="02020603050405020304" pitchFamily="18" charset="0"/>
                <a:ea typeface="Calibri" panose="020F0502020204030204" pitchFamily="34" charset="0"/>
                <a:cs typeface="Arial" panose="020B0604020202020204" pitchFamily="34" charset="0"/>
              </a:rPr>
              <a:t>Ip</a:t>
            </a:r>
            <a:r>
              <a:rPr lang="nb-NO" sz="1800" dirty="0">
                <a:effectLst/>
                <a:latin typeface="Times New Roman" panose="02020603050405020304" pitchFamily="18" charset="0"/>
                <a:ea typeface="Calibri" panose="020F0502020204030204" pitchFamily="34" charset="0"/>
                <a:cs typeface="Arial" panose="020B0604020202020204" pitchFamily="34" charset="0"/>
              </a:rPr>
              <a:t>: Privat brutto realinvestering, T: Netto skatt, i: rente, IM: Import, G: Offentlig etterspørsel, NX: Nettoeksport, X</a:t>
            </a:r>
            <a:r>
              <a:rPr lang="nb-NO" sz="1800" baseline="-25000" dirty="0">
                <a:effectLst/>
                <a:latin typeface="Times New Roman" panose="02020603050405020304" pitchFamily="18" charset="0"/>
                <a:ea typeface="Calibri" panose="020F0502020204030204" pitchFamily="34" charset="0"/>
                <a:cs typeface="Arial" panose="020B0604020202020204" pitchFamily="34" charset="0"/>
              </a:rPr>
              <a:t>0</a:t>
            </a:r>
            <a:r>
              <a:rPr lang="nb-NO" sz="1800" dirty="0">
                <a:effectLst/>
                <a:latin typeface="Times New Roman" panose="02020603050405020304" pitchFamily="18" charset="0"/>
                <a:ea typeface="Calibri" panose="020F0502020204030204" pitchFamily="34" charset="0"/>
                <a:cs typeface="Arial" panose="020B0604020202020204" pitchFamily="34" charset="0"/>
              </a:rPr>
              <a:t>: Eksport.</a:t>
            </a:r>
            <a:endParaRPr lang="nb-NO" sz="2800" dirty="0"/>
          </a:p>
          <a:p>
            <a:pPr lvl="1"/>
            <a:endParaRPr lang="nb-NO" sz="2800" dirty="0"/>
          </a:p>
        </p:txBody>
      </p:sp>
      <p:sp>
        <p:nvSpPr>
          <p:cNvPr id="6"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dirty="0">
                <a:solidFill>
                  <a:srgbClr val="FF0000"/>
                </a:solidFill>
              </a:rPr>
              <a:t>Eksempel oppgave </a:t>
            </a:r>
            <a:r>
              <a:rPr lang="nb-NO" altLang="nb-NO" dirty="0" err="1">
                <a:solidFill>
                  <a:srgbClr val="FF0000"/>
                </a:solidFill>
              </a:rPr>
              <a:t>samøk</a:t>
            </a:r>
            <a:r>
              <a:rPr lang="nb-NO" altLang="nb-NO" dirty="0">
                <a:solidFill>
                  <a:srgbClr val="FF0000"/>
                </a:solidFill>
              </a:rPr>
              <a:t> (oppgave 4)</a:t>
            </a:r>
            <a:endParaRPr lang="nb-NO" altLang="nb-NO" sz="3600" dirty="0">
              <a:solidFill>
                <a:srgbClr val="FF0000"/>
              </a:solidFill>
            </a:endParaRPr>
          </a:p>
        </p:txBody>
      </p:sp>
      <p:sp>
        <p:nvSpPr>
          <p:cNvPr id="4" name="Plassholder for innhold 2">
            <a:extLst>
              <a:ext uri="{FF2B5EF4-FFF2-40B4-BE49-F238E27FC236}">
                <a16:creationId xmlns:a16="http://schemas.microsoft.com/office/drawing/2014/main" id="{EAE4A4D6-FE54-4880-84C1-16C458935F62}"/>
              </a:ext>
            </a:extLst>
          </p:cNvPr>
          <p:cNvSpPr txBox="1">
            <a:spLocks/>
          </p:cNvSpPr>
          <p:nvPr/>
        </p:nvSpPr>
        <p:spPr bwMode="auto">
          <a:xfrm>
            <a:off x="6372552" y="404664"/>
            <a:ext cx="6672064"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5613" indent="-455613" algn="l" defTabSz="608013" rtl="0" fontAlgn="base">
              <a:spcBef>
                <a:spcPct val="20000"/>
              </a:spcBef>
              <a:spcAft>
                <a:spcPct val="0"/>
              </a:spcAft>
              <a:buFont typeface="Arial" panose="020B0604020202020204" pitchFamily="34" charset="0"/>
              <a:buChar char="•"/>
              <a:defRPr sz="2100" kern="1200">
                <a:solidFill>
                  <a:schemeClr val="tx1"/>
                </a:solidFill>
                <a:latin typeface="Arial"/>
                <a:ea typeface="ＭＳ Ｐゴシック" panose="020B0600070205080204" pitchFamily="34" charset="-128"/>
                <a:cs typeface="Arial"/>
              </a:defRPr>
            </a:lvl1pPr>
            <a:lvl2pPr marL="989013" indent="-3794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2pPr>
            <a:lvl3pPr marL="1522413" indent="-3032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3pPr>
            <a:lvl4pPr marL="2132013" indent="-3032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4pPr>
            <a:lvl5pPr marL="2741613" indent="-3032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5pPr>
            <a:lvl6pPr marL="3047924" indent="0" algn="l" defTabSz="609585" rtl="0" eaLnBrk="1" latinLnBrk="0" hangingPunct="1">
              <a:spcBef>
                <a:spcPct val="20000"/>
              </a:spcBef>
              <a:buFont typeface="Arial"/>
              <a:buNone/>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eaLnBrk="1" hangingPunct="1">
              <a:buFont typeface="Arial" panose="020B0604020202020204" pitchFamily="34" charset="0"/>
              <a:buNone/>
            </a:pPr>
            <a:endParaRPr lang="nb-NO" sz="2400" b="0" dirty="0"/>
          </a:p>
          <a:p>
            <a:pPr lvl="1" eaLnBrk="1" hangingPunct="1"/>
            <a:endParaRPr lang="nb-NO" sz="2400" b="0" dirty="0"/>
          </a:p>
          <a:p>
            <a:pPr marL="609600" lvl="1" indent="0" eaLnBrk="1" hangingPunct="1">
              <a:buFont typeface="Arial" panose="020B0604020202020204" pitchFamily="34" charset="0"/>
              <a:buNone/>
            </a:pPr>
            <a:endParaRPr lang="nb-NO" sz="2400" b="0" dirty="0"/>
          </a:p>
          <a:p>
            <a:pPr marL="0" indent="0" algn="just">
              <a:lnSpc>
                <a:spcPct val="150000"/>
              </a:lnSpc>
              <a:spcAft>
                <a:spcPts val="800"/>
              </a:spcAft>
              <a:buNone/>
            </a:pPr>
            <a:r>
              <a:rPr lang="nb-NO" sz="1800" b="0" i="1" dirty="0">
                <a:effectLst/>
                <a:latin typeface="Times New Roman" panose="02020603050405020304" pitchFamily="18" charset="0"/>
                <a:ea typeface="Calibri" panose="020F0502020204030204" pitchFamily="34" charset="0"/>
                <a:cs typeface="Times New Roman" panose="02020603050405020304" pitchFamily="18" charset="0"/>
              </a:rPr>
              <a:t>Anta at potensielt BNP er 4300. Hva blir likevektsledigheten?</a:t>
            </a:r>
            <a:endParaRPr lang="nb-NO" sz="1800" b="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nb-NO" sz="1800" b="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arenR"/>
              <a:tabLst>
                <a:tab pos="457200" algn="l"/>
              </a:tabLst>
            </a:pPr>
            <a:r>
              <a:rPr lang="nb-NO" sz="1800" b="0" i="1" dirty="0">
                <a:effectLst/>
                <a:latin typeface="Times New Roman" panose="02020603050405020304" pitchFamily="18" charset="0"/>
                <a:ea typeface="Calibri" panose="020F0502020204030204" pitchFamily="34" charset="0"/>
                <a:cs typeface="Times New Roman" panose="02020603050405020304" pitchFamily="18" charset="0"/>
              </a:rPr>
              <a:t>7.50%</a:t>
            </a:r>
            <a:endParaRPr lang="nb-NO" sz="1800" b="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arenR"/>
              <a:tabLst>
                <a:tab pos="457200" algn="l"/>
              </a:tabLst>
            </a:pPr>
            <a:r>
              <a:rPr lang="nb-NO" sz="1800" b="0" i="1" dirty="0">
                <a:effectLst/>
                <a:latin typeface="Times New Roman" panose="02020603050405020304" pitchFamily="18" charset="0"/>
                <a:ea typeface="Calibri" panose="020F0502020204030204" pitchFamily="34" charset="0"/>
                <a:cs typeface="Times New Roman" panose="02020603050405020304" pitchFamily="18" charset="0"/>
              </a:rPr>
              <a:t>6.97%</a:t>
            </a:r>
            <a:endParaRPr lang="nb-NO" sz="1800" b="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arenR"/>
              <a:tabLst>
                <a:tab pos="457200" algn="l"/>
              </a:tabLst>
            </a:pPr>
            <a:r>
              <a:rPr lang="nb-NO" sz="1800" b="0" i="1" dirty="0">
                <a:effectLst/>
                <a:latin typeface="Times New Roman" panose="02020603050405020304" pitchFamily="18" charset="0"/>
                <a:ea typeface="Calibri" panose="020F0502020204030204" pitchFamily="34" charset="0"/>
                <a:cs typeface="Times New Roman" panose="02020603050405020304" pitchFamily="18" charset="0"/>
              </a:rPr>
              <a:t>5.00%</a:t>
            </a:r>
            <a:endParaRPr lang="nb-NO" sz="1800" b="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arenR"/>
              <a:tabLst>
                <a:tab pos="457200" algn="l"/>
              </a:tabLst>
            </a:pPr>
            <a:r>
              <a:rPr lang="nb-NO" sz="1800" b="0" i="1" dirty="0">
                <a:effectLst/>
                <a:latin typeface="Times New Roman" panose="02020603050405020304" pitchFamily="18" charset="0"/>
                <a:ea typeface="Calibri" panose="020F0502020204030204" pitchFamily="34" charset="0"/>
                <a:cs typeface="Times New Roman" panose="02020603050405020304" pitchFamily="18" charset="0"/>
              </a:rPr>
              <a:t>9.30%</a:t>
            </a:r>
            <a:endParaRPr lang="nb-NO" sz="1800" b="0" dirty="0">
              <a:effectLst/>
              <a:latin typeface="Calibri" panose="020F0502020204030204" pitchFamily="34" charset="0"/>
              <a:ea typeface="Calibri" panose="020F0502020204030204" pitchFamily="34" charset="0"/>
              <a:cs typeface="Times New Roman" panose="02020603050405020304" pitchFamily="18" charset="0"/>
            </a:endParaRPr>
          </a:p>
          <a:p>
            <a:pPr marL="609600" lvl="1" indent="0" eaLnBrk="1" hangingPunct="1">
              <a:buFont typeface="Arial" panose="020B0604020202020204" pitchFamily="34" charset="0"/>
              <a:buNone/>
            </a:pPr>
            <a:endParaRPr lang="nb-NO" sz="2800" b="0" dirty="0"/>
          </a:p>
          <a:p>
            <a:pPr lvl="1" eaLnBrk="1" hangingPunct="1"/>
            <a:endParaRPr lang="nb-NO" sz="2800" b="0" dirty="0"/>
          </a:p>
        </p:txBody>
      </p:sp>
    </p:spTree>
    <p:extLst>
      <p:ext uri="{BB962C8B-B14F-4D97-AF65-F5344CB8AC3E}">
        <p14:creationId xmlns:p14="http://schemas.microsoft.com/office/powerpoint/2010/main" val="387025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dirty="0"/>
              <a:t>Langsiktig økonomisk vekst (</a:t>
            </a:r>
            <a:r>
              <a:rPr lang="nb-NO" altLang="nb-NO" dirty="0" err="1"/>
              <a:t>Kap</a:t>
            </a:r>
            <a:r>
              <a:rPr lang="nb-NO" altLang="nb-NO" dirty="0"/>
              <a:t> 12)</a:t>
            </a:r>
            <a:endParaRPr lang="nb-NO" altLang="nb-NO" sz="3600" dirty="0"/>
          </a:p>
        </p:txBody>
      </p:sp>
      <p:sp>
        <p:nvSpPr>
          <p:cNvPr id="5" name="Plassholder for innhold 2"/>
          <p:cNvSpPr>
            <a:spLocks noGrp="1"/>
          </p:cNvSpPr>
          <p:nvPr>
            <p:ph idx="1"/>
          </p:nvPr>
        </p:nvSpPr>
        <p:spPr>
          <a:xfrm>
            <a:off x="41192" y="1052736"/>
            <a:ext cx="12124532" cy="4525963"/>
          </a:xfrm>
        </p:spPr>
        <p:txBody>
          <a:bodyPr/>
          <a:lstStyle/>
          <a:p>
            <a:pPr marL="0" indent="0">
              <a:buNone/>
            </a:pPr>
            <a:endParaRPr lang="nb-NO" sz="2400" dirty="0"/>
          </a:p>
          <a:p>
            <a:endParaRPr lang="nb-NO" sz="2400" dirty="0"/>
          </a:p>
          <a:p>
            <a:pPr lvl="1"/>
            <a:r>
              <a:rPr lang="nb-NO" sz="2800" dirty="0"/>
              <a:t>Her retter man blikket mot mer langsiktig økonomisk vekst</a:t>
            </a:r>
          </a:p>
          <a:p>
            <a:pPr lvl="1"/>
            <a:endParaRPr lang="nb-NO" sz="2800" dirty="0"/>
          </a:p>
          <a:p>
            <a:pPr lvl="1"/>
            <a:r>
              <a:rPr lang="nb-NO" sz="2800" dirty="0"/>
              <a:t>Så langt har vi sett på modeller på hvordan man kan stimulere til kortsiktig økonomisk vekst via å stimulere </a:t>
            </a:r>
            <a:r>
              <a:rPr lang="nb-NO" sz="2800" dirty="0">
                <a:solidFill>
                  <a:srgbClr val="FF0000"/>
                </a:solidFill>
              </a:rPr>
              <a:t>etterspørselssiden</a:t>
            </a:r>
            <a:r>
              <a:rPr lang="nb-NO" sz="2800" dirty="0"/>
              <a:t> i økonomien</a:t>
            </a:r>
          </a:p>
          <a:p>
            <a:pPr lvl="1"/>
            <a:endParaRPr lang="nb-NO" sz="2800" dirty="0"/>
          </a:p>
          <a:p>
            <a:pPr lvl="1"/>
            <a:r>
              <a:rPr lang="nb-NO" sz="2800" dirty="0"/>
              <a:t>Langsiktig økonomisk vekst er mer drevet av </a:t>
            </a:r>
            <a:r>
              <a:rPr lang="nb-NO" sz="2800" dirty="0" err="1">
                <a:solidFill>
                  <a:srgbClr val="FF0000"/>
                </a:solidFill>
              </a:rPr>
              <a:t>tilbudsiden</a:t>
            </a:r>
            <a:r>
              <a:rPr lang="nb-NO" sz="2800" dirty="0"/>
              <a:t> av økonomien</a:t>
            </a:r>
          </a:p>
        </p:txBody>
      </p:sp>
    </p:spTree>
    <p:extLst>
      <p:ext uri="{BB962C8B-B14F-4D97-AF65-F5344CB8AC3E}">
        <p14:creationId xmlns:p14="http://schemas.microsoft.com/office/powerpoint/2010/main" val="2515777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dirty="0"/>
              <a:t>Betydningen av tilbudssiden i økonomien</a:t>
            </a:r>
            <a:endParaRPr lang="nb-NO" altLang="nb-NO" sz="3600" dirty="0"/>
          </a:p>
        </p:txBody>
      </p:sp>
      <p:sp>
        <p:nvSpPr>
          <p:cNvPr id="5" name="Plassholder for innhold 2"/>
          <p:cNvSpPr>
            <a:spLocks noGrp="1"/>
          </p:cNvSpPr>
          <p:nvPr>
            <p:ph idx="1"/>
          </p:nvPr>
        </p:nvSpPr>
        <p:spPr>
          <a:xfrm>
            <a:off x="18939" y="760660"/>
            <a:ext cx="9295168" cy="4525963"/>
          </a:xfrm>
        </p:spPr>
        <p:txBody>
          <a:bodyPr/>
          <a:lstStyle/>
          <a:p>
            <a:pPr marL="0" indent="0">
              <a:buNone/>
            </a:pPr>
            <a:endParaRPr lang="nb-NO" sz="2400" dirty="0"/>
          </a:p>
          <a:p>
            <a:endParaRPr lang="nb-NO" sz="2400" dirty="0"/>
          </a:p>
          <a:p>
            <a:pPr lvl="1"/>
            <a:r>
              <a:rPr lang="nb-NO" sz="2000" dirty="0">
                <a:latin typeface="Arial" panose="020B0604020202020204" pitchFamily="34" charset="0"/>
                <a:cs typeface="Arial" panose="020B0604020202020204" pitchFamily="34" charset="0"/>
              </a:rPr>
              <a:t>Finn Erling Kydland fikk sammen med Edward C. </a:t>
            </a:r>
            <a:r>
              <a:rPr lang="nb-NO" sz="2000" dirty="0" err="1">
                <a:latin typeface="Arial" panose="020B0604020202020204" pitchFamily="34" charset="0"/>
                <a:cs typeface="Arial" panose="020B0604020202020204" pitchFamily="34" charset="0"/>
              </a:rPr>
              <a:t>Prescott</a:t>
            </a:r>
            <a:r>
              <a:rPr lang="nb-NO" sz="2000" dirty="0">
                <a:latin typeface="Arial" panose="020B0604020202020204" pitchFamily="34" charset="0"/>
                <a:cs typeface="Arial" panose="020B0604020202020204" pitchFamily="34" charset="0"/>
              </a:rPr>
              <a:t> nobelprisen i økonomi i 2004</a:t>
            </a:r>
          </a:p>
          <a:p>
            <a:pPr lvl="1"/>
            <a:endParaRPr lang="nb-NO" sz="2000" dirty="0">
              <a:latin typeface="Arial" panose="020B0604020202020204" pitchFamily="34" charset="0"/>
              <a:cs typeface="Arial" panose="020B0604020202020204" pitchFamily="34" charset="0"/>
            </a:endParaRPr>
          </a:p>
          <a:p>
            <a:pPr lvl="1"/>
            <a:r>
              <a:rPr lang="nb-NO" sz="2000" dirty="0">
                <a:latin typeface="Arial" panose="020B0604020202020204" pitchFamily="34" charset="0"/>
                <a:cs typeface="Arial" panose="020B0604020202020204" pitchFamily="34" charset="0"/>
              </a:rPr>
              <a:t>Prisen ble tildelt for deres bidrag til dynamisk makroøkonomisk teori, den økonomiske politikkens tidskonsistens og konjunkturenes drivkrefter. </a:t>
            </a:r>
          </a:p>
          <a:p>
            <a:pPr lvl="1"/>
            <a:endParaRPr lang="nb-NO" sz="2000" dirty="0">
              <a:latin typeface="Arial" panose="020B0604020202020204" pitchFamily="34" charset="0"/>
              <a:cs typeface="Arial" panose="020B0604020202020204" pitchFamily="34" charset="0"/>
            </a:endParaRPr>
          </a:p>
          <a:p>
            <a:pPr lvl="1"/>
            <a:r>
              <a:rPr lang="nb-NO" sz="2000" dirty="0">
                <a:latin typeface="Arial" panose="020B0604020202020204" pitchFamily="34" charset="0"/>
                <a:cs typeface="Arial" panose="020B0604020202020204" pitchFamily="34" charset="0"/>
              </a:rPr>
              <a:t>Kydland har i sitt arbeid lagt vekt på å vise betydningen av tilbudssiden i økonomien og hvordan den fører til konjunktursvingninger </a:t>
            </a:r>
          </a:p>
          <a:p>
            <a:pPr lvl="1"/>
            <a:endParaRPr lang="nb-NO" sz="2000" dirty="0">
              <a:latin typeface="Arial" panose="020B0604020202020204" pitchFamily="34" charset="0"/>
              <a:cs typeface="Arial" panose="020B0604020202020204" pitchFamily="34" charset="0"/>
            </a:endParaRPr>
          </a:p>
          <a:p>
            <a:pPr lvl="1"/>
            <a:r>
              <a:rPr lang="nb-NO" sz="2000" dirty="0">
                <a:latin typeface="Arial" panose="020B0604020202020204" pitchFamily="34" charset="0"/>
                <a:cs typeface="Arial" panose="020B0604020202020204" pitchFamily="34" charset="0"/>
              </a:rPr>
              <a:t>Hans forskning dreier seg også om hvordan politikerne bør lage og kommunisere regler for deler av politikkutøvelsen. Slike regler kan føre til at publikum får større tillit til de politiske institusjonene. Politikken til NBIM / handlingsregelen er langt på vei lagt opp etter disse prinsipper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2424" y="1556792"/>
            <a:ext cx="2095500" cy="2933700"/>
          </a:xfrm>
          <a:prstGeom prst="rect">
            <a:avLst/>
          </a:prstGeom>
        </p:spPr>
      </p:pic>
    </p:spTree>
    <p:extLst>
      <p:ext uri="{BB962C8B-B14F-4D97-AF65-F5344CB8AC3E}">
        <p14:creationId xmlns:p14="http://schemas.microsoft.com/office/powerpoint/2010/main" val="21602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dirty="0"/>
              <a:t>Langsiktig økonomisk vekst</a:t>
            </a:r>
            <a:endParaRPr lang="nb-NO" altLang="nb-NO" sz="3600" dirty="0"/>
          </a:p>
        </p:txBody>
      </p:sp>
      <p:pic>
        <p:nvPicPr>
          <p:cNvPr id="7" name="Picture 6" descr="Diagram, bar chart&#10;&#10;Description automatically generated">
            <a:extLst>
              <a:ext uri="{FF2B5EF4-FFF2-40B4-BE49-F238E27FC236}">
                <a16:creationId xmlns:a16="http://schemas.microsoft.com/office/drawing/2014/main" id="{E93DB461-71B2-4646-9E4F-DC90B2B26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9977" y="1988840"/>
            <a:ext cx="6312024" cy="4235956"/>
          </a:xfrm>
          <a:prstGeom prst="rect">
            <a:avLst/>
          </a:prstGeom>
        </p:spPr>
      </p:pic>
      <p:sp>
        <p:nvSpPr>
          <p:cNvPr id="8" name="Plassholder for innhold 2">
            <a:extLst>
              <a:ext uri="{FF2B5EF4-FFF2-40B4-BE49-F238E27FC236}">
                <a16:creationId xmlns:a16="http://schemas.microsoft.com/office/drawing/2014/main" id="{8AF0E233-CD49-455D-945C-D02D807BBC2A}"/>
              </a:ext>
            </a:extLst>
          </p:cNvPr>
          <p:cNvSpPr>
            <a:spLocks noGrp="1"/>
          </p:cNvSpPr>
          <p:nvPr>
            <p:ph idx="1"/>
          </p:nvPr>
        </p:nvSpPr>
        <p:spPr>
          <a:xfrm>
            <a:off x="-384720" y="1063277"/>
            <a:ext cx="6264696" cy="2365723"/>
          </a:xfrm>
        </p:spPr>
        <p:txBody>
          <a:bodyPr/>
          <a:lstStyle/>
          <a:p>
            <a:pPr marL="0" indent="0">
              <a:buNone/>
            </a:pPr>
            <a:endParaRPr lang="nb-NO" sz="2400" dirty="0"/>
          </a:p>
          <a:p>
            <a:endParaRPr lang="nb-NO" sz="2400" dirty="0"/>
          </a:p>
          <a:p>
            <a:pPr lvl="1"/>
            <a:r>
              <a:rPr lang="nb-NO" sz="2400" dirty="0"/>
              <a:t>Det er tilbudssiden i økonomien som på lang sikt sikrer velstanden i et land</a:t>
            </a:r>
          </a:p>
          <a:p>
            <a:pPr lvl="1"/>
            <a:endParaRPr lang="nb-NO" sz="2400" dirty="0"/>
          </a:p>
          <a:p>
            <a:pPr lvl="1"/>
            <a:r>
              <a:rPr lang="nb-NO" sz="2400" dirty="0"/>
              <a:t>Vår velstand er avhengig av vår evne til å produsere varer og tjenester</a:t>
            </a:r>
          </a:p>
          <a:p>
            <a:pPr lvl="1"/>
            <a:endParaRPr lang="nb-NO" sz="2400" dirty="0"/>
          </a:p>
          <a:p>
            <a:pPr lvl="1"/>
            <a:r>
              <a:rPr lang="nb-NO" sz="2400" dirty="0"/>
              <a:t>Økonomisk vekst bidrar til at </a:t>
            </a:r>
            <a:r>
              <a:rPr lang="nb-NO" sz="2400" dirty="0" err="1"/>
              <a:t>Y</a:t>
            </a:r>
            <a:r>
              <a:rPr lang="nb-NO" sz="2400" baseline="-25000" dirty="0" err="1"/>
              <a:t>pot</a:t>
            </a:r>
            <a:r>
              <a:rPr lang="nb-NO" sz="2400" dirty="0"/>
              <a:t> og </a:t>
            </a:r>
            <a:r>
              <a:rPr lang="nb-NO" sz="2400" dirty="0" err="1"/>
              <a:t>Y</a:t>
            </a:r>
            <a:r>
              <a:rPr lang="nb-NO" sz="2400" baseline="-25000" dirty="0" err="1"/>
              <a:t>max</a:t>
            </a:r>
            <a:r>
              <a:rPr lang="nb-NO" sz="2400" dirty="0"/>
              <a:t> skifter til høyre</a:t>
            </a:r>
          </a:p>
          <a:p>
            <a:pPr lvl="1"/>
            <a:endParaRPr lang="nb-NO" sz="2400" dirty="0"/>
          </a:p>
          <a:p>
            <a:pPr lvl="1"/>
            <a:r>
              <a:rPr lang="nb-NO" sz="2400" dirty="0"/>
              <a:t>«Kaken» som skal fordeles blir større</a:t>
            </a:r>
            <a:endParaRPr lang="nb-NO" sz="2800" dirty="0"/>
          </a:p>
          <a:p>
            <a:pPr lvl="1"/>
            <a:endParaRPr lang="nb-NO" sz="2800" dirty="0"/>
          </a:p>
          <a:p>
            <a:pPr lvl="1"/>
            <a:endParaRPr lang="nb-NO" sz="2800" dirty="0"/>
          </a:p>
        </p:txBody>
      </p:sp>
    </p:spTree>
    <p:extLst>
      <p:ext uri="{BB962C8B-B14F-4D97-AF65-F5344CB8AC3E}">
        <p14:creationId xmlns:p14="http://schemas.microsoft.com/office/powerpoint/2010/main" val="103873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innhold 2"/>
          <p:cNvSpPr>
            <a:spLocks noGrp="1"/>
          </p:cNvSpPr>
          <p:nvPr>
            <p:ph idx="1"/>
          </p:nvPr>
        </p:nvSpPr>
        <p:spPr>
          <a:xfrm>
            <a:off x="33734" y="908720"/>
            <a:ext cx="12124532" cy="4525963"/>
          </a:xfrm>
        </p:spPr>
        <p:txBody>
          <a:bodyPr/>
          <a:lstStyle/>
          <a:p>
            <a:pPr marL="0" indent="0">
              <a:buNone/>
            </a:pPr>
            <a:endParaRPr lang="nb-NO" sz="2400" dirty="0"/>
          </a:p>
          <a:p>
            <a:endParaRPr lang="nb-NO" sz="2400" dirty="0"/>
          </a:p>
          <a:p>
            <a:pPr lvl="1"/>
            <a:r>
              <a:rPr lang="nb-NO" sz="2400" dirty="0"/>
              <a:t>Kortsiktige økonomiske tiltak for å påvirke etterspørselen kan ha liten betydning for den langsiktige økonomiske utviklingen</a:t>
            </a:r>
          </a:p>
          <a:p>
            <a:pPr lvl="1"/>
            <a:endParaRPr lang="nb-NO" sz="2400" dirty="0"/>
          </a:p>
          <a:p>
            <a:pPr lvl="1"/>
            <a:r>
              <a:rPr lang="nb-NO" sz="2400" dirty="0"/>
              <a:t>Fokus bør derfor være og også stimulere tilbudssiden og næringsutviklingen i et land</a:t>
            </a:r>
          </a:p>
          <a:p>
            <a:pPr lvl="1"/>
            <a:endParaRPr lang="nb-NO" sz="2400" dirty="0"/>
          </a:p>
          <a:p>
            <a:pPr lvl="1"/>
            <a:r>
              <a:rPr lang="nb-NO" sz="2400" dirty="0"/>
              <a:t>Hvor mye som produseres per yrkesaktiv, er avhengig av landets evne til å produsere varer og tjenester</a:t>
            </a:r>
          </a:p>
          <a:p>
            <a:pPr lvl="1"/>
            <a:endParaRPr lang="nb-NO" sz="2400" dirty="0"/>
          </a:p>
          <a:p>
            <a:pPr lvl="1"/>
            <a:r>
              <a:rPr lang="nb-NO" sz="2400" dirty="0"/>
              <a:t>Derfor bør politikere (og næringsliv) rette blikket mot faktorer som virker inn på produksjonssiden og utviklingen over tid</a:t>
            </a:r>
          </a:p>
          <a:p>
            <a:pPr lvl="1"/>
            <a:endParaRPr lang="nb-NO" sz="2800" dirty="0"/>
          </a:p>
          <a:p>
            <a:pPr lvl="1"/>
            <a:endParaRPr lang="nb-NO" sz="2800" dirty="0"/>
          </a:p>
          <a:p>
            <a:pPr lvl="1"/>
            <a:endParaRPr lang="nb-NO" sz="2800" dirty="0"/>
          </a:p>
        </p:txBody>
      </p:sp>
      <p:sp>
        <p:nvSpPr>
          <p:cNvPr id="6"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dirty="0"/>
              <a:t>Langsiktig økonomisk vekst</a:t>
            </a:r>
            <a:endParaRPr lang="nb-NO" altLang="nb-NO" sz="3600" dirty="0"/>
          </a:p>
        </p:txBody>
      </p:sp>
    </p:spTree>
    <p:extLst>
      <p:ext uri="{BB962C8B-B14F-4D97-AF65-F5344CB8AC3E}">
        <p14:creationId xmlns:p14="http://schemas.microsoft.com/office/powerpoint/2010/main" val="3091864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innhold 2"/>
          <p:cNvSpPr>
            <a:spLocks noGrp="1"/>
          </p:cNvSpPr>
          <p:nvPr>
            <p:ph idx="1"/>
          </p:nvPr>
        </p:nvSpPr>
        <p:spPr>
          <a:xfrm>
            <a:off x="-168696" y="764704"/>
            <a:ext cx="12124532" cy="4525963"/>
          </a:xfrm>
        </p:spPr>
        <p:txBody>
          <a:bodyPr/>
          <a:lstStyle/>
          <a:p>
            <a:pPr marL="0" indent="0">
              <a:buNone/>
            </a:pPr>
            <a:endParaRPr lang="nb-NO" sz="2400" dirty="0"/>
          </a:p>
          <a:p>
            <a:endParaRPr lang="nb-NO" sz="2400" dirty="0"/>
          </a:p>
          <a:p>
            <a:pPr lvl="1"/>
            <a:r>
              <a:rPr lang="nb-NO" sz="2800" dirty="0"/>
              <a:t>Hvorfor er det så store ulikheter i BNP/innbygger mellom Nord og Sør Europa, Nord og Sør Amerika?</a:t>
            </a:r>
          </a:p>
          <a:p>
            <a:pPr lvl="1"/>
            <a:r>
              <a:rPr lang="nb-NO" sz="2800" dirty="0"/>
              <a:t>Et svar er at nord områdene har hatt en annen historikk </a:t>
            </a:r>
            <a:r>
              <a:rPr lang="nb-NO" sz="2800" dirty="0" err="1"/>
              <a:t>mtp</a:t>
            </a:r>
            <a:r>
              <a:rPr lang="nb-NO" sz="2800" dirty="0"/>
              <a:t> kultur og religion</a:t>
            </a:r>
          </a:p>
          <a:p>
            <a:pPr lvl="2"/>
            <a:r>
              <a:rPr lang="nb-NO" sz="2000" dirty="0"/>
              <a:t>Den Lutheranske kirke i nord la vekt på leseferdigheter, allmennkunnskaper, hardt arbeid, ærlighet. Dette ga godt grunnlag for å skape næringsliv og innovasjon </a:t>
            </a:r>
          </a:p>
          <a:p>
            <a:pPr lvl="2"/>
            <a:r>
              <a:rPr lang="nb-NO" sz="2000" dirty="0"/>
              <a:t>Den Katolske kirken i sør anså kunnskaper og selvstendige meninger blant vanlige folk som farlige. Dette ga grunnlag for mer diktaturpregede stater og mindre innovasjon</a:t>
            </a:r>
          </a:p>
          <a:p>
            <a:pPr lvl="2"/>
            <a:r>
              <a:rPr lang="nb-NO" sz="2000" dirty="0"/>
              <a:t>USA/Canada fikk mer immigrasjon fra Nord Europa, mens mellom og sør Amerika fikk immigrasjon fra Sør Europa</a:t>
            </a:r>
          </a:p>
          <a:p>
            <a:pPr lvl="1"/>
            <a:r>
              <a:rPr lang="nb-NO" sz="2800" dirty="0"/>
              <a:t>Bilde er dog noe mer nyansert. Irland og Polen (katolske land) har hatt en enorm økonomisk utvikling de senere år</a:t>
            </a:r>
          </a:p>
          <a:p>
            <a:pPr lvl="1"/>
            <a:endParaRPr lang="nb-NO" sz="2800" dirty="0"/>
          </a:p>
        </p:txBody>
      </p:sp>
      <p:sp>
        <p:nvSpPr>
          <p:cNvPr id="6"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dirty="0"/>
              <a:t>Langsiktig økonomisk vekst</a:t>
            </a:r>
            <a:endParaRPr lang="nb-NO" altLang="nb-NO" sz="3600" dirty="0"/>
          </a:p>
        </p:txBody>
      </p:sp>
    </p:spTree>
    <p:extLst>
      <p:ext uri="{BB962C8B-B14F-4D97-AF65-F5344CB8AC3E}">
        <p14:creationId xmlns:p14="http://schemas.microsoft.com/office/powerpoint/2010/main" val="2501003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innhold 2"/>
          <p:cNvSpPr>
            <a:spLocks noGrp="1"/>
          </p:cNvSpPr>
          <p:nvPr>
            <p:ph idx="1"/>
          </p:nvPr>
        </p:nvSpPr>
        <p:spPr>
          <a:xfrm>
            <a:off x="-168696" y="764704"/>
            <a:ext cx="12124532" cy="4525963"/>
          </a:xfrm>
        </p:spPr>
        <p:txBody>
          <a:bodyPr/>
          <a:lstStyle/>
          <a:p>
            <a:pPr marL="0" indent="0">
              <a:buNone/>
            </a:pPr>
            <a:endParaRPr lang="nb-NO" sz="2400" dirty="0"/>
          </a:p>
          <a:p>
            <a:endParaRPr lang="nb-NO" sz="2400" dirty="0"/>
          </a:p>
          <a:p>
            <a:pPr lvl="1"/>
            <a:r>
              <a:rPr lang="nb-NO" sz="2800" dirty="0"/>
              <a:t>Klassisk vekstteori (Ricardo og Malthus) fokuserer på samspillet mellom ressurser, teknologi og befolkningsutvikling</a:t>
            </a:r>
          </a:p>
          <a:p>
            <a:pPr lvl="1"/>
            <a:endParaRPr lang="nb-NO" sz="2800" dirty="0"/>
          </a:p>
          <a:p>
            <a:pPr lvl="1"/>
            <a:r>
              <a:rPr lang="nb-NO" sz="2800" dirty="0"/>
              <a:t>I nyklassisk vekstteori (</a:t>
            </a:r>
            <a:r>
              <a:rPr lang="nb-NO" sz="2800" dirty="0" err="1"/>
              <a:t>Solow</a:t>
            </a:r>
            <a:r>
              <a:rPr lang="nb-NO" sz="2800" dirty="0"/>
              <a:t>) er det lagt mer vekt på koblingen mellom sparing/investering og økonomisk vekst</a:t>
            </a:r>
          </a:p>
          <a:p>
            <a:pPr lvl="1"/>
            <a:endParaRPr lang="nb-NO" sz="2800" dirty="0"/>
          </a:p>
        </p:txBody>
      </p:sp>
      <p:sp>
        <p:nvSpPr>
          <p:cNvPr id="6"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dirty="0"/>
              <a:t>Langsiktig økonomisk vekst</a:t>
            </a:r>
            <a:endParaRPr lang="nb-NO" altLang="nb-NO" sz="3600" dirty="0"/>
          </a:p>
        </p:txBody>
      </p:sp>
    </p:spTree>
    <p:extLst>
      <p:ext uri="{BB962C8B-B14F-4D97-AF65-F5344CB8AC3E}">
        <p14:creationId xmlns:p14="http://schemas.microsoft.com/office/powerpoint/2010/main" val="153682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innhold 2"/>
          <p:cNvSpPr>
            <a:spLocks noGrp="1"/>
          </p:cNvSpPr>
          <p:nvPr>
            <p:ph idx="1"/>
          </p:nvPr>
        </p:nvSpPr>
        <p:spPr>
          <a:xfrm>
            <a:off x="0" y="1252113"/>
            <a:ext cx="12124532" cy="4525963"/>
          </a:xfrm>
        </p:spPr>
        <p:txBody>
          <a:bodyPr/>
          <a:lstStyle/>
          <a:p>
            <a:pPr marL="0" indent="0">
              <a:buNone/>
            </a:pPr>
            <a:endParaRPr lang="nb-NO" sz="2400" dirty="0"/>
          </a:p>
          <a:p>
            <a:endParaRPr lang="nb-NO" sz="2400" dirty="0"/>
          </a:p>
          <a:p>
            <a:pPr lvl="1"/>
            <a:r>
              <a:rPr lang="nb-NO" sz="2800" dirty="0"/>
              <a:t>Faktorer som bidrar til økonomisk vekst på lang sikt:</a:t>
            </a:r>
          </a:p>
          <a:p>
            <a:pPr lvl="2"/>
            <a:r>
              <a:rPr lang="nb-NO" sz="2400" dirty="0"/>
              <a:t>Kapitalmengde K</a:t>
            </a:r>
          </a:p>
          <a:p>
            <a:pPr lvl="2"/>
            <a:r>
              <a:rPr lang="nb-NO" sz="2400" dirty="0"/>
              <a:t>Sysselsetting L</a:t>
            </a:r>
          </a:p>
          <a:p>
            <a:pPr lvl="2"/>
            <a:r>
              <a:rPr lang="nb-NO" sz="2400" dirty="0"/>
              <a:t>Naturressurser N</a:t>
            </a:r>
          </a:p>
          <a:p>
            <a:pPr lvl="2"/>
            <a:r>
              <a:rPr lang="nb-NO" sz="2400" dirty="0"/>
              <a:t>Andre faktorer A</a:t>
            </a:r>
          </a:p>
          <a:p>
            <a:pPr marL="609600" lvl="1" indent="0">
              <a:buNone/>
            </a:pPr>
            <a:endParaRPr lang="nb-NO" sz="2800" dirty="0"/>
          </a:p>
          <a:p>
            <a:pPr marL="609600" lvl="1" indent="0">
              <a:buNone/>
            </a:pPr>
            <a:r>
              <a:rPr lang="nb-NO" sz="2800" dirty="0"/>
              <a:t>Y = F(K, L, N, A)</a:t>
            </a:r>
          </a:p>
          <a:p>
            <a:pPr marL="609600" lvl="1" indent="0">
              <a:buNone/>
            </a:pPr>
            <a:endParaRPr lang="nb-NO" sz="2800" dirty="0"/>
          </a:p>
          <a:p>
            <a:pPr marL="609600" lvl="1" indent="0">
              <a:buNone/>
            </a:pPr>
            <a:endParaRPr lang="nb-NO" sz="2800" dirty="0"/>
          </a:p>
          <a:p>
            <a:pPr lvl="1"/>
            <a:endParaRPr lang="nb-NO" sz="2800" dirty="0"/>
          </a:p>
        </p:txBody>
      </p:sp>
      <p:sp>
        <p:nvSpPr>
          <p:cNvPr id="6"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dirty="0"/>
              <a:t>Langsiktig økonomisk vekst</a:t>
            </a:r>
            <a:endParaRPr lang="nb-NO" altLang="nb-NO" sz="3600" dirty="0"/>
          </a:p>
        </p:txBody>
      </p:sp>
    </p:spTree>
    <p:extLst>
      <p:ext uri="{BB962C8B-B14F-4D97-AF65-F5344CB8AC3E}">
        <p14:creationId xmlns:p14="http://schemas.microsoft.com/office/powerpoint/2010/main" val="249458843"/>
      </p:ext>
    </p:extLst>
  </p:cSld>
  <p:clrMapOvr>
    <a:masterClrMapping/>
  </p:clrMapOvr>
</p:sld>
</file>

<file path=ppt/theme/theme1.xml><?xml version="1.0" encoding="utf-8"?>
<a:theme xmlns:a="http://schemas.openxmlformats.org/drawingml/2006/main" name="NTNU mal - Sondre F Harb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20160820_Introduksjon TIØ4295 Bedøk - Sjur og Sondre</Template>
  <TotalTime>0</TotalTime>
  <Words>1754</Words>
  <Application>Microsoft Office PowerPoint</Application>
  <PresentationFormat>Widescreen</PresentationFormat>
  <Paragraphs>340</Paragraphs>
  <Slides>25</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0" baseType="lpstr">
      <vt:lpstr>Arial</vt:lpstr>
      <vt:lpstr>Calibri</vt:lpstr>
      <vt:lpstr>Times New Roman</vt:lpstr>
      <vt:lpstr>NTNU mal - Sondre F Harbo</vt:lpstr>
      <vt:lpstr>Microsoft Word Document</vt:lpstr>
      <vt:lpstr>TIØ4105 Industriell Økonomisk Styring</vt:lpstr>
      <vt:lpstr>PowerPoint Presentation</vt:lpstr>
      <vt:lpstr> Langsiktig økonomisk vekst (Kap 12)</vt:lpstr>
      <vt:lpstr> Betydningen av tilbudssiden i økonomien</vt:lpstr>
      <vt:lpstr> Langsiktig økonomisk vekst</vt:lpstr>
      <vt:lpstr> Langsiktig økonomisk vekst</vt:lpstr>
      <vt:lpstr> Langsiktig økonomisk vekst</vt:lpstr>
      <vt:lpstr> Langsiktig økonomisk vekst</vt:lpstr>
      <vt:lpstr> Langsiktig økonomisk vekst</vt:lpstr>
      <vt:lpstr> Langsiktig økonomisk vekst</vt:lpstr>
      <vt:lpstr> Kapitalens betydning for økonomisk vekst</vt:lpstr>
      <vt:lpstr> Kapitalens betydning for økonomisk vekst</vt:lpstr>
      <vt:lpstr> Arbeidskraftens betydning for økonomisk vekst</vt:lpstr>
      <vt:lpstr> Naturressursenes betydning for økonomisk vekst</vt:lpstr>
      <vt:lpstr> Andre faktorers betydning for økonomisk vekst</vt:lpstr>
      <vt:lpstr> Andre faktorers betydning for økonomisk vekst</vt:lpstr>
      <vt:lpstr> Andre faktorers betydning for økonomisk vekst</vt:lpstr>
      <vt:lpstr> Andre faktorers betydning for økonomisk vekst</vt:lpstr>
      <vt:lpstr> Andre faktorers betydning for økonomisk vekst</vt:lpstr>
      <vt:lpstr> Andre faktorers betydning for økonomisk vekst</vt:lpstr>
      <vt:lpstr> Eksamen</vt:lpstr>
      <vt:lpstr> Eksempel oppgave bedøk (oppgave 1)</vt:lpstr>
      <vt:lpstr> Eksempel oppgave bedøk (Oppgave 2)</vt:lpstr>
      <vt:lpstr> Eksempel oppgave samøk (oppgave 3)</vt:lpstr>
      <vt:lpstr> Eksempel oppgave samøk (oppgave 4)</vt:lpstr>
    </vt:vector>
  </TitlesOfParts>
  <Company>IOT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QuantReg UK</dc:title>
  <dc:creator>Sjur Westgaard</dc:creator>
  <cp:lastModifiedBy>Sjur Westgaard</cp:lastModifiedBy>
  <cp:revision>1540</cp:revision>
  <cp:lastPrinted>2017-08-19T08:58:20Z</cp:lastPrinted>
  <dcterms:created xsi:type="dcterms:W3CDTF">2007-08-15T06:12:54Z</dcterms:created>
  <dcterms:modified xsi:type="dcterms:W3CDTF">2022-04-19T09:36:40Z</dcterms:modified>
</cp:coreProperties>
</file>