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65" r:id="rId5"/>
    <p:sldId id="261" r:id="rId6"/>
    <p:sldId id="263" r:id="rId7"/>
    <p:sldId id="257" r:id="rId8"/>
    <p:sldId id="259" r:id="rId9"/>
    <p:sldId id="262" r:id="rId10"/>
    <p:sldId id="266" r:id="rId11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40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: Rounded Corners 343"/>
          <p:cNvSpPr/>
          <p:nvPr/>
        </p:nvSpPr>
        <p:spPr>
          <a:xfrm>
            <a:off x="2146465" y="1085408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345" name="Rectangle: Rounded Corners 344"/>
          <p:cNvSpPr/>
          <p:nvPr/>
        </p:nvSpPr>
        <p:spPr>
          <a:xfrm>
            <a:off x="2338650" y="1469177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346" name="Rectangle: Rounded Corners 345"/>
          <p:cNvSpPr/>
          <p:nvPr/>
        </p:nvSpPr>
        <p:spPr>
          <a:xfrm>
            <a:off x="2446731" y="1663524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347" name="Picture 3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51" y="1401652"/>
            <a:ext cx="166608" cy="166608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20" y="4753694"/>
            <a:ext cx="328960" cy="328960"/>
          </a:xfrm>
          <a:prstGeom prst="rect">
            <a:avLst/>
          </a:prstGeom>
        </p:spPr>
      </p:pic>
      <p:pic>
        <p:nvPicPr>
          <p:cNvPr id="349" name="Picture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567" y="698829"/>
            <a:ext cx="494905" cy="522204"/>
          </a:xfrm>
          <a:prstGeom prst="rect">
            <a:avLst/>
          </a:prstGeom>
        </p:spPr>
      </p:pic>
      <p:grpSp>
        <p:nvGrpSpPr>
          <p:cNvPr id="350" name="Group 349"/>
          <p:cNvGrpSpPr/>
          <p:nvPr/>
        </p:nvGrpSpPr>
        <p:grpSpPr>
          <a:xfrm>
            <a:off x="2720977" y="1696478"/>
            <a:ext cx="1777135" cy="887851"/>
            <a:chOff x="3314119" y="599562"/>
            <a:chExt cx="2001400" cy="1420560"/>
          </a:xfrm>
        </p:grpSpPr>
        <p:sp>
          <p:nvSpPr>
            <p:cNvPr id="351" name="Rectangle: Rounded Corners 350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353" name="Rectangle: Rounded Corners 352"/>
          <p:cNvSpPr/>
          <p:nvPr/>
        </p:nvSpPr>
        <p:spPr>
          <a:xfrm>
            <a:off x="2700988" y="2789859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354" name="Picture 3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443" y="3006932"/>
            <a:ext cx="203227" cy="238000"/>
          </a:xfrm>
          <a:prstGeom prst="rect">
            <a:avLst/>
          </a:prstGeom>
        </p:spPr>
      </p:pic>
      <p:pic>
        <p:nvPicPr>
          <p:cNvPr id="355" name="Picture 3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37" y="2198898"/>
            <a:ext cx="413601" cy="413601"/>
          </a:xfrm>
          <a:prstGeom prst="rect">
            <a:avLst/>
          </a:prstGeom>
        </p:spPr>
      </p:pic>
      <p:pic>
        <p:nvPicPr>
          <p:cNvPr id="356" name="Picture 3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826" y="1978600"/>
            <a:ext cx="704448" cy="260727"/>
          </a:xfrm>
          <a:prstGeom prst="rect">
            <a:avLst/>
          </a:prstGeom>
        </p:spPr>
      </p:pic>
      <p:sp>
        <p:nvSpPr>
          <p:cNvPr id="357" name="Rectangle: Rounded Corners 356"/>
          <p:cNvSpPr/>
          <p:nvPr/>
        </p:nvSpPr>
        <p:spPr>
          <a:xfrm>
            <a:off x="2769731" y="2858615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358" name="Picture 3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71" y="3684417"/>
            <a:ext cx="254785" cy="254785"/>
          </a:xfrm>
          <a:prstGeom prst="rect">
            <a:avLst/>
          </a:prstGeom>
        </p:spPr>
      </p:pic>
      <p:pic>
        <p:nvPicPr>
          <p:cNvPr id="359" name="Picture 3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60" y="2872474"/>
            <a:ext cx="286895" cy="286895"/>
          </a:xfrm>
          <a:prstGeom prst="rect">
            <a:avLst/>
          </a:prstGeom>
        </p:spPr>
      </p:pic>
      <p:sp>
        <p:nvSpPr>
          <p:cNvPr id="360" name="TextBox 359"/>
          <p:cNvSpPr txBox="1"/>
          <p:nvPr/>
        </p:nvSpPr>
        <p:spPr>
          <a:xfrm>
            <a:off x="2826502" y="2822192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2850047" y="3898438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362" name="Picture 3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26" y="3689259"/>
            <a:ext cx="359907" cy="359907"/>
          </a:xfrm>
          <a:prstGeom prst="rect">
            <a:avLst/>
          </a:prstGeom>
        </p:spPr>
      </p:pic>
      <p:pic>
        <p:nvPicPr>
          <p:cNvPr id="363" name="Picture 3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47" y="3341515"/>
            <a:ext cx="409210" cy="409210"/>
          </a:xfrm>
          <a:prstGeom prst="rect">
            <a:avLst/>
          </a:prstGeom>
        </p:spPr>
      </p:pic>
      <p:sp>
        <p:nvSpPr>
          <p:cNvPr id="364" name="TextBox 363"/>
          <p:cNvSpPr txBox="1"/>
          <p:nvPr/>
        </p:nvSpPr>
        <p:spPr>
          <a:xfrm>
            <a:off x="5455563" y="3513390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5446430" y="3407482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626409" y="168842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67" name="TextBox 366"/>
          <p:cNvSpPr txBox="1"/>
          <p:nvPr/>
        </p:nvSpPr>
        <p:spPr>
          <a:xfrm>
            <a:off x="4154302" y="2776359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080754" y="1815478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369" name="TextBox 368"/>
          <p:cNvSpPr txBox="1"/>
          <p:nvPr/>
        </p:nvSpPr>
        <p:spPr>
          <a:xfrm>
            <a:off x="2458390" y="1323185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2502355" y="1542153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71" name="Picture 3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26" y="1545928"/>
            <a:ext cx="161724" cy="161724"/>
          </a:xfrm>
          <a:prstGeom prst="rect">
            <a:avLst/>
          </a:prstGeom>
        </p:spPr>
      </p:pic>
      <p:pic>
        <p:nvPicPr>
          <p:cNvPr id="372" name="Picture 3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83" y="3808503"/>
            <a:ext cx="161824" cy="161824"/>
          </a:xfrm>
          <a:prstGeom prst="rect">
            <a:avLst/>
          </a:prstGeom>
        </p:spPr>
      </p:pic>
      <p:sp>
        <p:nvSpPr>
          <p:cNvPr id="373" name="TextBox 372"/>
          <p:cNvSpPr txBox="1"/>
          <p:nvPr/>
        </p:nvSpPr>
        <p:spPr>
          <a:xfrm>
            <a:off x="3155154" y="3894733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374" name="Picture 3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53" y="4753693"/>
            <a:ext cx="337054" cy="337054"/>
          </a:xfrm>
          <a:prstGeom prst="rect">
            <a:avLst/>
          </a:prstGeom>
        </p:spPr>
      </p:pic>
      <p:cxnSp>
        <p:nvCxnSpPr>
          <p:cNvPr id="375" name="Straight Arrow Connector 374"/>
          <p:cNvCxnSpPr>
            <a:cxnSpLocks/>
            <a:stCxn id="355" idx="2"/>
            <a:endCxn id="431" idx="0"/>
          </p:cNvCxnSpPr>
          <p:nvPr/>
        </p:nvCxnSpPr>
        <p:spPr>
          <a:xfrm flipH="1">
            <a:off x="3421476" y="2612499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cxnSpLocks/>
            <a:stCxn id="372" idx="3"/>
            <a:endCxn id="362" idx="1"/>
          </p:cNvCxnSpPr>
          <p:nvPr/>
        </p:nvCxnSpPr>
        <p:spPr>
          <a:xfrm flipV="1">
            <a:off x="3340609" y="3869211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 rot="20201567">
            <a:off x="4140625" y="3528105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378" name="TextBox 377"/>
          <p:cNvSpPr txBox="1"/>
          <p:nvPr/>
        </p:nvSpPr>
        <p:spPr>
          <a:xfrm rot="19143378">
            <a:off x="6424445" y="2991468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379" name="Connector: Elbow 378"/>
          <p:cNvCxnSpPr>
            <a:cxnSpLocks/>
            <a:stCxn id="358" idx="2"/>
            <a:endCxn id="388" idx="2"/>
          </p:cNvCxnSpPr>
          <p:nvPr/>
        </p:nvCxnSpPr>
        <p:spPr>
          <a:xfrm rot="16200000" flipH="1">
            <a:off x="5416858" y="1562006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0" name="Picture 3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94" y="4755452"/>
            <a:ext cx="391406" cy="391406"/>
          </a:xfrm>
          <a:prstGeom prst="rect">
            <a:avLst/>
          </a:prstGeom>
        </p:spPr>
      </p:pic>
      <p:pic>
        <p:nvPicPr>
          <p:cNvPr id="381" name="Picture 380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39" y="4770308"/>
            <a:ext cx="206343" cy="196893"/>
          </a:xfrm>
          <a:prstGeom prst="rect">
            <a:avLst/>
          </a:prstGeom>
        </p:spPr>
      </p:pic>
      <p:sp>
        <p:nvSpPr>
          <p:cNvPr id="382" name="TextBox 381"/>
          <p:cNvSpPr txBox="1"/>
          <p:nvPr/>
        </p:nvSpPr>
        <p:spPr>
          <a:xfrm>
            <a:off x="3524336" y="4888098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383" name="Straight Arrow Connector 382"/>
          <p:cNvCxnSpPr>
            <a:cxnSpLocks/>
            <a:endCxn id="404" idx="2"/>
          </p:cNvCxnSpPr>
          <p:nvPr/>
        </p:nvCxnSpPr>
        <p:spPr>
          <a:xfrm flipH="1" flipV="1">
            <a:off x="7877422" y="2722864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7330062" y="2995525"/>
            <a:ext cx="1104021" cy="1030647"/>
            <a:chOff x="6916499" y="3022407"/>
            <a:chExt cx="1104021" cy="1030647"/>
          </a:xfrm>
        </p:grpSpPr>
        <p:sp>
          <p:nvSpPr>
            <p:cNvPr id="385" name="Rectangle: Rounded Corners 384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386" name="Picture 38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387" name="TextBox 386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388" name="Picture 3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389" name="TextBox 388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390" name="Picture 389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70" y="473570"/>
            <a:ext cx="225000" cy="241875"/>
          </a:xfrm>
          <a:prstGeom prst="rect">
            <a:avLst/>
          </a:prstGeom>
        </p:spPr>
      </p:pic>
      <p:sp>
        <p:nvSpPr>
          <p:cNvPr id="391" name="TextBox 390"/>
          <p:cNvSpPr txBox="1"/>
          <p:nvPr/>
        </p:nvSpPr>
        <p:spPr>
          <a:xfrm>
            <a:off x="2975223" y="684367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392" name="Straight Arrow Connector 391"/>
          <p:cNvCxnSpPr>
            <a:cxnSpLocks/>
            <a:endCxn id="356" idx="0"/>
          </p:cNvCxnSpPr>
          <p:nvPr/>
        </p:nvCxnSpPr>
        <p:spPr>
          <a:xfrm>
            <a:off x="3418222" y="947567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3" name="Picture 39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28490" y="609444"/>
            <a:ext cx="653883" cy="445610"/>
          </a:xfrm>
          <a:prstGeom prst="rect">
            <a:avLst/>
          </a:prstGeom>
        </p:spPr>
      </p:pic>
      <p:pic>
        <p:nvPicPr>
          <p:cNvPr id="394" name="Picture 393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83" y="2646672"/>
            <a:ext cx="113109" cy="131311"/>
          </a:xfrm>
          <a:prstGeom prst="rect">
            <a:avLst/>
          </a:prstGeom>
        </p:spPr>
      </p:pic>
      <p:pic>
        <p:nvPicPr>
          <p:cNvPr id="395" name="Picture 39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43" y="920115"/>
            <a:ext cx="267840" cy="310942"/>
          </a:xfrm>
          <a:prstGeom prst="rect">
            <a:avLst/>
          </a:prstGeom>
        </p:spPr>
      </p:pic>
      <p:sp>
        <p:nvSpPr>
          <p:cNvPr id="396" name="Arrow: Curved Right 395"/>
          <p:cNvSpPr/>
          <p:nvPr/>
        </p:nvSpPr>
        <p:spPr>
          <a:xfrm flipH="1">
            <a:off x="3601704" y="2449454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397" name="Picture 3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489" y="2646670"/>
            <a:ext cx="288727" cy="238000"/>
          </a:xfrm>
          <a:prstGeom prst="rect">
            <a:avLst/>
          </a:prstGeom>
        </p:spPr>
      </p:pic>
      <p:sp>
        <p:nvSpPr>
          <p:cNvPr id="398" name="Rectangle 397"/>
          <p:cNvSpPr/>
          <p:nvPr/>
        </p:nvSpPr>
        <p:spPr>
          <a:xfrm>
            <a:off x="3680003" y="2412935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399" name="Picture 39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3" y="1919402"/>
            <a:ext cx="390145" cy="390145"/>
          </a:xfrm>
          <a:prstGeom prst="rect">
            <a:avLst/>
          </a:prstGeom>
        </p:spPr>
      </p:pic>
      <p:cxnSp>
        <p:nvCxnSpPr>
          <p:cNvPr id="400" name="Straight Connector 399"/>
          <p:cNvCxnSpPr>
            <a:stCxn id="399" idx="3"/>
            <a:endCxn id="356" idx="1"/>
          </p:cNvCxnSpPr>
          <p:nvPr/>
        </p:nvCxnSpPr>
        <p:spPr>
          <a:xfrm flipV="1">
            <a:off x="916308" y="2108964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cxnSpLocks/>
            <a:endCxn id="399" idx="0"/>
          </p:cNvCxnSpPr>
          <p:nvPr/>
        </p:nvCxnSpPr>
        <p:spPr>
          <a:xfrm>
            <a:off x="721235" y="1194219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579928" y="537657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CName record</a:t>
            </a:r>
            <a:r>
              <a:rPr lang="en-GB" sz="800" dirty="0"/>
              <a:t>: </a:t>
            </a:r>
          </a:p>
          <a:p>
            <a:r>
              <a:rPr lang="en-GB" sz="800" dirty="0"/>
              <a:t>Custom Domain 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403" name="TextBox 402"/>
          <p:cNvSpPr txBox="1"/>
          <p:nvPr/>
        </p:nvSpPr>
        <p:spPr>
          <a:xfrm>
            <a:off x="944935" y="1740417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404" name="Rectangle: Rounded Corners 403"/>
          <p:cNvSpPr/>
          <p:nvPr/>
        </p:nvSpPr>
        <p:spPr>
          <a:xfrm>
            <a:off x="7336269" y="1769918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405" name="TextBox 404"/>
          <p:cNvSpPr txBox="1"/>
          <p:nvPr/>
        </p:nvSpPr>
        <p:spPr>
          <a:xfrm>
            <a:off x="4838571" y="4409310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406" name="Straight Arrow Connector 405"/>
          <p:cNvCxnSpPr>
            <a:stCxn id="409" idx="1"/>
            <a:endCxn id="408" idx="3"/>
          </p:cNvCxnSpPr>
          <p:nvPr/>
        </p:nvCxnSpPr>
        <p:spPr>
          <a:xfrm flipH="1" flipV="1">
            <a:off x="7771110" y="2369019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Group 406"/>
          <p:cNvGrpSpPr/>
          <p:nvPr/>
        </p:nvGrpSpPr>
        <p:grpSpPr>
          <a:xfrm>
            <a:off x="7382161" y="1595314"/>
            <a:ext cx="1102527" cy="1106219"/>
            <a:chOff x="5368718" y="3041299"/>
            <a:chExt cx="1102527" cy="1106219"/>
          </a:xfrm>
        </p:grpSpPr>
        <p:pic>
          <p:nvPicPr>
            <p:cNvPr id="408" name="Picture 407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409" name="Picture 408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410" name="TextBox 409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412" name="Picture 411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413" name="TextBox 412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414" name="Rectangle: Rounded Corners 413"/>
          <p:cNvSpPr/>
          <p:nvPr/>
        </p:nvSpPr>
        <p:spPr>
          <a:xfrm>
            <a:off x="5035813" y="1961397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415" name="TextBox 414"/>
          <p:cNvSpPr txBox="1"/>
          <p:nvPr/>
        </p:nvSpPr>
        <p:spPr>
          <a:xfrm>
            <a:off x="5789101" y="1945198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416" name="Picture 4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975" y="1810680"/>
            <a:ext cx="288727" cy="238000"/>
          </a:xfrm>
          <a:prstGeom prst="rect">
            <a:avLst/>
          </a:prstGeom>
        </p:spPr>
      </p:pic>
      <p:pic>
        <p:nvPicPr>
          <p:cNvPr id="417" name="Picture 41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95" y="2140802"/>
            <a:ext cx="395807" cy="395807"/>
          </a:xfrm>
          <a:prstGeom prst="rect">
            <a:avLst/>
          </a:prstGeom>
        </p:spPr>
      </p:pic>
      <p:sp>
        <p:nvSpPr>
          <p:cNvPr id="418" name="TextBox 417"/>
          <p:cNvSpPr txBox="1"/>
          <p:nvPr/>
        </p:nvSpPr>
        <p:spPr>
          <a:xfrm>
            <a:off x="3303091" y="3394692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5084283" y="2024503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420" name="Straight Arrow Connector 419"/>
          <p:cNvCxnSpPr>
            <a:cxnSpLocks/>
            <a:stCxn id="362" idx="3"/>
            <a:endCxn id="408" idx="1"/>
          </p:cNvCxnSpPr>
          <p:nvPr/>
        </p:nvCxnSpPr>
        <p:spPr>
          <a:xfrm flipV="1">
            <a:off x="5836433" y="2369017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cxnSpLocks/>
            <a:stCxn id="414" idx="1"/>
            <a:endCxn id="357" idx="3"/>
          </p:cNvCxnSpPr>
          <p:nvPr/>
        </p:nvCxnSpPr>
        <p:spPr>
          <a:xfrm flipH="1">
            <a:off x="4151190" y="2437871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 rot="18696737">
            <a:off x="4381414" y="2536621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423" name="Picture 422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72" y="3382084"/>
            <a:ext cx="270270" cy="270270"/>
          </a:xfrm>
          <a:prstGeom prst="rect">
            <a:avLst/>
          </a:prstGeom>
        </p:spPr>
      </p:pic>
      <p:pic>
        <p:nvPicPr>
          <p:cNvPr id="424" name="Picture 423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60" y="3383345"/>
            <a:ext cx="270270" cy="270270"/>
          </a:xfrm>
          <a:prstGeom prst="rect">
            <a:avLst/>
          </a:prstGeom>
        </p:spPr>
      </p:pic>
      <p:sp>
        <p:nvSpPr>
          <p:cNvPr id="425" name="TextBox 424"/>
          <p:cNvSpPr txBox="1"/>
          <p:nvPr/>
        </p:nvSpPr>
        <p:spPr>
          <a:xfrm>
            <a:off x="3040349" y="3522575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3488448" y="3540896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427" name="Connector: Elbow 426"/>
          <p:cNvCxnSpPr>
            <a:cxnSpLocks/>
            <a:stCxn id="431" idx="1"/>
            <a:endCxn id="423" idx="0"/>
          </p:cNvCxnSpPr>
          <p:nvPr/>
        </p:nvCxnSpPr>
        <p:spPr>
          <a:xfrm rot="10800000" flipV="1">
            <a:off x="3028010" y="3216986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or: Elbow 427"/>
          <p:cNvCxnSpPr>
            <a:cxnSpLocks/>
            <a:stCxn id="431" idx="3"/>
            <a:endCxn id="424" idx="0"/>
          </p:cNvCxnSpPr>
          <p:nvPr/>
        </p:nvCxnSpPr>
        <p:spPr>
          <a:xfrm>
            <a:off x="3616547" y="3216985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6553646" y="2068036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430" name="Straight Arrow Connector 429"/>
          <p:cNvCxnSpPr>
            <a:cxnSpLocks/>
            <a:endCxn id="404" idx="1"/>
          </p:cNvCxnSpPr>
          <p:nvPr/>
        </p:nvCxnSpPr>
        <p:spPr>
          <a:xfrm>
            <a:off x="6356689" y="2237925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1" name="Picture 4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04" y="3021914"/>
            <a:ext cx="390145" cy="390145"/>
          </a:xfrm>
          <a:prstGeom prst="rect">
            <a:avLst/>
          </a:prstGeom>
        </p:spPr>
      </p:pic>
      <p:sp>
        <p:nvSpPr>
          <p:cNvPr id="432" name="TextBox 431"/>
          <p:cNvSpPr txBox="1"/>
          <p:nvPr/>
        </p:nvSpPr>
        <p:spPr>
          <a:xfrm>
            <a:off x="2631537" y="2678377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4949921" y="1845044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434" name="Straight Connector 433"/>
          <p:cNvCxnSpPr>
            <a:cxnSpLocks/>
            <a:endCxn id="358" idx="1"/>
          </p:cNvCxnSpPr>
          <p:nvPr/>
        </p:nvCxnSpPr>
        <p:spPr>
          <a:xfrm flipV="1">
            <a:off x="1544361" y="3811809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5" name="Picture 43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82052" y="3724859"/>
            <a:ext cx="473950" cy="130041"/>
          </a:xfrm>
          <a:prstGeom prst="rect">
            <a:avLst/>
          </a:prstGeom>
        </p:spPr>
      </p:pic>
      <p:sp>
        <p:nvSpPr>
          <p:cNvPr id="436" name="TextBox 435"/>
          <p:cNvSpPr txBox="1"/>
          <p:nvPr/>
        </p:nvSpPr>
        <p:spPr>
          <a:xfrm>
            <a:off x="1740864" y="36691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437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60" y="2491522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8" name="TextBox 437"/>
          <p:cNvSpPr txBox="1"/>
          <p:nvPr/>
        </p:nvSpPr>
        <p:spPr>
          <a:xfrm>
            <a:off x="5191954" y="2530649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pic>
        <p:nvPicPr>
          <p:cNvPr id="439" name="Picture 43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60" y="489519"/>
            <a:ext cx="225000" cy="241875"/>
          </a:xfrm>
          <a:prstGeom prst="rect">
            <a:avLst/>
          </a:prstGeom>
        </p:spPr>
      </p:pic>
      <p:sp>
        <p:nvSpPr>
          <p:cNvPr id="440" name="TextBox 439"/>
          <p:cNvSpPr txBox="1"/>
          <p:nvPr/>
        </p:nvSpPr>
        <p:spPr>
          <a:xfrm>
            <a:off x="5588113" y="815808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440364" y="1609905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442" name="Rectangle 441"/>
          <p:cNvSpPr/>
          <p:nvPr/>
        </p:nvSpPr>
        <p:spPr>
          <a:xfrm>
            <a:off x="7685334" y="1739194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443" name="Picture 44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80" y="3238469"/>
            <a:ext cx="337054" cy="337054"/>
          </a:xfrm>
          <a:prstGeom prst="rect">
            <a:avLst/>
          </a:prstGeom>
        </p:spPr>
      </p:pic>
      <p:sp>
        <p:nvSpPr>
          <p:cNvPr id="444" name="TextBox 443"/>
          <p:cNvSpPr txBox="1"/>
          <p:nvPr/>
        </p:nvSpPr>
        <p:spPr>
          <a:xfrm>
            <a:off x="8100199" y="3550713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5121405" y="4867218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4741030" y="5066692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447" name="TextBox 446"/>
          <p:cNvSpPr txBox="1"/>
          <p:nvPr/>
        </p:nvSpPr>
        <p:spPr>
          <a:xfrm>
            <a:off x="6518218" y="5066692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5177333" y="2735696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449" name="Picture 44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65" y="2723753"/>
            <a:ext cx="148721" cy="148721"/>
          </a:xfrm>
          <a:prstGeom prst="rect">
            <a:avLst/>
          </a:prstGeom>
        </p:spPr>
      </p:pic>
      <p:sp>
        <p:nvSpPr>
          <p:cNvPr id="450" name="TextBox 449"/>
          <p:cNvSpPr txBox="1"/>
          <p:nvPr/>
        </p:nvSpPr>
        <p:spPr>
          <a:xfrm>
            <a:off x="3355423" y="1130880"/>
            <a:ext cx="13242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</a:t>
            </a:r>
          </a:p>
        </p:txBody>
      </p:sp>
      <p:cxnSp>
        <p:nvCxnSpPr>
          <p:cNvPr id="451" name="Straight Arrow Connector 450"/>
          <p:cNvCxnSpPr>
            <a:cxnSpLocks/>
            <a:stCxn id="391" idx="0"/>
          </p:cNvCxnSpPr>
          <p:nvPr/>
        </p:nvCxnSpPr>
        <p:spPr>
          <a:xfrm flipH="1">
            <a:off x="1393571" y="684367"/>
            <a:ext cx="182654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1944081" y="521506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  <p:pic>
        <p:nvPicPr>
          <p:cNvPr id="453" name="Picture 45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65" y="1491449"/>
            <a:ext cx="390145" cy="390145"/>
          </a:xfrm>
          <a:prstGeom prst="rect">
            <a:avLst/>
          </a:prstGeom>
        </p:spPr>
      </p:pic>
      <p:cxnSp>
        <p:nvCxnSpPr>
          <p:cNvPr id="454" name="Straight Arrow Connector 453"/>
          <p:cNvCxnSpPr>
            <a:cxnSpLocks/>
          </p:cNvCxnSpPr>
          <p:nvPr/>
        </p:nvCxnSpPr>
        <p:spPr>
          <a:xfrm>
            <a:off x="5600813" y="1889882"/>
            <a:ext cx="0" cy="219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cxnSpLocks/>
            <a:endCxn id="453" idx="0"/>
          </p:cNvCxnSpPr>
          <p:nvPr/>
        </p:nvCxnSpPr>
        <p:spPr>
          <a:xfrm>
            <a:off x="5589919" y="755633"/>
            <a:ext cx="9719" cy="735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 rot="16200000">
            <a:off x="5063256" y="828423"/>
            <a:ext cx="89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RDP – BastionHost </a:t>
            </a:r>
          </a:p>
          <a:p>
            <a:r>
              <a:rPr lang="en-US" sz="500" dirty="0"/>
              <a:t>Port 50001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5715824" y="1639694"/>
            <a:ext cx="48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NAT - ELB</a:t>
            </a:r>
          </a:p>
        </p:txBody>
      </p:sp>
      <p:sp>
        <p:nvSpPr>
          <p:cNvPr id="458" name="TextBox 457"/>
          <p:cNvSpPr txBox="1"/>
          <p:nvPr/>
        </p:nvSpPr>
        <p:spPr>
          <a:xfrm rot="16200000">
            <a:off x="5449701" y="1866868"/>
            <a:ext cx="48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RDP 3389</a:t>
            </a:r>
          </a:p>
        </p:txBody>
      </p:sp>
    </p:spTree>
    <p:extLst>
      <p:ext uri="{BB962C8B-B14F-4D97-AF65-F5344CB8AC3E}">
        <p14:creationId xmlns:p14="http://schemas.microsoft.com/office/powerpoint/2010/main" val="399870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ADDRESSING FEW PAINS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Easing customer conversations, especially for standing up secure and compliant  in Azure adoption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SHOWCASING VALUE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WHY WE BUILT THIS QUICKSTART?</a:t>
            </a:r>
          </a:p>
        </p:txBody>
      </p:sp>
    </p:spTree>
    <p:extLst>
      <p:ext uri="{BB962C8B-B14F-4D97-AF65-F5344CB8AC3E}">
        <p14:creationId xmlns:p14="http://schemas.microsoft.com/office/powerpoint/2010/main" val="98242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09923" y="3259072"/>
            <a:ext cx="3873921" cy="992135"/>
          </a:xfrm>
          <a:prstGeom prst="rect">
            <a:avLst/>
          </a:pr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3200" kern="0" dirty="0">
                <a:solidFill>
                  <a:prstClr val="white"/>
                </a:solidFill>
                <a:latin typeface="Open Sans Light"/>
              </a:rPr>
              <a:t>  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2800" kern="0" dirty="0">
                <a:solidFill>
                  <a:prstClr val="white"/>
                </a:solidFill>
                <a:latin typeface="Open Sans Light"/>
              </a:rPr>
              <a:t>  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Drive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471672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4396615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3264097"/>
            <a:ext cx="2590800" cy="100796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Learn and Democratize a secure and compliant Azure PaaS deployment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 sourcing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HOW WILL THIS REFERENCE ARCHITECTURE HELP YOUR ORGANIZATION?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63" y="2198752"/>
            <a:ext cx="4490091" cy="204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5451" y="1082350"/>
            <a:ext cx="9252443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Demonstrates secure and compliant standing up of Infrastructure and Application (&lt;3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using a layered approach in implementing industry best practices for cloud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451" y="4580191"/>
            <a:ext cx="8188753" cy="40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Allows you to focus on your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34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56909" y="811759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CName record</a:t>
            </a:r>
            <a:r>
              <a:rPr lang="en-GB" sz="800" dirty="0"/>
              <a:t>: </a:t>
            </a:r>
          </a:p>
          <a:p>
            <a:r>
              <a:rPr lang="en-GB" sz="800" dirty="0"/>
              <a:t>Custom Domain 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6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74348" y="230123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883636" y="961099"/>
            <a:ext cx="1826542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30" y="1768181"/>
            <a:ext cx="390145" cy="390145"/>
          </a:xfrm>
          <a:prstGeom prst="rect">
            <a:avLst/>
          </a:prstGeom>
        </p:spPr>
      </p:pic>
      <p:cxnSp>
        <p:nvCxnSpPr>
          <p:cNvPr id="133" name="Straight Arrow Connector 132"/>
          <p:cNvCxnSpPr>
            <a:cxnSpLocks/>
          </p:cNvCxnSpPr>
          <p:nvPr/>
        </p:nvCxnSpPr>
        <p:spPr>
          <a:xfrm>
            <a:off x="5090878" y="2166614"/>
            <a:ext cx="0" cy="219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cxnSpLocks/>
            <a:endCxn id="130" idx="0"/>
          </p:cNvCxnSpPr>
          <p:nvPr/>
        </p:nvCxnSpPr>
        <p:spPr>
          <a:xfrm>
            <a:off x="5079984" y="1032365"/>
            <a:ext cx="9719" cy="735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4553321" y="1105155"/>
            <a:ext cx="892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RDP – BastionHost </a:t>
            </a:r>
          </a:p>
          <a:p>
            <a:r>
              <a:rPr lang="en-US" sz="500" dirty="0"/>
              <a:t>Port 50001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205889" y="1916426"/>
            <a:ext cx="48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NAT - ELB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939766" y="2143600"/>
            <a:ext cx="4895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RDP 3389</a:t>
            </a:r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5198"/>
              </p:ext>
            </p:extLst>
          </p:nvPr>
        </p:nvGraphicFramePr>
        <p:xfrm>
          <a:off x="442324" y="2335780"/>
          <a:ext cx="1880870" cy="11449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07057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93784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endParaRPr lang="en-US" sz="9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0779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30811</TotalTime>
  <Words>834</Words>
  <Application>Microsoft Office PowerPoint</Application>
  <PresentationFormat>Custom</PresentationFormat>
  <Paragraphs>277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Malgun Gothic</vt:lpstr>
      <vt:lpstr>Arial</vt:lpstr>
      <vt:lpstr>Calibri</vt:lpstr>
      <vt:lpstr>Gotham Light</vt:lpstr>
      <vt:lpstr>MS PGothic</vt:lpstr>
      <vt:lpstr>MS PGothic</vt:lpstr>
      <vt:lpstr>Open Sans Light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WHY WE BUILT THIS QUICKSTART?</vt:lpstr>
      <vt:lpstr>WHY WE BUILT THIS QUICKSTART?</vt:lpstr>
      <vt:lpstr>TECHNOLOGIES USED</vt:lpstr>
      <vt:lpstr>HOW WILL THIS REFERENCE ARCHITECTURE HELP YOUR ORGANIZATION?</vt:lpstr>
      <vt:lpstr>AZURE PAAS – PCI REFERENCE ARCHITECTURE FOR ENTERPRISE WEB APPLICATION</vt:lpstr>
      <vt:lpstr>Configurations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Shabuddin Khan</cp:lastModifiedBy>
  <cp:revision>150</cp:revision>
  <dcterms:created xsi:type="dcterms:W3CDTF">2016-11-16T17:31:18Z</dcterms:created>
  <dcterms:modified xsi:type="dcterms:W3CDTF">2017-05-16T07:16:04Z</dcterms:modified>
</cp:coreProperties>
</file>