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726" r:id="rId3"/>
    <p:sldId id="3732" r:id="rId4"/>
    <p:sldId id="3766" r:id="rId5"/>
    <p:sldId id="3755" r:id="rId6"/>
    <p:sldId id="3731" r:id="rId7"/>
    <p:sldId id="3734" r:id="rId8"/>
    <p:sldId id="3767" r:id="rId9"/>
    <p:sldId id="3768" r:id="rId10"/>
    <p:sldId id="3769" r:id="rId11"/>
    <p:sldId id="3770" r:id="rId12"/>
    <p:sldId id="3771" r:id="rId13"/>
    <p:sldId id="3773" r:id="rId14"/>
    <p:sldId id="3774" r:id="rId15"/>
    <p:sldId id="3775" r:id="rId16"/>
    <p:sldId id="3776" r:id="rId17"/>
    <p:sldId id="3777" r:id="rId18"/>
    <p:sldId id="3778" r:id="rId19"/>
    <p:sldId id="3779" r:id="rId20"/>
    <p:sldId id="3780" r:id="rId21"/>
    <p:sldId id="3781" r:id="rId22"/>
    <p:sldId id="3782" r:id="rId23"/>
    <p:sldId id="3783" r:id="rId24"/>
    <p:sldId id="3831" r:id="rId25"/>
    <p:sldId id="3794" r:id="rId26"/>
    <p:sldId id="3791" r:id="rId27"/>
    <p:sldId id="3793" r:id="rId28"/>
    <p:sldId id="3792" r:id="rId29"/>
    <p:sldId id="3837" r:id="rId30"/>
    <p:sldId id="3838" r:id="rId3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99"/>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777" autoAdjust="0"/>
    <p:restoredTop sz="94712" autoAdjust="0"/>
  </p:normalViewPr>
  <p:slideViewPr>
    <p:cSldViewPr snapToGrid="0">
      <p:cViewPr varScale="1">
        <p:scale>
          <a:sx n="72" d="100"/>
          <a:sy n="72" d="100"/>
        </p:scale>
        <p:origin x="624" y="60"/>
      </p:cViewPr>
      <p:guideLst/>
    </p:cSldViewPr>
  </p:slideViewPr>
  <p:notesTextViewPr>
    <p:cViewPr>
      <p:scale>
        <a:sx n="1" d="1"/>
        <a:sy n="1" d="1"/>
      </p:scale>
      <p:origin x="0" y="0"/>
    </p:cViewPr>
  </p:notesTextViewPr>
  <p:sorterViewPr>
    <p:cViewPr>
      <p:scale>
        <a:sx n="58" d="100"/>
        <a:sy n="58"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A25DB-6EDC-475A-B8F8-29574397C58F}"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0BED7-EC18-4D1F-939E-588230F04B53}" type="slidenum">
              <a:rPr lang="en-US" smtClean="0"/>
              <a:t>‹#›</a:t>
            </a:fld>
            <a:endParaRPr lang="en-US"/>
          </a:p>
        </p:txBody>
      </p:sp>
    </p:spTree>
    <p:extLst>
      <p:ext uri="{BB962C8B-B14F-4D97-AF65-F5344CB8AC3E}">
        <p14:creationId xmlns:p14="http://schemas.microsoft.com/office/powerpoint/2010/main" val="74152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3CE72D-A016-40A3-8622-AB0431EF1C8E}"/>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F48296B5-7098-413A-B832-51A549094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FFDBA43A-C3A3-40E1-93C1-5FB05281585A}"/>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5" name="Symbol zastępczy stopki 4">
            <a:extLst>
              <a:ext uri="{FF2B5EF4-FFF2-40B4-BE49-F238E27FC236}">
                <a16:creationId xmlns:a16="http://schemas.microsoft.com/office/drawing/2014/main" id="{B20F0EED-06B2-473B-B104-B936A1456E4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47D9DF6-F6B5-4C50-BE58-FC1419C50A98}"/>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3814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B581BE-C51A-4571-80B8-860ADCA4C5E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D7803E5-2DDE-4126-8CA7-EA3D43D177CC}"/>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24642B0-BC28-4A05-9D52-DC36FD2C4D44}"/>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5" name="Symbol zastępczy stopki 4">
            <a:extLst>
              <a:ext uri="{FF2B5EF4-FFF2-40B4-BE49-F238E27FC236}">
                <a16:creationId xmlns:a16="http://schemas.microsoft.com/office/drawing/2014/main" id="{FA77BDF3-247E-418C-877A-1D1D3ECED1D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7763DD2-A80F-4BB3-A335-B7022753804F}"/>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206890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787C92FF-0197-4E1D-8149-3D3DAE97B830}"/>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3BF325BB-4563-4888-9E6E-E7ED5A48C8A4}"/>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3706913C-7025-49C4-8399-9385E3645975}"/>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5" name="Symbol zastępczy stopki 4">
            <a:extLst>
              <a:ext uri="{FF2B5EF4-FFF2-40B4-BE49-F238E27FC236}">
                <a16:creationId xmlns:a16="http://schemas.microsoft.com/office/drawing/2014/main" id="{4CE2E196-AB09-408D-B40B-A9052747FC3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AC9E596-48C7-422B-B8D2-AFD75D377F64}"/>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335428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24335F-6E65-495B-BA00-8AFB4CA7D5D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12EF1674-FC39-4BD7-9F8D-CE0D234F13AB}"/>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2055C7B-7675-49AA-AEF9-90301927986E}"/>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5" name="Symbol zastępczy stopki 4">
            <a:extLst>
              <a:ext uri="{FF2B5EF4-FFF2-40B4-BE49-F238E27FC236}">
                <a16:creationId xmlns:a16="http://schemas.microsoft.com/office/drawing/2014/main" id="{FC6C85BB-74B5-4B01-9DCA-3B75EB9263C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FD65E7C-5039-4363-ABC4-659AB0498E2E}"/>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75354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BE8EC1-6B8D-4A98-A3FB-8B334BEC7D5C}"/>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1F5C375D-CA35-40B7-AA75-20BA6BBD1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6096A6C1-197C-48D4-B432-86D267FBBE97}"/>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5" name="Symbol zastępczy stopki 4">
            <a:extLst>
              <a:ext uri="{FF2B5EF4-FFF2-40B4-BE49-F238E27FC236}">
                <a16:creationId xmlns:a16="http://schemas.microsoft.com/office/drawing/2014/main" id="{0B438A6E-AAF6-47A4-8BFA-D568D743EDB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AAC0F43-60DB-4662-A453-26FEDF026676}"/>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21901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E2BBCA-4574-4D7E-B9B7-7A6A833AA62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1919CB36-8B4D-48B0-9CE5-0B07BA028AB4}"/>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DC786F76-2EDA-4EF5-A208-D08AE76DCCB2}"/>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85916F76-1FFE-4A9B-9509-55995183585A}"/>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6" name="Symbol zastępczy stopki 5">
            <a:extLst>
              <a:ext uri="{FF2B5EF4-FFF2-40B4-BE49-F238E27FC236}">
                <a16:creationId xmlns:a16="http://schemas.microsoft.com/office/drawing/2014/main" id="{44D57295-1B42-466E-9890-D8A64A3EC24C}"/>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F495D270-EA4F-45B7-BD49-B45303B5E51D}"/>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236030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562E5F-C66F-45F7-B8EF-053C28487DB0}"/>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0198F69-2B7C-444A-8A9E-6C47B4A5B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7265B14-DD61-4310-9D32-54BCD8361FE6}"/>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DD5E74FE-8F50-4836-BB67-11135E04D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20825195-6309-4B96-AAA4-EE15104CCCEF}"/>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1E60B5A8-B3C0-4EDF-8B16-C900A344959C}"/>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8" name="Symbol zastępczy stopki 7">
            <a:extLst>
              <a:ext uri="{FF2B5EF4-FFF2-40B4-BE49-F238E27FC236}">
                <a16:creationId xmlns:a16="http://schemas.microsoft.com/office/drawing/2014/main" id="{ACC132C6-B3DC-4DF9-BDAA-91702065859E}"/>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D5A8DDBB-4980-4E1A-B9D1-A21F7FD733C8}"/>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65631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8B143C-0C60-4728-B338-330E5CAA42B3}"/>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B28E84BE-431A-498B-A2CA-9300F7C0ABC8}"/>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4" name="Symbol zastępczy stopki 3">
            <a:extLst>
              <a:ext uri="{FF2B5EF4-FFF2-40B4-BE49-F238E27FC236}">
                <a16:creationId xmlns:a16="http://schemas.microsoft.com/office/drawing/2014/main" id="{743D8977-A302-491B-BBC2-1D72F014578E}"/>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37C9223C-87CE-4636-92EE-23383F498D15}"/>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409198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082B18A-6F2E-45D9-8D53-2C0E0B53F912}"/>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3" name="Symbol zastępczy stopki 2">
            <a:extLst>
              <a:ext uri="{FF2B5EF4-FFF2-40B4-BE49-F238E27FC236}">
                <a16:creationId xmlns:a16="http://schemas.microsoft.com/office/drawing/2014/main" id="{62DE4D9F-A505-4654-9614-0289A32AF484}"/>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AD307018-0556-4141-9688-C75656D01396}"/>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238983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56D3214-5D82-4CE0-BA69-8E27C27A0CC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69F59C6A-8135-4F13-A95B-C05A5EA95B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54527BF3-95D2-4367-876F-7A59F14B2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396A8CE-EB0E-45F2-B1ED-23040B210BA4}"/>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6" name="Symbol zastępczy stopki 5">
            <a:extLst>
              <a:ext uri="{FF2B5EF4-FFF2-40B4-BE49-F238E27FC236}">
                <a16:creationId xmlns:a16="http://schemas.microsoft.com/office/drawing/2014/main" id="{96A279AE-0456-41FF-B392-4CCF8F712E6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470AF53-FE0A-4588-973C-798239D141E2}"/>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21761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84BE3C-DBE7-497F-8556-9B3BBF6F9659}"/>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E1F46F45-2114-431E-8308-3058F866E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7F7BD76A-E014-4900-964E-96C07E1C2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64E0323-814C-418D-BAE8-65BAB42A757F}"/>
              </a:ext>
            </a:extLst>
          </p:cNvPr>
          <p:cNvSpPr>
            <a:spLocks noGrp="1"/>
          </p:cNvSpPr>
          <p:nvPr>
            <p:ph type="dt" sz="half" idx="10"/>
          </p:nvPr>
        </p:nvSpPr>
        <p:spPr/>
        <p:txBody>
          <a:bodyPr/>
          <a:lstStyle/>
          <a:p>
            <a:fld id="{68A7C0BE-0EE3-434B-8A5E-4B4584D3ACCA}" type="datetimeFigureOut">
              <a:rPr lang="pl-PL" smtClean="0"/>
              <a:t>08.10.2022</a:t>
            </a:fld>
            <a:endParaRPr lang="pl-PL"/>
          </a:p>
        </p:txBody>
      </p:sp>
      <p:sp>
        <p:nvSpPr>
          <p:cNvPr id="6" name="Symbol zastępczy stopki 5">
            <a:extLst>
              <a:ext uri="{FF2B5EF4-FFF2-40B4-BE49-F238E27FC236}">
                <a16:creationId xmlns:a16="http://schemas.microsoft.com/office/drawing/2014/main" id="{8AD2928F-1796-4A94-BA6E-A5A31A8FC03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E0328B3E-0FAC-46F1-9527-D8AD4A7E01AE}"/>
              </a:ext>
            </a:extLst>
          </p:cNvPr>
          <p:cNvSpPr>
            <a:spLocks noGrp="1"/>
          </p:cNvSpPr>
          <p:nvPr>
            <p:ph type="sldNum" sz="quarter" idx="12"/>
          </p:nvPr>
        </p:nvSpPr>
        <p:spPr/>
        <p:txBody>
          <a:bodyPr/>
          <a:lstStyle/>
          <a:p>
            <a:fld id="{A4504C80-123D-44AD-93A3-8E491A4C1634}" type="slidenum">
              <a:rPr lang="pl-PL" smtClean="0"/>
              <a:t>‹#›</a:t>
            </a:fld>
            <a:endParaRPr lang="pl-PL"/>
          </a:p>
        </p:txBody>
      </p:sp>
    </p:spTree>
    <p:extLst>
      <p:ext uri="{BB962C8B-B14F-4D97-AF65-F5344CB8AC3E}">
        <p14:creationId xmlns:p14="http://schemas.microsoft.com/office/powerpoint/2010/main" val="194790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85A637B3-CF10-4C8E-BB9F-F597AE9E0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E3A0D2A4-F56C-45F9-9B48-3E8C36B7E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3414AA5-AD7F-4C2B-83FC-FFFA340AB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7C0BE-0EE3-434B-8A5E-4B4584D3ACCA}" type="datetimeFigureOut">
              <a:rPr lang="pl-PL" smtClean="0"/>
              <a:t>08.10.2022</a:t>
            </a:fld>
            <a:endParaRPr lang="pl-PL"/>
          </a:p>
        </p:txBody>
      </p:sp>
      <p:sp>
        <p:nvSpPr>
          <p:cNvPr id="5" name="Symbol zastępczy stopki 4">
            <a:extLst>
              <a:ext uri="{FF2B5EF4-FFF2-40B4-BE49-F238E27FC236}">
                <a16:creationId xmlns:a16="http://schemas.microsoft.com/office/drawing/2014/main" id="{82C969E1-20F1-4A8D-A284-12C1AFFA9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6FFEF694-7CDB-4799-8D1F-5A427AE1A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04C80-123D-44AD-93A3-8E491A4C1634}" type="slidenum">
              <a:rPr lang="pl-PL" smtClean="0"/>
              <a:t>‹#›</a:t>
            </a:fld>
            <a:endParaRPr lang="pl-PL"/>
          </a:p>
        </p:txBody>
      </p:sp>
    </p:spTree>
    <p:extLst>
      <p:ext uri="{BB962C8B-B14F-4D97-AF65-F5344CB8AC3E}">
        <p14:creationId xmlns:p14="http://schemas.microsoft.com/office/powerpoint/2010/main" val="421754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8.cao.go.jp/cstp/english/society5_0/index.html"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DA496EAB-7F99-412F-9B36-C9C39165FE34}"/>
              </a:ext>
            </a:extLst>
          </p:cNvPr>
          <p:cNvSpPr txBox="1"/>
          <p:nvPr/>
        </p:nvSpPr>
        <p:spPr>
          <a:xfrm>
            <a:off x="400594" y="819135"/>
            <a:ext cx="11129554" cy="5632311"/>
          </a:xfrm>
          <a:prstGeom prst="rect">
            <a:avLst/>
          </a:prstGeom>
          <a:noFill/>
        </p:spPr>
        <p:txBody>
          <a:bodyPr wrap="square" rtlCol="0">
            <a:spAutoFit/>
          </a:bodyPr>
          <a:lstStyle/>
          <a:p>
            <a:pPr algn="ctr"/>
            <a:r>
              <a:rPr lang="en-US" sz="4400" dirty="0">
                <a:solidFill>
                  <a:srgbClr val="002060"/>
                </a:solidFill>
                <a:latin typeface="Arial" panose="020B0604020202020204" pitchFamily="34" charset="0"/>
                <a:cs typeface="Arial" panose="020B0604020202020204" pitchFamily="34" charset="0"/>
              </a:rPr>
              <a:t>Computer Science in Medicine and Industry</a:t>
            </a:r>
          </a:p>
          <a:p>
            <a:pPr algn="ctr"/>
            <a:endParaRPr lang="en-US" sz="2000" dirty="0">
              <a:solidFill>
                <a:srgbClr val="002060"/>
              </a:solidFill>
              <a:latin typeface="Arial" panose="020B0604020202020204" pitchFamily="34" charset="0"/>
              <a:cs typeface="Arial" panose="020B0604020202020204" pitchFamily="34" charset="0"/>
            </a:endParaRPr>
          </a:p>
          <a:p>
            <a:pPr algn="ctr"/>
            <a:endParaRPr lang="en-US" sz="4400" dirty="0">
              <a:solidFill>
                <a:srgbClr val="002060"/>
              </a:solidFill>
              <a:latin typeface="Arial" panose="020B0604020202020204" pitchFamily="34" charset="0"/>
              <a:cs typeface="Arial" panose="020B0604020202020204" pitchFamily="34" charset="0"/>
            </a:endParaRPr>
          </a:p>
          <a:p>
            <a:pPr algn="ctr"/>
            <a:r>
              <a:rPr lang="en-US" sz="4400" i="1" dirty="0">
                <a:solidFill>
                  <a:srgbClr val="002060"/>
                </a:solidFill>
                <a:latin typeface="Arial" panose="020B0604020202020204" pitchFamily="34" charset="0"/>
                <a:cs typeface="Arial" panose="020B0604020202020204" pitchFamily="34" charset="0"/>
              </a:rPr>
              <a:t>An Introduction</a:t>
            </a:r>
          </a:p>
          <a:p>
            <a:pPr algn="ctr"/>
            <a:endParaRPr lang="en-US" sz="4400" i="1" dirty="0">
              <a:solidFill>
                <a:srgbClr val="002060"/>
              </a:solidFill>
              <a:latin typeface="Arial" panose="020B0604020202020204" pitchFamily="34" charset="0"/>
              <a:cs typeface="Arial" panose="020B0604020202020204" pitchFamily="34" charset="0"/>
            </a:endParaRPr>
          </a:p>
          <a:p>
            <a:pPr algn="ctr"/>
            <a:endParaRPr lang="pl-PL" sz="2000" i="1" dirty="0">
              <a:solidFill>
                <a:srgbClr val="002060"/>
              </a:solidFill>
              <a:latin typeface="Arial" panose="020B0604020202020204" pitchFamily="34" charset="0"/>
              <a:cs typeface="Arial" panose="020B0604020202020204" pitchFamily="34" charset="0"/>
            </a:endParaRPr>
          </a:p>
          <a:p>
            <a:pPr algn="ctr"/>
            <a:r>
              <a:rPr lang="en-US" sz="2000" i="1" dirty="0">
                <a:solidFill>
                  <a:srgbClr val="002060"/>
                </a:solidFill>
                <a:latin typeface="Arial" panose="020B0604020202020204" pitchFamily="34" charset="0"/>
                <a:cs typeface="Arial" panose="020B0604020202020204" pitchFamily="34" charset="0"/>
              </a:rPr>
              <a:t>Lecture 1 </a:t>
            </a:r>
          </a:p>
          <a:p>
            <a:pPr algn="ctr"/>
            <a:endParaRPr lang="en-US" sz="4400" i="1" dirty="0">
              <a:solidFill>
                <a:srgbClr val="002060"/>
              </a:solidFill>
              <a:latin typeface="Arial" panose="020B0604020202020204" pitchFamily="34" charset="0"/>
              <a:cs typeface="Arial" panose="020B0604020202020204" pitchFamily="34" charset="0"/>
            </a:endParaRPr>
          </a:p>
          <a:p>
            <a:pPr algn="ctr"/>
            <a:r>
              <a:rPr lang="en-US" dirty="0">
                <a:solidFill>
                  <a:srgbClr val="002060"/>
                </a:solidFill>
                <a:latin typeface="Arial" panose="020B0604020202020204" pitchFamily="34" charset="0"/>
                <a:cs typeface="Arial" panose="020B0604020202020204" pitchFamily="34" charset="0"/>
              </a:rPr>
              <a:t>Dr hab. Andrzej Jankowski, professor UWM</a:t>
            </a:r>
          </a:p>
          <a:p>
            <a:pPr algn="ctr"/>
            <a:r>
              <a:rPr lang="pl-PL">
                <a:solidFill>
                  <a:srgbClr val="002060"/>
                </a:solidFill>
                <a:latin typeface="Arial" panose="020B0604020202020204" pitchFamily="34" charset="0"/>
                <a:cs typeface="Arial" panose="020B0604020202020204" pitchFamily="34" charset="0"/>
              </a:rPr>
              <a:t>5/X</a:t>
            </a:r>
            <a:r>
              <a:rPr lang="en-US" dirty="0">
                <a:solidFill>
                  <a:srgbClr val="002060"/>
                </a:solidFill>
                <a:latin typeface="Arial" panose="020B0604020202020204" pitchFamily="34" charset="0"/>
                <a:cs typeface="Arial" panose="020B0604020202020204" pitchFamily="34" charset="0"/>
              </a:rPr>
              <a:t>//2022</a:t>
            </a:r>
          </a:p>
          <a:p>
            <a:pPr algn="ctr"/>
            <a:endParaRPr lang="en-US" sz="4400" i="1" dirty="0"/>
          </a:p>
        </p:txBody>
      </p:sp>
    </p:spTree>
    <p:extLst>
      <p:ext uri="{BB962C8B-B14F-4D97-AF65-F5344CB8AC3E}">
        <p14:creationId xmlns:p14="http://schemas.microsoft.com/office/powerpoint/2010/main" val="155170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585DE3-6FA9-868C-C543-9AEABD8BAFBD}"/>
              </a:ext>
            </a:extLst>
          </p:cNvPr>
          <p:cNvSpPr txBox="1"/>
          <p:nvPr/>
        </p:nvSpPr>
        <p:spPr>
          <a:xfrm>
            <a:off x="854149" y="1767295"/>
            <a:ext cx="10483701" cy="3323410"/>
          </a:xfrm>
          <a:prstGeom prst="rect">
            <a:avLst/>
          </a:prstGeom>
          <a:noFill/>
        </p:spPr>
        <p:txBody>
          <a:bodyPr wrap="square">
            <a:spAutoFit/>
          </a:bodyPr>
          <a:lstStyle/>
          <a:p>
            <a:pPr>
              <a:lnSpc>
                <a:spcPct val="117000"/>
              </a:lnSpc>
              <a:spcAft>
                <a:spcPts val="1200"/>
              </a:spcAft>
            </a:pPr>
            <a:r>
              <a:rPr lang="en-US" sz="2400" b="1"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5.   Telemedicine</a:t>
            </a:r>
            <a:endParaRPr lang="en-US" sz="2400" b="1" dirty="0">
              <a:solidFill>
                <a:srgbClr val="3E3646"/>
              </a:solidFill>
              <a:effectLst/>
              <a:latin typeface="Calibri" panose="020F0502020204030204" pitchFamily="34" charset="0"/>
              <a:ea typeface="Calibri" panose="020F0502020204030204" pitchFamily="34" charset="0"/>
            </a:endParaRPr>
          </a:p>
          <a:p>
            <a:pPr algn="just">
              <a:lnSpc>
                <a:spcPct val="115000"/>
              </a:lnSpc>
              <a:spcAft>
                <a:spcPts val="1200"/>
              </a:spcAft>
            </a:pP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concept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of </a:t>
            </a:r>
            <a:r>
              <a:rPr lang="en-US" sz="16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a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house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visit is returning </a:t>
            </a:r>
            <a:r>
              <a:rPr lang="en-US" sz="16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to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health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care </a:t>
            </a:r>
            <a:r>
              <a:rPr lang="en-US" sz="1600" dirty="0">
                <a:solidFill>
                  <a:srgbClr val="14055C"/>
                </a:solidFill>
                <a:effectLst/>
                <a:latin typeface="Calibri" panose="020F0502020204030204" pitchFamily="34" charset="0"/>
                <a:ea typeface="Calibri" panose="020F0502020204030204" pitchFamily="34" charset="0"/>
                <a:cs typeface="Calibri" panose="020F0502020204030204" pitchFamily="34" charset="0"/>
              </a:rPr>
              <a:t>in </a:t>
            </a:r>
            <a:r>
              <a:rPr lang="en-US" sz="16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the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form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of telemedicine. Thanks to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computers </a:t>
            </a:r>
            <a:r>
              <a:rPr lang="en-US" sz="16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and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smartphones,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some medical </a:t>
            </a:r>
            <a:r>
              <a:rPr lang="en-US" sz="16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professionals use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video chats to </a:t>
            </a:r>
            <a:r>
              <a:rPr lang="en-US" sz="16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visit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with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patients remotely.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Besides benefitting patients who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live </a:t>
            </a:r>
            <a:r>
              <a:rPr lang="en-US" sz="16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in </a:t>
            </a:r>
            <a:r>
              <a:rPr lang="en-US" sz="1600" dirty="0">
                <a:solidFill>
                  <a:srgbClr val="515A7A"/>
                </a:solidFill>
                <a:effectLst/>
                <a:latin typeface="Calibri" panose="020F0502020204030204" pitchFamily="34" charset="0"/>
                <a:ea typeface="Calibri" panose="020F0502020204030204" pitchFamily="34" charset="0"/>
                <a:cs typeface="Calibri" panose="020F0502020204030204" pitchFamily="34" charset="0"/>
              </a:rPr>
              <a:t>rural </a:t>
            </a:r>
            <a:r>
              <a:rPr lang="en-US" sz="16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areas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with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limited </a:t>
            </a:r>
            <a:r>
              <a:rPr lang="en-US" sz="16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health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care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options, telemedicine has proved </a:t>
            </a:r>
            <a:r>
              <a:rPr lang="en-US" sz="16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useful </a:t>
            </a:r>
            <a:r>
              <a:rPr lang="en-US" sz="16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following natural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disasters and </a:t>
            </a:r>
            <a:r>
              <a:rPr lang="en-US" sz="1600" dirty="0">
                <a:solidFill>
                  <a:srgbClr val="14055C"/>
                </a:solidFill>
                <a:effectLst/>
                <a:latin typeface="Calibri" panose="020F0502020204030204" pitchFamily="34" charset="0"/>
                <a:ea typeface="Calibri" panose="020F0502020204030204" pitchFamily="34" charset="0"/>
                <a:cs typeface="Calibri" panose="020F0502020204030204" pitchFamily="34" charset="0"/>
              </a:rPr>
              <a:t>in </a:t>
            </a: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war zones.</a:t>
            </a:r>
          </a:p>
          <a:p>
            <a:pPr algn="just">
              <a:lnSpc>
                <a:spcPct val="115000"/>
              </a:lnSpc>
              <a:spcAft>
                <a:spcPts val="1200"/>
              </a:spcAft>
            </a:pPr>
            <a:endParaRPr lang="en-US" sz="1600" dirty="0">
              <a:solidFill>
                <a:srgbClr val="3E3646"/>
              </a:solidFill>
              <a:latin typeface="Calibri" panose="020F0502020204030204" pitchFamily="34" charset="0"/>
              <a:ea typeface="Calibri" panose="020F0502020204030204" pitchFamily="34" charset="0"/>
              <a:cs typeface="Calibri" panose="020F0502020204030204" pitchFamily="34" charset="0"/>
            </a:endParaRPr>
          </a:p>
          <a:p>
            <a:pPr lvl="0" algn="just">
              <a:spcAft>
                <a:spcPts val="1200"/>
              </a:spcAft>
              <a:buClr>
                <a:srgbClr val="4C4D54"/>
              </a:buClr>
              <a:buSzPts val="1200"/>
              <a:tabLst>
                <a:tab pos="281305" algn="l"/>
              </a:tabLst>
            </a:pPr>
            <a:r>
              <a:rPr lang="en-US"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6.  Electronic Health Records</a:t>
            </a:r>
          </a:p>
          <a:p>
            <a:pPr algn="just">
              <a:lnSpc>
                <a:spcPct val="124000"/>
              </a:lnSpc>
              <a:spcAft>
                <a:spcPts val="1200"/>
              </a:spcAft>
            </a:pPr>
            <a:r>
              <a:rPr lang="en-US" sz="16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One of the most significant developments in health care, the electronic health record (EHR) is also one of the most far-reaching. An EHR is a digital version of a patient's paper chart that is instantly available to authorized health providers.</a:t>
            </a:r>
            <a:br>
              <a:rPr lang="en-US" sz="1200" dirty="0">
                <a:solidFill>
                  <a:srgbClr val="3E3646"/>
                </a:solidFill>
                <a:effectLst/>
                <a:latin typeface="Calibri" panose="020F0502020204030204" pitchFamily="34" charset="0"/>
                <a:ea typeface="Calibri" panose="020F0502020204030204" pitchFamily="34" charset="0"/>
              </a:rPr>
            </a:br>
            <a:endParaRPr lang="en-US" sz="400" dirty="0">
              <a:solidFill>
                <a:srgbClr val="9F4628"/>
              </a:solidFill>
              <a:effectLst/>
              <a:latin typeface="Calibri" panose="020F0502020204030204" pitchFamily="34" charset="0"/>
              <a:ea typeface="Calibri" panose="020F0502020204030204" pitchFamily="34" charset="0"/>
            </a:endParaRPr>
          </a:p>
        </p:txBody>
      </p:sp>
      <p:cxnSp>
        <p:nvCxnSpPr>
          <p:cNvPr id="2" name="Straight Connector 4">
            <a:extLst>
              <a:ext uri="{FF2B5EF4-FFF2-40B4-BE49-F238E27FC236}">
                <a16:creationId xmlns:a16="http://schemas.microsoft.com/office/drawing/2014/main" id="{00088D40-0D85-3683-6FFF-A682376169C9}"/>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5">
            <a:extLst>
              <a:ext uri="{FF2B5EF4-FFF2-40B4-BE49-F238E27FC236}">
                <a16:creationId xmlns:a16="http://schemas.microsoft.com/office/drawing/2014/main" id="{A00172B6-C768-5AA9-4778-61943AB68A35}"/>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spTree>
    <p:extLst>
      <p:ext uri="{BB962C8B-B14F-4D97-AF65-F5344CB8AC3E}">
        <p14:creationId xmlns:p14="http://schemas.microsoft.com/office/powerpoint/2010/main" val="2605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89A9A-BC01-07A8-9F39-AA2E68D32FBE}"/>
              </a:ext>
            </a:extLst>
          </p:cNvPr>
          <p:cNvSpPr txBox="1"/>
          <p:nvPr/>
        </p:nvSpPr>
        <p:spPr>
          <a:xfrm>
            <a:off x="660789" y="1661994"/>
            <a:ext cx="10483701" cy="3762248"/>
          </a:xfrm>
          <a:prstGeom prst="rect">
            <a:avLst/>
          </a:prstGeom>
          <a:noFill/>
        </p:spPr>
        <p:txBody>
          <a:bodyPr wrap="square">
            <a:spAutoFit/>
          </a:bodyPr>
          <a:lstStyle/>
          <a:p>
            <a:pPr lvl="0" algn="just">
              <a:spcAft>
                <a:spcPts val="1200"/>
              </a:spcAft>
              <a:buClr>
                <a:srgbClr val="4C4D54"/>
              </a:buClr>
              <a:buSzPts val="1200"/>
              <a:tabLst>
                <a:tab pos="281305" algn="l"/>
              </a:tabLst>
            </a:pPr>
            <a:r>
              <a:rPr lang="en-US" sz="24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7.   </a:t>
            </a:r>
            <a:r>
              <a:rPr lang="en-US"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Medical Databases</a:t>
            </a:r>
            <a:r>
              <a:rPr lang="pl-PL"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 &amp; NLP</a:t>
            </a:r>
            <a:endParaRPr lang="en-US"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20000"/>
              </a:lnSpc>
              <a:spcAft>
                <a:spcPts val="1200"/>
              </a:spcAft>
            </a:pP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Computers have brought the development of many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useful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software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Solutions in the medical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field.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Large public health organizations like the World Health Organization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Centers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for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Disease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Control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have amassed huge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databases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of information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related to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diseases and health statistics.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There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are also public databases available with Information about toxic substances, clinical research results and drug coverage.</a:t>
            </a:r>
          </a:p>
          <a:p>
            <a:pPr algn="just">
              <a:lnSpc>
                <a:spcPct val="120000"/>
              </a:lnSpc>
              <a:spcAft>
                <a:spcPts val="1200"/>
              </a:spcAft>
            </a:pPr>
            <a:endParaRPr lang="en-US" sz="1400" dirty="0">
              <a:solidFill>
                <a:srgbClr val="3E3646"/>
              </a:solidFill>
              <a:latin typeface="Calibri" panose="020F0502020204030204" pitchFamily="34" charset="0"/>
              <a:ea typeface="Calibri" panose="020F0502020204030204" pitchFamily="34" charset="0"/>
              <a:cs typeface="Calibri" panose="020F0502020204030204" pitchFamily="34" charset="0"/>
            </a:endParaRPr>
          </a:p>
          <a:p>
            <a:pPr lvl="0" algn="just">
              <a:spcAft>
                <a:spcPts val="1200"/>
              </a:spcAft>
              <a:buClr>
                <a:srgbClr val="4C4D54"/>
              </a:buClr>
              <a:buSzPts val="1200"/>
              <a:tabLst>
                <a:tab pos="281305" algn="l"/>
              </a:tabLst>
            </a:pPr>
            <a:endParaRPr lang="en-US" sz="2400" b="1" dirty="0">
              <a:solidFill>
                <a:srgbClr val="9F4628"/>
              </a:solidFill>
              <a:latin typeface="Calibri" panose="020F0502020204030204" pitchFamily="34" charset="0"/>
              <a:cs typeface="Calibri" panose="020F0502020204030204" pitchFamily="34" charset="0"/>
            </a:endParaRPr>
          </a:p>
          <a:p>
            <a:pPr lvl="0" algn="just">
              <a:spcAft>
                <a:spcPts val="1200"/>
              </a:spcAft>
              <a:buClr>
                <a:srgbClr val="4C4D54"/>
              </a:buClr>
              <a:buSzPts val="1200"/>
              <a:tabLst>
                <a:tab pos="281305" algn="l"/>
              </a:tabLst>
            </a:pPr>
            <a:r>
              <a:rPr lang="en-US" sz="2400" b="1" dirty="0">
                <a:solidFill>
                  <a:schemeClr val="tx1">
                    <a:lumMod val="95000"/>
                    <a:lumOff val="5000"/>
                  </a:schemeClr>
                </a:solidFill>
                <a:latin typeface="Calibri" panose="020F0502020204030204" pitchFamily="34" charset="0"/>
                <a:cs typeface="Calibri" panose="020F0502020204030204" pitchFamily="34" charset="0"/>
              </a:rPr>
              <a:t>8.   </a:t>
            </a:r>
            <a:r>
              <a:rPr lang="en-US" sz="2400" b="1" dirty="0">
                <a:solidFill>
                  <a:srgbClr val="9F4628"/>
                </a:solidFill>
                <a:latin typeface="Calibri" panose="020F0502020204030204" pitchFamily="34" charset="0"/>
                <a:cs typeface="Calibri" panose="020F0502020204030204" pitchFamily="34" charset="0"/>
              </a:rPr>
              <a:t>Medical Research &amp; Knowledge Discovery</a:t>
            </a:r>
          </a:p>
          <a:p>
            <a:pPr algn="just">
              <a:lnSpc>
                <a:spcPct val="120000"/>
              </a:lnSpc>
              <a:spcAft>
                <a:spcPts val="1200"/>
              </a:spcAft>
            </a:pP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Much </a:t>
            </a:r>
            <a:r>
              <a:rPr lang="en-US" sz="1400" dirty="0">
                <a:solidFill>
                  <a:srgbClr val="4F1921"/>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current research being done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into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incurable diseases like AIDS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cancer involves the creation of complex Computer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simulations.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Supercomputers and distributed Computer systems can to handle massive amounts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research data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analyze millions </a:t>
            </a:r>
            <a:r>
              <a:rPr lang="en-US" sz="1400" dirty="0">
                <a:solidFill>
                  <a:srgbClr val="4F1921"/>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possible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outcomes.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mapping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human genome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is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one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example </a:t>
            </a:r>
            <a:r>
              <a:rPr lang="en-US" sz="1400" dirty="0">
                <a:solidFill>
                  <a:srgbClr val="4F1921"/>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how computers are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advancing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medical research.</a:t>
            </a:r>
          </a:p>
        </p:txBody>
      </p:sp>
      <p:cxnSp>
        <p:nvCxnSpPr>
          <p:cNvPr id="3" name="Straight Connector 4">
            <a:extLst>
              <a:ext uri="{FF2B5EF4-FFF2-40B4-BE49-F238E27FC236}">
                <a16:creationId xmlns:a16="http://schemas.microsoft.com/office/drawing/2014/main" id="{42740DB4-73A8-A37C-97B2-B42366E7B190}"/>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4" name="pole tekstowe 5">
            <a:extLst>
              <a:ext uri="{FF2B5EF4-FFF2-40B4-BE49-F238E27FC236}">
                <a16:creationId xmlns:a16="http://schemas.microsoft.com/office/drawing/2014/main" id="{50A989CD-C966-5DD8-46B3-7A3B841AC359}"/>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spTree>
    <p:extLst>
      <p:ext uri="{BB962C8B-B14F-4D97-AF65-F5344CB8AC3E}">
        <p14:creationId xmlns:p14="http://schemas.microsoft.com/office/powerpoint/2010/main" val="378573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585DE3-6FA9-868C-C543-9AEABD8BAFBD}"/>
              </a:ext>
            </a:extLst>
          </p:cNvPr>
          <p:cNvSpPr txBox="1"/>
          <p:nvPr/>
        </p:nvSpPr>
        <p:spPr>
          <a:xfrm>
            <a:off x="650157" y="1661994"/>
            <a:ext cx="10779843" cy="3571427"/>
          </a:xfrm>
          <a:prstGeom prst="rect">
            <a:avLst/>
          </a:prstGeom>
          <a:noFill/>
        </p:spPr>
        <p:txBody>
          <a:bodyPr wrap="square">
            <a:spAutoFit/>
          </a:bodyPr>
          <a:lstStyle/>
          <a:p>
            <a:pPr lvl="0">
              <a:spcAft>
                <a:spcPts val="1200"/>
              </a:spcAft>
              <a:buClr>
                <a:srgbClr val="4C4D54"/>
              </a:buClr>
              <a:buSzPts val="1200"/>
              <a:tabLst>
                <a:tab pos="281305" algn="l"/>
              </a:tabLst>
            </a:pPr>
            <a:r>
              <a:rPr lang="en-US" sz="2400" b="1" u="none" strike="noStrike" spc="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9.  </a:t>
            </a:r>
            <a:r>
              <a:rPr lang="en-US"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Computers and Hospital Administration</a:t>
            </a:r>
          </a:p>
          <a:p>
            <a:pPr algn="just">
              <a:lnSpc>
                <a:spcPct val="120000"/>
              </a:lnSpc>
              <a:spcAft>
                <a:spcPts val="1200"/>
              </a:spcAft>
            </a:pP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Most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hospitals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depend heavily on computers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specialized software that handles patient records, supply inventory, personnel scheduling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4F1921"/>
                </a:solidFill>
                <a:effectLst/>
                <a:latin typeface="Calibri" panose="020F0502020204030204" pitchFamily="34" charset="0"/>
                <a:ea typeface="Calibri" panose="020F0502020204030204" pitchFamily="34" charset="0"/>
                <a:cs typeface="Calibri" panose="020F0502020204030204" pitchFamily="34" charset="0"/>
              </a:rPr>
              <a:t>all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other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details required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to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care for patients.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use of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hospital extends to every department, from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surgical center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to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cafeteria. Larger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hospitals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may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have their own private Computer servers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network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team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IT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specialists who maintain them.</a:t>
            </a:r>
            <a:endParaRPr lang="en-US" sz="1400" dirty="0">
              <a:solidFill>
                <a:srgbClr val="3E3646"/>
              </a:solidFill>
              <a:latin typeface="Calibri" panose="020F0502020204030204" pitchFamily="34" charset="0"/>
              <a:ea typeface="Calibri" panose="020F0502020204030204" pitchFamily="34" charset="0"/>
            </a:endParaRPr>
          </a:p>
          <a:p>
            <a:pPr algn="just">
              <a:lnSpc>
                <a:spcPct val="120000"/>
              </a:lnSpc>
              <a:spcAft>
                <a:spcPts val="1200"/>
              </a:spcAft>
            </a:pPr>
            <a:endParaRPr lang="en-US" sz="1400" u="none" strike="noStrike" spc="0" dirty="0">
              <a:solidFill>
                <a:srgbClr val="3E3646"/>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20000"/>
              </a:lnSpc>
              <a:spcAft>
                <a:spcPts val="1200"/>
              </a:spcAft>
            </a:pPr>
            <a:r>
              <a:rPr lang="en-US" sz="2400" b="1" dirty="0">
                <a:solidFill>
                  <a:srgbClr val="3E3646"/>
                </a:solidFill>
                <a:latin typeface="Calibri" panose="020F0502020204030204" pitchFamily="34" charset="0"/>
                <a:ea typeface="Calibri" panose="020F0502020204030204" pitchFamily="34" charset="0"/>
                <a:cs typeface="Calibri" panose="020F0502020204030204" pitchFamily="34" charset="0"/>
              </a:rPr>
              <a:t>10. </a:t>
            </a:r>
            <a:r>
              <a:rPr lang="en-US"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Uses of Computer in Offices</a:t>
            </a:r>
          </a:p>
          <a:p>
            <a:pPr algn="just">
              <a:lnSpc>
                <a:spcPct val="120000"/>
              </a:lnSpc>
              <a:spcAft>
                <a:spcPts val="1200"/>
              </a:spcAft>
            </a:pP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typical doctor’s office relies heavily on Computer technology </a:t>
            </a:r>
            <a:r>
              <a:rPr lang="en-US" sz="1400" dirty="0">
                <a:solidFill>
                  <a:srgbClr val="4F1921"/>
                </a:solidFill>
                <a:effectLst/>
                <a:latin typeface="Calibri" panose="020F0502020204030204" pitchFamily="34" charset="0"/>
                <a:ea typeface="Calibri" panose="020F0502020204030204" pitchFamily="34" charset="0"/>
                <a:cs typeface="Calibri" panose="020F0502020204030204" pitchFamily="34" charset="0"/>
              </a:rPr>
              <a:t>for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day-to-day operations.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Everything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from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patient scheduling to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billing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to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filing Insurance claims takes place through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 Many doctors no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longer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write prescriptions,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but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instead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send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digital prescription from their </a:t>
            </a:r>
            <a:r>
              <a:rPr lang="en-US" sz="1400" dirty="0">
                <a:solidFill>
                  <a:srgbClr val="4F1921"/>
                </a:solidFill>
                <a:effectLst/>
                <a:latin typeface="Calibri" panose="020F0502020204030204" pitchFamily="34" charset="0"/>
                <a:ea typeface="Calibri" panose="020F0502020204030204" pitchFamily="34" charset="0"/>
                <a:cs typeface="Calibri" panose="020F0502020204030204" pitchFamily="34" charset="0"/>
              </a:rPr>
              <a:t>office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 directly to the patient’s pharmacy. During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diagnosis,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many doctors consult online databases </a:t>
            </a:r>
            <a:r>
              <a:rPr lang="en-US" sz="1400" dirty="0">
                <a:solidFill>
                  <a:srgbClr val="4F1921"/>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medical conditions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using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 instead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looking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at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medical book.</a:t>
            </a:r>
            <a:endParaRPr lang="en-US" sz="1400" dirty="0">
              <a:solidFill>
                <a:srgbClr val="3E3646"/>
              </a:solidFill>
              <a:effectLst/>
              <a:latin typeface="Calibri" panose="020F0502020204030204" pitchFamily="34" charset="0"/>
              <a:ea typeface="Calibri" panose="020F0502020204030204" pitchFamily="34" charset="0"/>
            </a:endParaRPr>
          </a:p>
        </p:txBody>
      </p:sp>
      <p:cxnSp>
        <p:nvCxnSpPr>
          <p:cNvPr id="2" name="Straight Connector 4">
            <a:extLst>
              <a:ext uri="{FF2B5EF4-FFF2-40B4-BE49-F238E27FC236}">
                <a16:creationId xmlns:a16="http://schemas.microsoft.com/office/drawing/2014/main" id="{03FFAC69-DAC6-E24B-C2D1-805957FCDB41}"/>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5">
            <a:extLst>
              <a:ext uri="{FF2B5EF4-FFF2-40B4-BE49-F238E27FC236}">
                <a16:creationId xmlns:a16="http://schemas.microsoft.com/office/drawing/2014/main" id="{65D60D2C-9F04-BAB5-6782-E28A44807F8E}"/>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spTree>
    <p:extLst>
      <p:ext uri="{BB962C8B-B14F-4D97-AF65-F5344CB8AC3E}">
        <p14:creationId xmlns:p14="http://schemas.microsoft.com/office/powerpoint/2010/main" val="49789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4">
            <a:extLst>
              <a:ext uri="{FF2B5EF4-FFF2-40B4-BE49-F238E27FC236}">
                <a16:creationId xmlns:a16="http://schemas.microsoft.com/office/drawing/2014/main" id="{7E060820-2D18-2276-EC12-3B3AC383033E}"/>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6" name="pole tekstowe 5">
            <a:extLst>
              <a:ext uri="{FF2B5EF4-FFF2-40B4-BE49-F238E27FC236}">
                <a16:creationId xmlns:a16="http://schemas.microsoft.com/office/drawing/2014/main" id="{70A78613-DB59-7205-8D16-818637C10974}"/>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sp>
        <p:nvSpPr>
          <p:cNvPr id="7" name="TextBox 2">
            <a:extLst>
              <a:ext uri="{FF2B5EF4-FFF2-40B4-BE49-F238E27FC236}">
                <a16:creationId xmlns:a16="http://schemas.microsoft.com/office/drawing/2014/main" id="{27BFAFDA-1F53-FC0A-E9FD-100E0B772B84}"/>
              </a:ext>
            </a:extLst>
          </p:cNvPr>
          <p:cNvSpPr txBox="1"/>
          <p:nvPr/>
        </p:nvSpPr>
        <p:spPr>
          <a:xfrm>
            <a:off x="349154" y="1337787"/>
            <a:ext cx="11308964" cy="5455596"/>
          </a:xfrm>
          <a:prstGeom prst="rect">
            <a:avLst/>
          </a:prstGeom>
          <a:solidFill>
            <a:srgbClr val="66FFFF"/>
          </a:solidFill>
        </p:spPr>
        <p:txBody>
          <a:bodyPr wrap="square" rtlCol="0">
            <a:spAutoFit/>
          </a:bodyPr>
          <a:lstStyle/>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Analysis of sentiment and emotions</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Recommendation systems</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Personalization systems</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Anomaly and fraud detection</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Customer behavior segmentation</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Predicting customer churn</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Logistics and inventory optimization</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Tracking competition behavior (including prices)</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Shopping cart optimization</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Forecasting models</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Optimizing and increasing the attractiveness of the website</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Image, video and speech recognition</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Extracting knowledge from the text</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Risk management</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Internet search engines</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Marketing and targeted advertising</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Discovering organizational processes and robotic process automation</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Healthcare &amp; Pharmacy</a:t>
            </a:r>
            <a:endParaRPr lang="pl-PL" sz="1600" dirty="0">
              <a:solidFill>
                <a:srgbClr val="000000"/>
              </a:solidFill>
            </a:endParaRPr>
          </a:p>
          <a:p>
            <a:pPr marL="3676650" lvl="0" indent="-628650">
              <a:lnSpc>
                <a:spcPct val="115000"/>
              </a:lnSpc>
              <a:buFont typeface="Wingdings" panose="05000000000000000000" pitchFamily="2" charset="2"/>
              <a:buChar char="Ø"/>
              <a:tabLst>
                <a:tab pos="457200" algn="l"/>
              </a:tabLst>
            </a:pPr>
            <a:r>
              <a:rPr lang="en-US" sz="1600" dirty="0">
                <a:solidFill>
                  <a:srgbClr val="000000"/>
                </a:solidFill>
              </a:rPr>
              <a:t>Autonomous control systems</a:t>
            </a:r>
            <a:endParaRPr lang="pl-PL" sz="1600" dirty="0">
              <a:solidFill>
                <a:srgbClr val="000000"/>
              </a:solidFill>
            </a:endParaRPr>
          </a:p>
        </p:txBody>
      </p:sp>
      <p:sp>
        <p:nvSpPr>
          <p:cNvPr id="8" name="pole tekstowe 7">
            <a:extLst>
              <a:ext uri="{FF2B5EF4-FFF2-40B4-BE49-F238E27FC236}">
                <a16:creationId xmlns:a16="http://schemas.microsoft.com/office/drawing/2014/main" id="{CFB4F5CF-F165-11EE-2D7A-39DC1C490FC2}"/>
              </a:ext>
            </a:extLst>
          </p:cNvPr>
          <p:cNvSpPr txBox="1"/>
          <p:nvPr/>
        </p:nvSpPr>
        <p:spPr>
          <a:xfrm>
            <a:off x="349154" y="730449"/>
            <a:ext cx="11308964" cy="369332"/>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spTree>
    <p:extLst>
      <p:ext uri="{BB962C8B-B14F-4D97-AF65-F5344CB8AC3E}">
        <p14:creationId xmlns:p14="http://schemas.microsoft.com/office/powerpoint/2010/main" val="330577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4">
            <a:extLst>
              <a:ext uri="{FF2B5EF4-FFF2-40B4-BE49-F238E27FC236}">
                <a16:creationId xmlns:a16="http://schemas.microsoft.com/office/drawing/2014/main" id="{171666B8-168D-F69F-C736-6BBF3B4675CE}"/>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5" name="pole tekstowe 4">
            <a:extLst>
              <a:ext uri="{FF2B5EF4-FFF2-40B4-BE49-F238E27FC236}">
                <a16:creationId xmlns:a16="http://schemas.microsoft.com/office/drawing/2014/main" id="{75085BCC-1F31-42E9-13F7-1F99304D89D6}"/>
              </a:ext>
            </a:extLst>
          </p:cNvPr>
          <p:cNvSpPr txBox="1"/>
          <p:nvPr/>
        </p:nvSpPr>
        <p:spPr>
          <a:xfrm>
            <a:off x="108857" y="74285"/>
            <a:ext cx="11212286" cy="523220"/>
          </a:xfrm>
          <a:prstGeom prst="rect">
            <a:avLst/>
          </a:prstGeom>
          <a:noFill/>
        </p:spPr>
        <p:txBody>
          <a:bodyPr wrap="square" rtlCol="0">
            <a:spAutoFit/>
          </a:bodyPr>
          <a:lstStyle/>
          <a:p>
            <a:pPr lvl="0" algn="ctr">
              <a:tabLst>
                <a:tab pos="457200" algn="l"/>
              </a:tabLst>
            </a:pPr>
            <a:r>
              <a:rPr lang="en-US" sz="2800" b="1" dirty="0">
                <a:solidFill>
                  <a:srgbClr val="002060"/>
                </a:solidFill>
              </a:rPr>
              <a:t>Basic types of algorithms used in development of advanced IT applications </a:t>
            </a:r>
            <a:endParaRPr lang="pl-PL" sz="2800" b="1" dirty="0">
              <a:solidFill>
                <a:srgbClr val="002060"/>
              </a:solidFill>
            </a:endParaRPr>
          </a:p>
        </p:txBody>
      </p:sp>
      <p:sp>
        <p:nvSpPr>
          <p:cNvPr id="6" name="TextBox 5">
            <a:extLst>
              <a:ext uri="{FF2B5EF4-FFF2-40B4-BE49-F238E27FC236}">
                <a16:creationId xmlns:a16="http://schemas.microsoft.com/office/drawing/2014/main" id="{22AC93C8-2756-4C27-3159-DA128C633103}"/>
              </a:ext>
            </a:extLst>
          </p:cNvPr>
          <p:cNvSpPr txBox="1"/>
          <p:nvPr/>
        </p:nvSpPr>
        <p:spPr>
          <a:xfrm>
            <a:off x="3370744" y="2160326"/>
            <a:ext cx="6096000" cy="2389565"/>
          </a:xfrm>
          <a:prstGeom prst="rect">
            <a:avLst/>
          </a:prstGeom>
          <a:noFill/>
        </p:spPr>
        <p:txBody>
          <a:bodyPr wrap="square">
            <a:spAutoFit/>
          </a:bodyPr>
          <a:lstStyle/>
          <a:p>
            <a:pPr marL="514350" indent="-514350">
              <a:lnSpc>
                <a:spcPct val="110000"/>
              </a:lnSpc>
              <a:spcBef>
                <a:spcPts val="1800"/>
              </a:spcBef>
              <a:buFont typeface="Arial" panose="020B0604020202020204" pitchFamily="34" charset="0"/>
              <a:buAutoNum type="arabicPeriod"/>
            </a:pPr>
            <a:r>
              <a:rPr lang="en-US" sz="2400" dirty="0">
                <a:solidFill>
                  <a:srgbClr val="002060"/>
                </a:solidFill>
              </a:rPr>
              <a:t>Classification/Recognition</a:t>
            </a:r>
          </a:p>
          <a:p>
            <a:pPr marL="514350" indent="-514350">
              <a:lnSpc>
                <a:spcPct val="110000"/>
              </a:lnSpc>
              <a:spcBef>
                <a:spcPts val="1800"/>
              </a:spcBef>
              <a:buFont typeface="Arial" panose="020B0604020202020204" pitchFamily="34" charset="0"/>
              <a:buAutoNum type="arabicPeriod"/>
            </a:pPr>
            <a:r>
              <a:rPr lang="en-US" sz="2400" dirty="0">
                <a:solidFill>
                  <a:srgbClr val="002060"/>
                </a:solidFill>
              </a:rPr>
              <a:t>Optimization</a:t>
            </a:r>
          </a:p>
          <a:p>
            <a:pPr marL="514350" indent="-514350">
              <a:lnSpc>
                <a:spcPct val="110000"/>
              </a:lnSpc>
              <a:spcBef>
                <a:spcPts val="1800"/>
              </a:spcBef>
              <a:buFont typeface="Arial" panose="020B0604020202020204" pitchFamily="34" charset="0"/>
              <a:buAutoNum type="arabicPeriod"/>
            </a:pPr>
            <a:r>
              <a:rPr lang="en-US" sz="2400" dirty="0">
                <a:solidFill>
                  <a:srgbClr val="002060"/>
                </a:solidFill>
              </a:rPr>
              <a:t>Sorting /Grouping</a:t>
            </a:r>
          </a:p>
          <a:p>
            <a:pPr marL="514350" indent="-514350">
              <a:lnSpc>
                <a:spcPct val="110000"/>
              </a:lnSpc>
              <a:spcBef>
                <a:spcPts val="1800"/>
              </a:spcBef>
              <a:buFont typeface="Arial" panose="020B0604020202020204" pitchFamily="34" charset="0"/>
              <a:buAutoNum type="arabicPeriod"/>
            </a:pPr>
            <a:r>
              <a:rPr lang="en-US" sz="2400" dirty="0">
                <a:solidFill>
                  <a:srgbClr val="002060"/>
                </a:solidFill>
              </a:rPr>
              <a:t>Reasoning/Forecasting</a:t>
            </a:r>
          </a:p>
        </p:txBody>
      </p:sp>
    </p:spTree>
    <p:extLst>
      <p:ext uri="{BB962C8B-B14F-4D97-AF65-F5344CB8AC3E}">
        <p14:creationId xmlns:p14="http://schemas.microsoft.com/office/powerpoint/2010/main" val="403349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E254B104-CC4D-4E79-AE8B-58C3D58E4742}"/>
              </a:ext>
            </a:extLst>
          </p:cNvPr>
          <p:cNvSpPr txBox="1"/>
          <p:nvPr/>
        </p:nvSpPr>
        <p:spPr>
          <a:xfrm>
            <a:off x="121035" y="1717810"/>
            <a:ext cx="3721100" cy="5140190"/>
          </a:xfrm>
          <a:prstGeom prst="rect">
            <a:avLst/>
          </a:prstGeom>
          <a:solidFill>
            <a:srgbClr val="66FFFF"/>
          </a:solidFill>
        </p:spPr>
        <p:txBody>
          <a:bodyPr wrap="square" rtlCol="0">
            <a:spAutoFit/>
          </a:bodyPr>
          <a:lstStyle/>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Analysis of sentiment and emotions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Recommendation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Personalization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Anomaly and fraud detection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Customer behavior segmentation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Predicting customer churn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Logistics and inventory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Tracking competition behavior (including prices)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Shopping cart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Forecasting models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Optimizing and increasing the attractiveness of the website</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Image, video and speech recognition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Extracting knowledge from the text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Risk management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Internet search engines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Marketing and targeted advertising</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Discovering organizational processes and robotic process automation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Healthcare &amp; Pharmacy</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Autonomous control systems</a:t>
            </a:r>
            <a:endParaRPr lang="pl-PL" sz="1300" dirty="0">
              <a:solidFill>
                <a:srgbClr val="000000"/>
              </a:solidFill>
            </a:endParaRPr>
          </a:p>
        </p:txBody>
      </p:sp>
      <p:sp>
        <p:nvSpPr>
          <p:cNvPr id="8" name="pole tekstowe 7">
            <a:extLst>
              <a:ext uri="{FF2B5EF4-FFF2-40B4-BE49-F238E27FC236}">
                <a16:creationId xmlns:a16="http://schemas.microsoft.com/office/drawing/2014/main" id="{9FBCD689-11B8-4A12-9913-9DA2156BD967}"/>
              </a:ext>
            </a:extLst>
          </p:cNvPr>
          <p:cNvSpPr txBox="1"/>
          <p:nvPr/>
        </p:nvSpPr>
        <p:spPr>
          <a:xfrm>
            <a:off x="132709" y="889682"/>
            <a:ext cx="3721100" cy="646331"/>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cxnSp>
        <p:nvCxnSpPr>
          <p:cNvPr id="4" name="Straight Connector 4">
            <a:extLst>
              <a:ext uri="{FF2B5EF4-FFF2-40B4-BE49-F238E27FC236}">
                <a16:creationId xmlns:a16="http://schemas.microsoft.com/office/drawing/2014/main" id="{15300319-BE62-3105-26BF-C962B735E4E8}"/>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5" name="pole tekstowe 4">
            <a:extLst>
              <a:ext uri="{FF2B5EF4-FFF2-40B4-BE49-F238E27FC236}">
                <a16:creationId xmlns:a16="http://schemas.microsoft.com/office/drawing/2014/main" id="{D43AF2CF-66C8-1B37-13F9-0C0DF152CBD8}"/>
              </a:ext>
            </a:extLst>
          </p:cNvPr>
          <p:cNvSpPr txBox="1"/>
          <p:nvPr/>
        </p:nvSpPr>
        <p:spPr>
          <a:xfrm>
            <a:off x="0" y="-90914"/>
            <a:ext cx="11212286" cy="830997"/>
          </a:xfrm>
          <a:prstGeom prst="rect">
            <a:avLst/>
          </a:prstGeom>
          <a:noFill/>
        </p:spPr>
        <p:txBody>
          <a:bodyPr wrap="square" rtlCol="0">
            <a:spAutoFit/>
          </a:bodyPr>
          <a:lstStyle/>
          <a:p>
            <a:pPr algn="ctr"/>
            <a:r>
              <a:rPr lang="en-US" sz="2400" b="1" dirty="0">
                <a:solidFill>
                  <a:srgbClr val="002060"/>
                </a:solidFill>
              </a:rPr>
              <a:t>Vague concepts processing in a complex open environment </a:t>
            </a:r>
          </a:p>
          <a:p>
            <a:pPr algn="ctr"/>
            <a:r>
              <a:rPr lang="pl-PL" sz="2400" b="1" dirty="0" err="1">
                <a:solidFill>
                  <a:srgbClr val="002060"/>
                </a:solidFill>
              </a:rPr>
              <a:t>is</a:t>
            </a:r>
            <a:r>
              <a:rPr lang="en-US" sz="2400" b="1" dirty="0">
                <a:solidFill>
                  <a:srgbClr val="002060"/>
                </a:solidFill>
              </a:rPr>
              <a:t> </a:t>
            </a:r>
            <a:r>
              <a:rPr lang="pl-PL" sz="2400" b="1" dirty="0">
                <a:solidFill>
                  <a:srgbClr val="002060"/>
                </a:solidFill>
              </a:rPr>
              <a:t>one of </a:t>
            </a:r>
            <a:r>
              <a:rPr lang="en-US" sz="2400" b="1" dirty="0">
                <a:solidFill>
                  <a:srgbClr val="002060"/>
                </a:solidFill>
              </a:rPr>
              <a:t>the main barrier</a:t>
            </a:r>
            <a:r>
              <a:rPr lang="pl-PL" sz="2400" b="1" dirty="0">
                <a:solidFill>
                  <a:srgbClr val="002060"/>
                </a:solidFill>
              </a:rPr>
              <a:t>s</a:t>
            </a:r>
            <a:r>
              <a:rPr lang="en-US" sz="2400" b="1" dirty="0">
                <a:solidFill>
                  <a:srgbClr val="002060"/>
                </a:solidFill>
              </a:rPr>
              <a:t> to developing advanced applications of computer science</a:t>
            </a:r>
          </a:p>
        </p:txBody>
      </p:sp>
    </p:spTree>
    <p:extLst>
      <p:ext uri="{BB962C8B-B14F-4D97-AF65-F5344CB8AC3E}">
        <p14:creationId xmlns:p14="http://schemas.microsoft.com/office/powerpoint/2010/main" val="367085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E254B104-CC4D-4E79-AE8B-58C3D58E4742}"/>
              </a:ext>
            </a:extLst>
          </p:cNvPr>
          <p:cNvSpPr txBox="1"/>
          <p:nvPr/>
        </p:nvSpPr>
        <p:spPr>
          <a:xfrm>
            <a:off x="121035" y="1717810"/>
            <a:ext cx="3721100" cy="5140190"/>
          </a:xfrm>
          <a:prstGeom prst="rect">
            <a:avLst/>
          </a:prstGeom>
          <a:solidFill>
            <a:srgbClr val="66FFFF"/>
          </a:solidFill>
        </p:spPr>
        <p:txBody>
          <a:bodyPr wrap="square" rtlCol="0">
            <a:spAutoFit/>
          </a:bodyPr>
          <a:lstStyle/>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Analysis of sentiment and emotions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Recommendation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Personalization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Anomaly and fraud detection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Customer behavior segmentation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Predicting customer churn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Logistics and inventory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Tracking competition behavior (including prices)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Shopping cart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Forecasting models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Optimizing and increasing the attractiveness of the website</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Image, video and speech recognition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Extracting knowledge from the text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Risk management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Internet search engines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Marketing and targeted advertising</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Discovering organizational processes and robotic process automation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Healthcare &amp; Pharmacy</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Autonomous control systems</a:t>
            </a:r>
            <a:endParaRPr lang="pl-PL" sz="1300" dirty="0">
              <a:solidFill>
                <a:srgbClr val="000000"/>
              </a:solidFill>
            </a:endParaRPr>
          </a:p>
        </p:txBody>
      </p:sp>
      <p:sp>
        <p:nvSpPr>
          <p:cNvPr id="8" name="pole tekstowe 7">
            <a:extLst>
              <a:ext uri="{FF2B5EF4-FFF2-40B4-BE49-F238E27FC236}">
                <a16:creationId xmlns:a16="http://schemas.microsoft.com/office/drawing/2014/main" id="{9FBCD689-11B8-4A12-9913-9DA2156BD967}"/>
              </a:ext>
            </a:extLst>
          </p:cNvPr>
          <p:cNvSpPr txBox="1"/>
          <p:nvPr/>
        </p:nvSpPr>
        <p:spPr>
          <a:xfrm>
            <a:off x="132709" y="889682"/>
            <a:ext cx="3721100" cy="646331"/>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sp>
        <p:nvSpPr>
          <p:cNvPr id="21" name="pole tekstowe 20">
            <a:extLst>
              <a:ext uri="{FF2B5EF4-FFF2-40B4-BE49-F238E27FC236}">
                <a16:creationId xmlns:a16="http://schemas.microsoft.com/office/drawing/2014/main" id="{96DFFF9A-A15A-6EE0-25CE-ECC61C6D8BCB}"/>
              </a:ext>
            </a:extLst>
          </p:cNvPr>
          <p:cNvSpPr txBox="1"/>
          <p:nvPr/>
        </p:nvSpPr>
        <p:spPr>
          <a:xfrm>
            <a:off x="4504674" y="872728"/>
            <a:ext cx="7554617" cy="646331"/>
          </a:xfrm>
          <a:prstGeom prst="rect">
            <a:avLst/>
          </a:prstGeom>
          <a:solidFill>
            <a:srgbClr val="FFCCFF"/>
          </a:solidFill>
        </p:spPr>
        <p:txBody>
          <a:bodyPr wrap="square">
            <a:spAutoFit/>
          </a:bodyPr>
          <a:lstStyle/>
          <a:p>
            <a:pPr algn="ctr"/>
            <a:r>
              <a:rPr lang="en-AU" sz="1800" b="1" dirty="0">
                <a:solidFill>
                  <a:srgbClr val="0000CC"/>
                </a:solidFill>
                <a:effectLst/>
                <a:ea typeface="Calibri" panose="020F0502020204030204" pitchFamily="34" charset="0"/>
                <a:cs typeface="Times New Roman" panose="02020603050405020304" pitchFamily="18" charset="0"/>
              </a:rPr>
              <a:t>How can we improve the performance of AI/ML solutions, </a:t>
            </a:r>
          </a:p>
          <a:p>
            <a:pPr algn="ctr"/>
            <a:r>
              <a:rPr lang="en-AU" sz="1800" b="1" dirty="0">
                <a:solidFill>
                  <a:srgbClr val="0000CC"/>
                </a:solidFill>
                <a:effectLst/>
                <a:ea typeface="Calibri" panose="020F0502020204030204" pitchFamily="34" charset="0"/>
                <a:cs typeface="Times New Roman" panose="02020603050405020304" pitchFamily="18" charset="0"/>
              </a:rPr>
              <a:t>building a competitive business advantage </a:t>
            </a:r>
            <a:r>
              <a:rPr lang="en-AU" sz="1800" b="1" dirty="0">
                <a:solidFill>
                  <a:srgbClr val="FF0000"/>
                </a:solidFill>
                <a:effectLst/>
                <a:ea typeface="Calibri" panose="020F0502020204030204" pitchFamily="34" charset="0"/>
                <a:cs typeface="Times New Roman" panose="02020603050405020304" pitchFamily="18" charset="0"/>
              </a:rPr>
              <a:t>to make more money?</a:t>
            </a:r>
          </a:p>
        </p:txBody>
      </p:sp>
      <p:sp>
        <p:nvSpPr>
          <p:cNvPr id="24" name="Nawias klamrowy zamykający 23">
            <a:extLst>
              <a:ext uri="{FF2B5EF4-FFF2-40B4-BE49-F238E27FC236}">
                <a16:creationId xmlns:a16="http://schemas.microsoft.com/office/drawing/2014/main" id="{E0F3D617-BDE6-4B09-D4B2-C0A0273ED589}"/>
              </a:ext>
            </a:extLst>
          </p:cNvPr>
          <p:cNvSpPr/>
          <p:nvPr/>
        </p:nvSpPr>
        <p:spPr>
          <a:xfrm>
            <a:off x="3851428" y="777720"/>
            <a:ext cx="588117" cy="8599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2" name="Straight Connector 4">
            <a:extLst>
              <a:ext uri="{FF2B5EF4-FFF2-40B4-BE49-F238E27FC236}">
                <a16:creationId xmlns:a16="http://schemas.microsoft.com/office/drawing/2014/main" id="{EE9BD958-812B-2FF2-ED6F-963D8983C991}"/>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4">
            <a:extLst>
              <a:ext uri="{FF2B5EF4-FFF2-40B4-BE49-F238E27FC236}">
                <a16:creationId xmlns:a16="http://schemas.microsoft.com/office/drawing/2014/main" id="{AC42EAEE-BCB0-F417-AE3A-D747FBCF451A}"/>
              </a:ext>
            </a:extLst>
          </p:cNvPr>
          <p:cNvSpPr txBox="1"/>
          <p:nvPr/>
        </p:nvSpPr>
        <p:spPr>
          <a:xfrm>
            <a:off x="0" y="-90914"/>
            <a:ext cx="11212286" cy="830997"/>
          </a:xfrm>
          <a:prstGeom prst="rect">
            <a:avLst/>
          </a:prstGeom>
          <a:noFill/>
        </p:spPr>
        <p:txBody>
          <a:bodyPr wrap="square" rtlCol="0">
            <a:spAutoFit/>
          </a:bodyPr>
          <a:lstStyle/>
          <a:p>
            <a:pPr algn="ctr"/>
            <a:r>
              <a:rPr lang="en-US" sz="2400" b="1" dirty="0">
                <a:solidFill>
                  <a:srgbClr val="002060"/>
                </a:solidFill>
              </a:rPr>
              <a:t>Vague concepts processing in a complex open environment </a:t>
            </a:r>
          </a:p>
          <a:p>
            <a:pPr algn="ctr"/>
            <a:r>
              <a:rPr lang="pl-PL" sz="2400" b="1" dirty="0" err="1">
                <a:solidFill>
                  <a:srgbClr val="002060"/>
                </a:solidFill>
              </a:rPr>
              <a:t>is</a:t>
            </a:r>
            <a:r>
              <a:rPr lang="en-US" sz="2400" b="1" dirty="0">
                <a:solidFill>
                  <a:srgbClr val="002060"/>
                </a:solidFill>
              </a:rPr>
              <a:t> </a:t>
            </a:r>
            <a:r>
              <a:rPr lang="pl-PL" sz="2400" b="1" dirty="0">
                <a:solidFill>
                  <a:srgbClr val="002060"/>
                </a:solidFill>
              </a:rPr>
              <a:t>one of </a:t>
            </a:r>
            <a:r>
              <a:rPr lang="en-US" sz="2400" b="1" dirty="0">
                <a:solidFill>
                  <a:srgbClr val="002060"/>
                </a:solidFill>
              </a:rPr>
              <a:t>the main barrier</a:t>
            </a:r>
            <a:r>
              <a:rPr lang="pl-PL" sz="2400" b="1" dirty="0">
                <a:solidFill>
                  <a:srgbClr val="002060"/>
                </a:solidFill>
              </a:rPr>
              <a:t>s</a:t>
            </a:r>
            <a:r>
              <a:rPr lang="en-US" sz="2400" b="1" dirty="0">
                <a:solidFill>
                  <a:srgbClr val="002060"/>
                </a:solidFill>
              </a:rPr>
              <a:t> to developing advanced applications of computer science</a:t>
            </a:r>
          </a:p>
        </p:txBody>
      </p:sp>
    </p:spTree>
    <p:extLst>
      <p:ext uri="{BB962C8B-B14F-4D97-AF65-F5344CB8AC3E}">
        <p14:creationId xmlns:p14="http://schemas.microsoft.com/office/powerpoint/2010/main" val="859817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E254B104-CC4D-4E79-AE8B-58C3D58E4742}"/>
              </a:ext>
            </a:extLst>
          </p:cNvPr>
          <p:cNvSpPr txBox="1"/>
          <p:nvPr/>
        </p:nvSpPr>
        <p:spPr>
          <a:xfrm>
            <a:off x="121035" y="1717810"/>
            <a:ext cx="3721100" cy="5140190"/>
          </a:xfrm>
          <a:prstGeom prst="rect">
            <a:avLst/>
          </a:prstGeom>
          <a:solidFill>
            <a:srgbClr val="66FFFF"/>
          </a:solidFill>
        </p:spPr>
        <p:txBody>
          <a:bodyPr wrap="square" rtlCol="0">
            <a:spAutoFit/>
          </a:bodyPr>
          <a:lstStyle/>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Analysis of sentiment and emotions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Recommendation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Personalization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Anomaly and fraud detection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Customer behavior segmentation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Predicting customer churn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Logistics and inventory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Tracking competition behavior (including prices)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Shopping cart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Forecasting models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Optimizing and increasing the attractiveness of the website</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Image, video and speech recognition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Extracting knowledge from the text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Risk management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Internet search engines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Marketing and targeted advertising</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Discovering organizational processes and robotic process automation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Healthcare &amp; Pharmacy</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Autonomous control systems</a:t>
            </a:r>
            <a:endParaRPr lang="pl-PL" sz="1300" dirty="0">
              <a:solidFill>
                <a:srgbClr val="000000"/>
              </a:solidFill>
            </a:endParaRPr>
          </a:p>
        </p:txBody>
      </p:sp>
      <p:sp>
        <p:nvSpPr>
          <p:cNvPr id="8" name="pole tekstowe 7">
            <a:extLst>
              <a:ext uri="{FF2B5EF4-FFF2-40B4-BE49-F238E27FC236}">
                <a16:creationId xmlns:a16="http://schemas.microsoft.com/office/drawing/2014/main" id="{9FBCD689-11B8-4A12-9913-9DA2156BD967}"/>
              </a:ext>
            </a:extLst>
          </p:cNvPr>
          <p:cNvSpPr txBox="1"/>
          <p:nvPr/>
        </p:nvSpPr>
        <p:spPr>
          <a:xfrm>
            <a:off x="147921" y="893248"/>
            <a:ext cx="3721100" cy="646331"/>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sp>
        <p:nvSpPr>
          <p:cNvPr id="12" name="Nawias klamrowy zamykający 11">
            <a:extLst>
              <a:ext uri="{FF2B5EF4-FFF2-40B4-BE49-F238E27FC236}">
                <a16:creationId xmlns:a16="http://schemas.microsoft.com/office/drawing/2014/main" id="{880D2594-B455-4AA6-B59F-F37C7A0B274E}"/>
              </a:ext>
            </a:extLst>
          </p:cNvPr>
          <p:cNvSpPr/>
          <p:nvPr/>
        </p:nvSpPr>
        <p:spPr>
          <a:xfrm>
            <a:off x="3851428" y="1707512"/>
            <a:ext cx="588117" cy="5233219"/>
          </a:xfrm>
          <a:prstGeom prst="rightBrace">
            <a:avLst>
              <a:gd name="adj1" fmla="val 8333"/>
              <a:gd name="adj2" fmla="val 50402"/>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4" name="pole tekstowe 13">
            <a:extLst>
              <a:ext uri="{FF2B5EF4-FFF2-40B4-BE49-F238E27FC236}">
                <a16:creationId xmlns:a16="http://schemas.microsoft.com/office/drawing/2014/main" id="{E6EF8981-5EC9-4873-B5ED-BAF9F42EC94D}"/>
              </a:ext>
            </a:extLst>
          </p:cNvPr>
          <p:cNvSpPr txBox="1"/>
          <p:nvPr/>
        </p:nvSpPr>
        <p:spPr>
          <a:xfrm>
            <a:off x="4504674" y="872728"/>
            <a:ext cx="7554617" cy="646331"/>
          </a:xfrm>
          <a:prstGeom prst="rect">
            <a:avLst/>
          </a:prstGeom>
          <a:solidFill>
            <a:srgbClr val="FFCCFF"/>
          </a:solidFill>
        </p:spPr>
        <p:txBody>
          <a:bodyPr wrap="square">
            <a:spAutoFit/>
          </a:bodyPr>
          <a:lstStyle/>
          <a:p>
            <a:pPr algn="ctr"/>
            <a:r>
              <a:rPr lang="en-AU" sz="1800" b="1" dirty="0">
                <a:solidFill>
                  <a:srgbClr val="0000CC"/>
                </a:solidFill>
                <a:effectLst/>
                <a:ea typeface="Calibri" panose="020F0502020204030204" pitchFamily="34" charset="0"/>
                <a:cs typeface="Times New Roman" panose="02020603050405020304" pitchFamily="18" charset="0"/>
              </a:rPr>
              <a:t>How can we improve the performance of AI/ML solutions, </a:t>
            </a:r>
          </a:p>
          <a:p>
            <a:pPr algn="ctr"/>
            <a:r>
              <a:rPr lang="en-AU" sz="1800" b="1" dirty="0">
                <a:solidFill>
                  <a:srgbClr val="0000CC"/>
                </a:solidFill>
                <a:effectLst/>
                <a:ea typeface="Calibri" panose="020F0502020204030204" pitchFamily="34" charset="0"/>
                <a:cs typeface="Times New Roman" panose="02020603050405020304" pitchFamily="18" charset="0"/>
              </a:rPr>
              <a:t>building a competitive business advantage </a:t>
            </a:r>
            <a:r>
              <a:rPr lang="en-AU" sz="1800" b="1" dirty="0">
                <a:solidFill>
                  <a:srgbClr val="FF0000"/>
                </a:solidFill>
                <a:effectLst/>
                <a:ea typeface="Calibri" panose="020F0502020204030204" pitchFamily="34" charset="0"/>
                <a:cs typeface="Times New Roman" panose="02020603050405020304" pitchFamily="18" charset="0"/>
              </a:rPr>
              <a:t>to make more money?</a:t>
            </a:r>
          </a:p>
        </p:txBody>
      </p:sp>
      <p:sp>
        <p:nvSpPr>
          <p:cNvPr id="17" name="Nawias klamrowy zamykający 16">
            <a:extLst>
              <a:ext uri="{FF2B5EF4-FFF2-40B4-BE49-F238E27FC236}">
                <a16:creationId xmlns:a16="http://schemas.microsoft.com/office/drawing/2014/main" id="{54EB7A7A-5504-47F3-8374-3D8A0AC9E536}"/>
              </a:ext>
            </a:extLst>
          </p:cNvPr>
          <p:cNvSpPr/>
          <p:nvPr/>
        </p:nvSpPr>
        <p:spPr>
          <a:xfrm>
            <a:off x="3851428" y="777720"/>
            <a:ext cx="588117" cy="8599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2" name="Strzałka: w dół 21">
            <a:extLst>
              <a:ext uri="{FF2B5EF4-FFF2-40B4-BE49-F238E27FC236}">
                <a16:creationId xmlns:a16="http://schemas.microsoft.com/office/drawing/2014/main" id="{60FCEC3F-0D07-49F6-AAF1-A3CB29959D7C}"/>
              </a:ext>
            </a:extLst>
          </p:cNvPr>
          <p:cNvSpPr/>
          <p:nvPr/>
        </p:nvSpPr>
        <p:spPr>
          <a:xfrm>
            <a:off x="4838342" y="1595613"/>
            <a:ext cx="2390076" cy="1304341"/>
          </a:xfrm>
          <a:prstGeom prst="down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0000CC"/>
                </a:solidFill>
              </a:rPr>
              <a:t>It depends!</a:t>
            </a:r>
          </a:p>
        </p:txBody>
      </p:sp>
      <p:sp>
        <p:nvSpPr>
          <p:cNvPr id="27" name="Schemat blokowy: decyzja 26">
            <a:extLst>
              <a:ext uri="{FF2B5EF4-FFF2-40B4-BE49-F238E27FC236}">
                <a16:creationId xmlns:a16="http://schemas.microsoft.com/office/drawing/2014/main" id="{92C4AB84-C338-5F77-6E42-86A1F652F951}"/>
              </a:ext>
            </a:extLst>
          </p:cNvPr>
          <p:cNvSpPr/>
          <p:nvPr/>
        </p:nvSpPr>
        <p:spPr>
          <a:xfrm>
            <a:off x="4504674" y="2968529"/>
            <a:ext cx="3042905" cy="2748389"/>
          </a:xfrm>
          <a:prstGeom prst="flowChartDecision">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Does the solution require processing vague concepts in a complex open environment?</a:t>
            </a:r>
            <a:endParaRPr lang="pl-PL" sz="1600" dirty="0"/>
          </a:p>
        </p:txBody>
      </p:sp>
      <p:cxnSp>
        <p:nvCxnSpPr>
          <p:cNvPr id="2" name="Straight Connector 4">
            <a:extLst>
              <a:ext uri="{FF2B5EF4-FFF2-40B4-BE49-F238E27FC236}">
                <a16:creationId xmlns:a16="http://schemas.microsoft.com/office/drawing/2014/main" id="{6E0BA683-9951-70CD-0CA8-65303486CC18}"/>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4">
            <a:extLst>
              <a:ext uri="{FF2B5EF4-FFF2-40B4-BE49-F238E27FC236}">
                <a16:creationId xmlns:a16="http://schemas.microsoft.com/office/drawing/2014/main" id="{DCFBABE4-3D55-14F4-2351-16B25104AF13}"/>
              </a:ext>
            </a:extLst>
          </p:cNvPr>
          <p:cNvSpPr txBox="1"/>
          <p:nvPr/>
        </p:nvSpPr>
        <p:spPr>
          <a:xfrm>
            <a:off x="0" y="-90914"/>
            <a:ext cx="11212286" cy="830997"/>
          </a:xfrm>
          <a:prstGeom prst="rect">
            <a:avLst/>
          </a:prstGeom>
          <a:noFill/>
        </p:spPr>
        <p:txBody>
          <a:bodyPr wrap="square" rtlCol="0">
            <a:spAutoFit/>
          </a:bodyPr>
          <a:lstStyle/>
          <a:p>
            <a:pPr algn="ctr"/>
            <a:r>
              <a:rPr lang="en-US" sz="2400" b="1" dirty="0">
                <a:solidFill>
                  <a:srgbClr val="002060"/>
                </a:solidFill>
              </a:rPr>
              <a:t>Vague concepts processing in a complex open environment </a:t>
            </a:r>
          </a:p>
          <a:p>
            <a:pPr algn="ctr"/>
            <a:r>
              <a:rPr lang="pl-PL" sz="2400" b="1" dirty="0" err="1">
                <a:solidFill>
                  <a:srgbClr val="002060"/>
                </a:solidFill>
              </a:rPr>
              <a:t>is</a:t>
            </a:r>
            <a:r>
              <a:rPr lang="en-US" sz="2400" b="1" dirty="0">
                <a:solidFill>
                  <a:srgbClr val="002060"/>
                </a:solidFill>
              </a:rPr>
              <a:t> </a:t>
            </a:r>
            <a:r>
              <a:rPr lang="pl-PL" sz="2400" b="1" dirty="0">
                <a:solidFill>
                  <a:srgbClr val="002060"/>
                </a:solidFill>
              </a:rPr>
              <a:t>one of </a:t>
            </a:r>
            <a:r>
              <a:rPr lang="en-US" sz="2400" b="1" dirty="0">
                <a:solidFill>
                  <a:srgbClr val="002060"/>
                </a:solidFill>
              </a:rPr>
              <a:t>the main barrier</a:t>
            </a:r>
            <a:r>
              <a:rPr lang="pl-PL" sz="2400" b="1" dirty="0">
                <a:solidFill>
                  <a:srgbClr val="002060"/>
                </a:solidFill>
              </a:rPr>
              <a:t>s</a:t>
            </a:r>
            <a:r>
              <a:rPr lang="en-US" sz="2400" b="1" dirty="0">
                <a:solidFill>
                  <a:srgbClr val="002060"/>
                </a:solidFill>
              </a:rPr>
              <a:t> to developing advanced applications of computer science</a:t>
            </a:r>
          </a:p>
        </p:txBody>
      </p:sp>
    </p:spTree>
    <p:extLst>
      <p:ext uri="{BB962C8B-B14F-4D97-AF65-F5344CB8AC3E}">
        <p14:creationId xmlns:p14="http://schemas.microsoft.com/office/powerpoint/2010/main" val="2559783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E254B104-CC4D-4E79-AE8B-58C3D58E4742}"/>
              </a:ext>
            </a:extLst>
          </p:cNvPr>
          <p:cNvSpPr txBox="1"/>
          <p:nvPr/>
        </p:nvSpPr>
        <p:spPr>
          <a:xfrm>
            <a:off x="121035" y="1717810"/>
            <a:ext cx="3721100" cy="5140190"/>
          </a:xfrm>
          <a:prstGeom prst="rect">
            <a:avLst/>
          </a:prstGeom>
          <a:solidFill>
            <a:srgbClr val="66FFFF"/>
          </a:solidFill>
        </p:spPr>
        <p:txBody>
          <a:bodyPr wrap="square" rtlCol="0">
            <a:spAutoFit/>
          </a:bodyPr>
          <a:lstStyle/>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Analysis of sentiment and emotions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Recommendation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Personalization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Anomaly and fraud detection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Customer behavior segmentation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Predicting customer churn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Logistics and inventory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Tracking competition behavior (including prices)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Shopping cart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Forecasting models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Optimizing and increasing the attractiveness of the website</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Image, video and speech recognition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Extracting knowledge from the text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Risk management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Internet search engines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Marketing and targeted advertising</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Discovering organizational processes and robotic process automation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Healthcare &amp; Pharmacy</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Autonomous control systems</a:t>
            </a:r>
            <a:endParaRPr lang="pl-PL" sz="1300" dirty="0">
              <a:solidFill>
                <a:srgbClr val="000000"/>
              </a:solidFill>
            </a:endParaRPr>
          </a:p>
        </p:txBody>
      </p:sp>
      <p:sp>
        <p:nvSpPr>
          <p:cNvPr id="8" name="pole tekstowe 7">
            <a:extLst>
              <a:ext uri="{FF2B5EF4-FFF2-40B4-BE49-F238E27FC236}">
                <a16:creationId xmlns:a16="http://schemas.microsoft.com/office/drawing/2014/main" id="{9FBCD689-11B8-4A12-9913-9DA2156BD967}"/>
              </a:ext>
            </a:extLst>
          </p:cNvPr>
          <p:cNvSpPr txBox="1"/>
          <p:nvPr/>
        </p:nvSpPr>
        <p:spPr>
          <a:xfrm>
            <a:off x="147921" y="893248"/>
            <a:ext cx="3721100" cy="646331"/>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sp>
        <p:nvSpPr>
          <p:cNvPr id="12" name="Nawias klamrowy zamykający 11">
            <a:extLst>
              <a:ext uri="{FF2B5EF4-FFF2-40B4-BE49-F238E27FC236}">
                <a16:creationId xmlns:a16="http://schemas.microsoft.com/office/drawing/2014/main" id="{880D2594-B455-4AA6-B59F-F37C7A0B274E}"/>
              </a:ext>
            </a:extLst>
          </p:cNvPr>
          <p:cNvSpPr/>
          <p:nvPr/>
        </p:nvSpPr>
        <p:spPr>
          <a:xfrm>
            <a:off x="3851428" y="1707512"/>
            <a:ext cx="588117" cy="5233219"/>
          </a:xfrm>
          <a:prstGeom prst="rightBrace">
            <a:avLst>
              <a:gd name="adj1" fmla="val 8333"/>
              <a:gd name="adj2" fmla="val 50402"/>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4" name="pole tekstowe 13">
            <a:extLst>
              <a:ext uri="{FF2B5EF4-FFF2-40B4-BE49-F238E27FC236}">
                <a16:creationId xmlns:a16="http://schemas.microsoft.com/office/drawing/2014/main" id="{E6EF8981-5EC9-4873-B5ED-BAF9F42EC94D}"/>
              </a:ext>
            </a:extLst>
          </p:cNvPr>
          <p:cNvSpPr txBox="1"/>
          <p:nvPr/>
        </p:nvSpPr>
        <p:spPr>
          <a:xfrm>
            <a:off x="4504674" y="872728"/>
            <a:ext cx="7554617" cy="646331"/>
          </a:xfrm>
          <a:prstGeom prst="rect">
            <a:avLst/>
          </a:prstGeom>
          <a:solidFill>
            <a:srgbClr val="FFCCFF"/>
          </a:solidFill>
        </p:spPr>
        <p:txBody>
          <a:bodyPr wrap="square">
            <a:spAutoFit/>
          </a:bodyPr>
          <a:lstStyle/>
          <a:p>
            <a:pPr algn="ctr"/>
            <a:r>
              <a:rPr lang="en-AU" sz="1800" b="1" dirty="0">
                <a:solidFill>
                  <a:srgbClr val="0000CC"/>
                </a:solidFill>
                <a:effectLst/>
                <a:ea typeface="Calibri" panose="020F0502020204030204" pitchFamily="34" charset="0"/>
                <a:cs typeface="Times New Roman" panose="02020603050405020304" pitchFamily="18" charset="0"/>
              </a:rPr>
              <a:t>How can we improve the performance of AI/ML solutions, </a:t>
            </a:r>
          </a:p>
          <a:p>
            <a:pPr algn="ctr"/>
            <a:r>
              <a:rPr lang="en-AU" sz="1800" b="1" dirty="0">
                <a:solidFill>
                  <a:srgbClr val="0000CC"/>
                </a:solidFill>
                <a:effectLst/>
                <a:ea typeface="Calibri" panose="020F0502020204030204" pitchFamily="34" charset="0"/>
                <a:cs typeface="Times New Roman" panose="02020603050405020304" pitchFamily="18" charset="0"/>
              </a:rPr>
              <a:t>building a competitive business advantage </a:t>
            </a:r>
            <a:r>
              <a:rPr lang="en-AU" sz="1800" b="1" dirty="0">
                <a:solidFill>
                  <a:srgbClr val="FF0000"/>
                </a:solidFill>
                <a:effectLst/>
                <a:ea typeface="Calibri" panose="020F0502020204030204" pitchFamily="34" charset="0"/>
                <a:cs typeface="Times New Roman" panose="02020603050405020304" pitchFamily="18" charset="0"/>
              </a:rPr>
              <a:t>to make more money?</a:t>
            </a:r>
          </a:p>
        </p:txBody>
      </p:sp>
      <p:sp>
        <p:nvSpPr>
          <p:cNvPr id="17" name="Nawias klamrowy zamykający 16">
            <a:extLst>
              <a:ext uri="{FF2B5EF4-FFF2-40B4-BE49-F238E27FC236}">
                <a16:creationId xmlns:a16="http://schemas.microsoft.com/office/drawing/2014/main" id="{54EB7A7A-5504-47F3-8374-3D8A0AC9E536}"/>
              </a:ext>
            </a:extLst>
          </p:cNvPr>
          <p:cNvSpPr/>
          <p:nvPr/>
        </p:nvSpPr>
        <p:spPr>
          <a:xfrm>
            <a:off x="3851428" y="777720"/>
            <a:ext cx="588117" cy="8599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2" name="Strzałka: w dół 21">
            <a:extLst>
              <a:ext uri="{FF2B5EF4-FFF2-40B4-BE49-F238E27FC236}">
                <a16:creationId xmlns:a16="http://schemas.microsoft.com/office/drawing/2014/main" id="{60FCEC3F-0D07-49F6-AAF1-A3CB29959D7C}"/>
              </a:ext>
            </a:extLst>
          </p:cNvPr>
          <p:cNvSpPr/>
          <p:nvPr/>
        </p:nvSpPr>
        <p:spPr>
          <a:xfrm>
            <a:off x="4838342" y="1595613"/>
            <a:ext cx="2390076" cy="1304341"/>
          </a:xfrm>
          <a:prstGeom prst="down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0000CC"/>
                </a:solidFill>
              </a:rPr>
              <a:t>It depends!</a:t>
            </a:r>
          </a:p>
        </p:txBody>
      </p:sp>
      <p:sp>
        <p:nvSpPr>
          <p:cNvPr id="27" name="Schemat blokowy: decyzja 26">
            <a:extLst>
              <a:ext uri="{FF2B5EF4-FFF2-40B4-BE49-F238E27FC236}">
                <a16:creationId xmlns:a16="http://schemas.microsoft.com/office/drawing/2014/main" id="{92C4AB84-C338-5F77-6E42-86A1F652F951}"/>
              </a:ext>
            </a:extLst>
          </p:cNvPr>
          <p:cNvSpPr/>
          <p:nvPr/>
        </p:nvSpPr>
        <p:spPr>
          <a:xfrm>
            <a:off x="4504674" y="2968529"/>
            <a:ext cx="3042905" cy="2748389"/>
          </a:xfrm>
          <a:prstGeom prst="flowChartDecision">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Does the solution require processing vague concepts in a complex open environment?</a:t>
            </a:r>
            <a:endParaRPr lang="pl-PL" sz="1600" dirty="0"/>
          </a:p>
        </p:txBody>
      </p:sp>
      <p:sp>
        <p:nvSpPr>
          <p:cNvPr id="11" name="Strzałka: w prawo 10">
            <a:extLst>
              <a:ext uri="{FF2B5EF4-FFF2-40B4-BE49-F238E27FC236}">
                <a16:creationId xmlns:a16="http://schemas.microsoft.com/office/drawing/2014/main" id="{D3D7B9E4-7149-4A03-7CBE-144BE28CA0D5}"/>
              </a:ext>
            </a:extLst>
          </p:cNvPr>
          <p:cNvSpPr/>
          <p:nvPr/>
        </p:nvSpPr>
        <p:spPr>
          <a:xfrm rot="13587584" flipH="1" flipV="1">
            <a:off x="6666567" y="5108700"/>
            <a:ext cx="821595" cy="685418"/>
          </a:xfrm>
          <a:prstGeom prst="rightArrow">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rgbClr val="0000CC"/>
                </a:solidFill>
              </a:rPr>
              <a:t>NO</a:t>
            </a:r>
          </a:p>
        </p:txBody>
      </p:sp>
      <p:sp>
        <p:nvSpPr>
          <p:cNvPr id="13" name="Rectangle 6">
            <a:extLst>
              <a:ext uri="{FF2B5EF4-FFF2-40B4-BE49-F238E27FC236}">
                <a16:creationId xmlns:a16="http://schemas.microsoft.com/office/drawing/2014/main" id="{BA2C9ED3-AD2A-7770-E02F-9BA3D90615E3}"/>
              </a:ext>
            </a:extLst>
          </p:cNvPr>
          <p:cNvSpPr/>
          <p:nvPr/>
        </p:nvSpPr>
        <p:spPr>
          <a:xfrm>
            <a:off x="7392606" y="4647735"/>
            <a:ext cx="2281297" cy="2094386"/>
          </a:xfrm>
          <a:prstGeom prst="rect">
            <a:avLst/>
          </a:prstGeom>
          <a:solidFill>
            <a:srgbClr val="99FF99"/>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effectLst/>
                <a:ea typeface="Calibri" panose="020F0502020204030204" pitchFamily="34" charset="0"/>
                <a:cs typeface="Times New Roman" panose="02020603050405020304" pitchFamily="18" charset="0"/>
              </a:rPr>
              <a:t>Overall, today’s </a:t>
            </a:r>
          </a:p>
          <a:p>
            <a:pPr algn="ctr"/>
            <a:r>
              <a:rPr lang="en-AU" sz="1400" dirty="0">
                <a:solidFill>
                  <a:schemeClr val="tx1"/>
                </a:solidFill>
                <a:effectLst/>
                <a:ea typeface="Calibri" panose="020F0502020204030204" pitchFamily="34" charset="0"/>
                <a:cs typeface="Times New Roman" panose="02020603050405020304" pitchFamily="18" charset="0"/>
              </a:rPr>
              <a:t>AI / ML / Data Science technology </a:t>
            </a:r>
          </a:p>
          <a:p>
            <a:pPr algn="ctr"/>
            <a:r>
              <a:rPr lang="en-AU" sz="1400" b="1" dirty="0">
                <a:solidFill>
                  <a:srgbClr val="0000CC"/>
                </a:solidFill>
                <a:effectLst/>
                <a:ea typeface="Calibri" panose="020F0502020204030204" pitchFamily="34" charset="0"/>
                <a:cs typeface="Times New Roman" panose="02020603050405020304" pitchFamily="18" charset="0"/>
              </a:rPr>
              <a:t>provides solutions </a:t>
            </a:r>
          </a:p>
          <a:p>
            <a:pPr algn="ctr"/>
            <a:r>
              <a:rPr lang="en-AU" sz="1400" dirty="0">
                <a:solidFill>
                  <a:schemeClr val="tx1"/>
                </a:solidFill>
                <a:effectLst/>
                <a:ea typeface="Calibri" panose="020F0502020204030204" pitchFamily="34" charset="0"/>
                <a:cs typeface="Times New Roman" panose="02020603050405020304" pitchFamily="18" charset="0"/>
              </a:rPr>
              <a:t>with satisfactory performance or we see widely acceptable possibilities of a satisfactory development </a:t>
            </a:r>
          </a:p>
          <a:p>
            <a:pPr algn="ctr"/>
            <a:r>
              <a:rPr lang="en-AU" sz="1400" dirty="0">
                <a:solidFill>
                  <a:schemeClr val="tx1"/>
                </a:solidFill>
                <a:effectLst/>
                <a:ea typeface="Calibri" panose="020F0502020204030204" pitchFamily="34" charset="0"/>
                <a:cs typeface="Times New Roman" panose="02020603050405020304" pitchFamily="18" charset="0"/>
              </a:rPr>
              <a:t>of such technology</a:t>
            </a:r>
          </a:p>
        </p:txBody>
      </p:sp>
      <p:cxnSp>
        <p:nvCxnSpPr>
          <p:cNvPr id="2" name="Straight Connector 4">
            <a:extLst>
              <a:ext uri="{FF2B5EF4-FFF2-40B4-BE49-F238E27FC236}">
                <a16:creationId xmlns:a16="http://schemas.microsoft.com/office/drawing/2014/main" id="{4FBC0C65-5775-5EF2-2C23-F7EB76D56F86}"/>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4">
            <a:extLst>
              <a:ext uri="{FF2B5EF4-FFF2-40B4-BE49-F238E27FC236}">
                <a16:creationId xmlns:a16="http://schemas.microsoft.com/office/drawing/2014/main" id="{F5D22A06-9BB2-EA97-778A-E996574E4CA2}"/>
              </a:ext>
            </a:extLst>
          </p:cNvPr>
          <p:cNvSpPr txBox="1"/>
          <p:nvPr/>
        </p:nvSpPr>
        <p:spPr>
          <a:xfrm>
            <a:off x="0" y="-90914"/>
            <a:ext cx="11212286" cy="830997"/>
          </a:xfrm>
          <a:prstGeom prst="rect">
            <a:avLst/>
          </a:prstGeom>
          <a:noFill/>
        </p:spPr>
        <p:txBody>
          <a:bodyPr wrap="square" rtlCol="0">
            <a:spAutoFit/>
          </a:bodyPr>
          <a:lstStyle/>
          <a:p>
            <a:pPr algn="ctr"/>
            <a:r>
              <a:rPr lang="en-US" sz="2400" b="1" dirty="0">
                <a:solidFill>
                  <a:srgbClr val="002060"/>
                </a:solidFill>
              </a:rPr>
              <a:t>Vague concepts processing in a complex open environment </a:t>
            </a:r>
          </a:p>
          <a:p>
            <a:pPr algn="ctr"/>
            <a:r>
              <a:rPr lang="pl-PL" sz="2400" b="1" dirty="0" err="1">
                <a:solidFill>
                  <a:srgbClr val="002060"/>
                </a:solidFill>
              </a:rPr>
              <a:t>is</a:t>
            </a:r>
            <a:r>
              <a:rPr lang="en-US" sz="2400" b="1" dirty="0">
                <a:solidFill>
                  <a:srgbClr val="002060"/>
                </a:solidFill>
              </a:rPr>
              <a:t> </a:t>
            </a:r>
            <a:r>
              <a:rPr lang="pl-PL" sz="2400" b="1" dirty="0">
                <a:solidFill>
                  <a:srgbClr val="002060"/>
                </a:solidFill>
              </a:rPr>
              <a:t>one of </a:t>
            </a:r>
            <a:r>
              <a:rPr lang="en-US" sz="2400" b="1" dirty="0">
                <a:solidFill>
                  <a:srgbClr val="002060"/>
                </a:solidFill>
              </a:rPr>
              <a:t>the main barrier</a:t>
            </a:r>
            <a:r>
              <a:rPr lang="pl-PL" sz="2400" b="1" dirty="0">
                <a:solidFill>
                  <a:srgbClr val="002060"/>
                </a:solidFill>
              </a:rPr>
              <a:t>s</a:t>
            </a:r>
            <a:r>
              <a:rPr lang="en-US" sz="2400" b="1" dirty="0">
                <a:solidFill>
                  <a:srgbClr val="002060"/>
                </a:solidFill>
              </a:rPr>
              <a:t> to developing advanced applications of computer science</a:t>
            </a:r>
          </a:p>
        </p:txBody>
      </p:sp>
    </p:spTree>
    <p:extLst>
      <p:ext uri="{BB962C8B-B14F-4D97-AF65-F5344CB8AC3E}">
        <p14:creationId xmlns:p14="http://schemas.microsoft.com/office/powerpoint/2010/main" val="292349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E254B104-CC4D-4E79-AE8B-58C3D58E4742}"/>
              </a:ext>
            </a:extLst>
          </p:cNvPr>
          <p:cNvSpPr txBox="1"/>
          <p:nvPr/>
        </p:nvSpPr>
        <p:spPr>
          <a:xfrm>
            <a:off x="121035" y="1717810"/>
            <a:ext cx="3721100" cy="5140190"/>
          </a:xfrm>
          <a:prstGeom prst="rect">
            <a:avLst/>
          </a:prstGeom>
          <a:solidFill>
            <a:srgbClr val="66FFFF"/>
          </a:solidFill>
        </p:spPr>
        <p:txBody>
          <a:bodyPr wrap="square" rtlCol="0">
            <a:spAutoFit/>
          </a:bodyPr>
          <a:lstStyle/>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Analysis of sentiment and emotions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Recommendation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Personalization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Anomaly and fraud detection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Customer behavior segmentation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Predicting customer churn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Logistics and inventory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Tracking competition behavior (including prices)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Shopping cart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Forecasting models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Optimizing and increasing the attractiveness of the website</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Image, video and speech recognition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Extracting knowledge from the text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Risk management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Internet search engines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Marketing and targeted advertising</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Discovering organizational processes and robotic process automation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Healthcare &amp; Pharmacy</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Autonomous control systems</a:t>
            </a:r>
            <a:endParaRPr lang="pl-PL" sz="1300" dirty="0">
              <a:solidFill>
                <a:srgbClr val="000000"/>
              </a:solidFill>
            </a:endParaRPr>
          </a:p>
        </p:txBody>
      </p:sp>
      <p:sp>
        <p:nvSpPr>
          <p:cNvPr id="8" name="pole tekstowe 7">
            <a:extLst>
              <a:ext uri="{FF2B5EF4-FFF2-40B4-BE49-F238E27FC236}">
                <a16:creationId xmlns:a16="http://schemas.microsoft.com/office/drawing/2014/main" id="{9FBCD689-11B8-4A12-9913-9DA2156BD967}"/>
              </a:ext>
            </a:extLst>
          </p:cNvPr>
          <p:cNvSpPr txBox="1"/>
          <p:nvPr/>
        </p:nvSpPr>
        <p:spPr>
          <a:xfrm>
            <a:off x="147921" y="893248"/>
            <a:ext cx="3721100" cy="646331"/>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sp>
        <p:nvSpPr>
          <p:cNvPr id="12" name="Nawias klamrowy zamykający 11">
            <a:extLst>
              <a:ext uri="{FF2B5EF4-FFF2-40B4-BE49-F238E27FC236}">
                <a16:creationId xmlns:a16="http://schemas.microsoft.com/office/drawing/2014/main" id="{880D2594-B455-4AA6-B59F-F37C7A0B274E}"/>
              </a:ext>
            </a:extLst>
          </p:cNvPr>
          <p:cNvSpPr/>
          <p:nvPr/>
        </p:nvSpPr>
        <p:spPr>
          <a:xfrm>
            <a:off x="3851428" y="1707512"/>
            <a:ext cx="588117" cy="5233219"/>
          </a:xfrm>
          <a:prstGeom prst="rightBrace">
            <a:avLst>
              <a:gd name="adj1" fmla="val 8333"/>
              <a:gd name="adj2" fmla="val 50402"/>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4" name="pole tekstowe 13">
            <a:extLst>
              <a:ext uri="{FF2B5EF4-FFF2-40B4-BE49-F238E27FC236}">
                <a16:creationId xmlns:a16="http://schemas.microsoft.com/office/drawing/2014/main" id="{E6EF8981-5EC9-4873-B5ED-BAF9F42EC94D}"/>
              </a:ext>
            </a:extLst>
          </p:cNvPr>
          <p:cNvSpPr txBox="1"/>
          <p:nvPr/>
        </p:nvSpPr>
        <p:spPr>
          <a:xfrm>
            <a:off x="4504674" y="872728"/>
            <a:ext cx="7554617" cy="646331"/>
          </a:xfrm>
          <a:prstGeom prst="rect">
            <a:avLst/>
          </a:prstGeom>
          <a:solidFill>
            <a:srgbClr val="FFCCFF"/>
          </a:solidFill>
        </p:spPr>
        <p:txBody>
          <a:bodyPr wrap="square">
            <a:spAutoFit/>
          </a:bodyPr>
          <a:lstStyle/>
          <a:p>
            <a:pPr algn="ctr"/>
            <a:r>
              <a:rPr lang="en-AU" sz="1800" b="1" dirty="0">
                <a:solidFill>
                  <a:srgbClr val="0000CC"/>
                </a:solidFill>
                <a:effectLst/>
                <a:ea typeface="Calibri" panose="020F0502020204030204" pitchFamily="34" charset="0"/>
                <a:cs typeface="Times New Roman" panose="02020603050405020304" pitchFamily="18" charset="0"/>
              </a:rPr>
              <a:t>How can we improve the performance of AI/ML solutions, </a:t>
            </a:r>
          </a:p>
          <a:p>
            <a:pPr algn="ctr"/>
            <a:r>
              <a:rPr lang="en-AU" sz="1800" b="1" dirty="0">
                <a:solidFill>
                  <a:srgbClr val="0000CC"/>
                </a:solidFill>
                <a:effectLst/>
                <a:ea typeface="Calibri" panose="020F0502020204030204" pitchFamily="34" charset="0"/>
                <a:cs typeface="Times New Roman" panose="02020603050405020304" pitchFamily="18" charset="0"/>
              </a:rPr>
              <a:t>building a competitive business advantage </a:t>
            </a:r>
            <a:r>
              <a:rPr lang="en-AU" sz="1800" b="1" dirty="0">
                <a:solidFill>
                  <a:srgbClr val="FF0000"/>
                </a:solidFill>
                <a:effectLst/>
                <a:ea typeface="Calibri" panose="020F0502020204030204" pitchFamily="34" charset="0"/>
                <a:cs typeface="Times New Roman" panose="02020603050405020304" pitchFamily="18" charset="0"/>
              </a:rPr>
              <a:t>to make more money?</a:t>
            </a:r>
          </a:p>
        </p:txBody>
      </p:sp>
      <p:sp>
        <p:nvSpPr>
          <p:cNvPr id="17" name="Nawias klamrowy zamykający 16">
            <a:extLst>
              <a:ext uri="{FF2B5EF4-FFF2-40B4-BE49-F238E27FC236}">
                <a16:creationId xmlns:a16="http://schemas.microsoft.com/office/drawing/2014/main" id="{54EB7A7A-5504-47F3-8374-3D8A0AC9E536}"/>
              </a:ext>
            </a:extLst>
          </p:cNvPr>
          <p:cNvSpPr/>
          <p:nvPr/>
        </p:nvSpPr>
        <p:spPr>
          <a:xfrm>
            <a:off x="3851428" y="777720"/>
            <a:ext cx="588117" cy="8599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2" name="Strzałka: w dół 21">
            <a:extLst>
              <a:ext uri="{FF2B5EF4-FFF2-40B4-BE49-F238E27FC236}">
                <a16:creationId xmlns:a16="http://schemas.microsoft.com/office/drawing/2014/main" id="{60FCEC3F-0D07-49F6-AAF1-A3CB29959D7C}"/>
              </a:ext>
            </a:extLst>
          </p:cNvPr>
          <p:cNvSpPr/>
          <p:nvPr/>
        </p:nvSpPr>
        <p:spPr>
          <a:xfrm>
            <a:off x="4838342" y="1595613"/>
            <a:ext cx="2390076" cy="1304341"/>
          </a:xfrm>
          <a:prstGeom prst="down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0000CC"/>
                </a:solidFill>
              </a:rPr>
              <a:t>It depends!</a:t>
            </a:r>
          </a:p>
        </p:txBody>
      </p:sp>
      <p:sp>
        <p:nvSpPr>
          <p:cNvPr id="27" name="Schemat blokowy: decyzja 26">
            <a:extLst>
              <a:ext uri="{FF2B5EF4-FFF2-40B4-BE49-F238E27FC236}">
                <a16:creationId xmlns:a16="http://schemas.microsoft.com/office/drawing/2014/main" id="{92C4AB84-C338-5F77-6E42-86A1F652F951}"/>
              </a:ext>
            </a:extLst>
          </p:cNvPr>
          <p:cNvSpPr/>
          <p:nvPr/>
        </p:nvSpPr>
        <p:spPr>
          <a:xfrm>
            <a:off x="4504674" y="2968529"/>
            <a:ext cx="3042905" cy="2748389"/>
          </a:xfrm>
          <a:prstGeom prst="flowChartDecision">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Does the solution require processing vague concepts in a complex open environment?</a:t>
            </a:r>
            <a:endParaRPr lang="pl-PL" sz="1600" dirty="0"/>
          </a:p>
        </p:txBody>
      </p:sp>
      <p:sp>
        <p:nvSpPr>
          <p:cNvPr id="11" name="Strzałka: w prawo 10">
            <a:extLst>
              <a:ext uri="{FF2B5EF4-FFF2-40B4-BE49-F238E27FC236}">
                <a16:creationId xmlns:a16="http://schemas.microsoft.com/office/drawing/2014/main" id="{D3D7B9E4-7149-4A03-7CBE-144BE28CA0D5}"/>
              </a:ext>
            </a:extLst>
          </p:cNvPr>
          <p:cNvSpPr/>
          <p:nvPr/>
        </p:nvSpPr>
        <p:spPr>
          <a:xfrm rot="13587584" flipH="1" flipV="1">
            <a:off x="6666567" y="5108700"/>
            <a:ext cx="821595" cy="685418"/>
          </a:xfrm>
          <a:prstGeom prst="rightArrow">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rgbClr val="0000CC"/>
                </a:solidFill>
              </a:rPr>
              <a:t>NO</a:t>
            </a:r>
          </a:p>
        </p:txBody>
      </p:sp>
      <p:sp>
        <p:nvSpPr>
          <p:cNvPr id="13" name="Rectangle 6">
            <a:extLst>
              <a:ext uri="{FF2B5EF4-FFF2-40B4-BE49-F238E27FC236}">
                <a16:creationId xmlns:a16="http://schemas.microsoft.com/office/drawing/2014/main" id="{BA2C9ED3-AD2A-7770-E02F-9BA3D90615E3}"/>
              </a:ext>
            </a:extLst>
          </p:cNvPr>
          <p:cNvSpPr/>
          <p:nvPr/>
        </p:nvSpPr>
        <p:spPr>
          <a:xfrm>
            <a:off x="7392606" y="4647735"/>
            <a:ext cx="2281297" cy="2094386"/>
          </a:xfrm>
          <a:prstGeom prst="rect">
            <a:avLst/>
          </a:prstGeom>
          <a:solidFill>
            <a:srgbClr val="99FF99"/>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effectLst/>
                <a:ea typeface="Calibri" panose="020F0502020204030204" pitchFamily="34" charset="0"/>
                <a:cs typeface="Times New Roman" panose="02020603050405020304" pitchFamily="18" charset="0"/>
              </a:rPr>
              <a:t>Overall, today’s </a:t>
            </a:r>
          </a:p>
          <a:p>
            <a:pPr algn="ctr"/>
            <a:r>
              <a:rPr lang="en-AU" sz="1400" dirty="0">
                <a:solidFill>
                  <a:schemeClr val="tx1"/>
                </a:solidFill>
                <a:effectLst/>
                <a:ea typeface="Calibri" panose="020F0502020204030204" pitchFamily="34" charset="0"/>
                <a:cs typeface="Times New Roman" panose="02020603050405020304" pitchFamily="18" charset="0"/>
              </a:rPr>
              <a:t>AI / ML / Data Science technology </a:t>
            </a:r>
          </a:p>
          <a:p>
            <a:pPr algn="ctr"/>
            <a:r>
              <a:rPr lang="en-AU" sz="1400" b="1" dirty="0">
                <a:solidFill>
                  <a:srgbClr val="0000CC"/>
                </a:solidFill>
                <a:effectLst/>
                <a:ea typeface="Calibri" panose="020F0502020204030204" pitchFamily="34" charset="0"/>
                <a:cs typeface="Times New Roman" panose="02020603050405020304" pitchFamily="18" charset="0"/>
              </a:rPr>
              <a:t>provides solutions </a:t>
            </a:r>
          </a:p>
          <a:p>
            <a:pPr algn="ctr"/>
            <a:r>
              <a:rPr lang="en-AU" sz="1400" dirty="0">
                <a:solidFill>
                  <a:schemeClr val="tx1"/>
                </a:solidFill>
                <a:effectLst/>
                <a:ea typeface="Calibri" panose="020F0502020204030204" pitchFamily="34" charset="0"/>
                <a:cs typeface="Times New Roman" panose="02020603050405020304" pitchFamily="18" charset="0"/>
              </a:rPr>
              <a:t>with satisfactory performance or we see widely acceptable possibilities of a satisfactory development </a:t>
            </a:r>
          </a:p>
          <a:p>
            <a:pPr algn="ctr"/>
            <a:r>
              <a:rPr lang="en-AU" sz="1400" dirty="0">
                <a:solidFill>
                  <a:schemeClr val="tx1"/>
                </a:solidFill>
                <a:effectLst/>
                <a:ea typeface="Calibri" panose="020F0502020204030204" pitchFamily="34" charset="0"/>
                <a:cs typeface="Times New Roman" panose="02020603050405020304" pitchFamily="18" charset="0"/>
              </a:rPr>
              <a:t>of such technology</a:t>
            </a:r>
          </a:p>
        </p:txBody>
      </p:sp>
      <p:sp>
        <p:nvSpPr>
          <p:cNvPr id="15" name="Rectangle 6">
            <a:extLst>
              <a:ext uri="{FF2B5EF4-FFF2-40B4-BE49-F238E27FC236}">
                <a16:creationId xmlns:a16="http://schemas.microsoft.com/office/drawing/2014/main" id="{16ADED6C-BA6F-CE77-E1C2-631968925F28}"/>
              </a:ext>
            </a:extLst>
          </p:cNvPr>
          <p:cNvSpPr/>
          <p:nvPr/>
        </p:nvSpPr>
        <p:spPr>
          <a:xfrm>
            <a:off x="10155677" y="4635784"/>
            <a:ext cx="1956627" cy="2106337"/>
          </a:xfrm>
          <a:prstGeom prst="rect">
            <a:avLst/>
          </a:prstGeom>
          <a:solidFill>
            <a:srgbClr val="99FF99"/>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rgbClr val="3333FF"/>
                </a:solidFill>
                <a:effectLst/>
                <a:ea typeface="Calibri" panose="020F0502020204030204" pitchFamily="34" charset="0"/>
                <a:cs typeface="Times New Roman" panose="02020603050405020304" pitchFamily="18" charset="0"/>
              </a:rPr>
              <a:t>We don't have much space to build competitive business advantage</a:t>
            </a:r>
            <a:endParaRPr lang="en-AU" sz="1600" b="1" dirty="0">
              <a:solidFill>
                <a:srgbClr val="3333FF"/>
              </a:solidFill>
              <a:effectLst/>
              <a:ea typeface="Calibri" panose="020F0502020204030204" pitchFamily="34" charset="0"/>
              <a:cs typeface="Times New Roman" panose="02020603050405020304" pitchFamily="18" charset="0"/>
            </a:endParaRPr>
          </a:p>
        </p:txBody>
      </p:sp>
      <p:sp>
        <p:nvSpPr>
          <p:cNvPr id="16" name="Strzałka: w prawo 15">
            <a:extLst>
              <a:ext uri="{FF2B5EF4-FFF2-40B4-BE49-F238E27FC236}">
                <a16:creationId xmlns:a16="http://schemas.microsoft.com/office/drawing/2014/main" id="{3E17BC2D-8E49-AB96-81C4-9C939A2849C2}"/>
              </a:ext>
            </a:extLst>
          </p:cNvPr>
          <p:cNvSpPr/>
          <p:nvPr/>
        </p:nvSpPr>
        <p:spPr>
          <a:xfrm rot="10800000" flipH="1" flipV="1">
            <a:off x="9735099" y="5502037"/>
            <a:ext cx="381669" cy="685418"/>
          </a:xfrm>
          <a:prstGeom prst="rightArrow">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dirty="0">
              <a:solidFill>
                <a:srgbClr val="0000CC"/>
              </a:solidFill>
            </a:endParaRPr>
          </a:p>
        </p:txBody>
      </p:sp>
      <p:cxnSp>
        <p:nvCxnSpPr>
          <p:cNvPr id="2" name="Straight Connector 4">
            <a:extLst>
              <a:ext uri="{FF2B5EF4-FFF2-40B4-BE49-F238E27FC236}">
                <a16:creationId xmlns:a16="http://schemas.microsoft.com/office/drawing/2014/main" id="{E4B2FA56-75F4-1108-9D0D-DAF80604267F}"/>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4">
            <a:extLst>
              <a:ext uri="{FF2B5EF4-FFF2-40B4-BE49-F238E27FC236}">
                <a16:creationId xmlns:a16="http://schemas.microsoft.com/office/drawing/2014/main" id="{71CC3A2A-51E3-36B0-6FEB-2606D13045A2}"/>
              </a:ext>
            </a:extLst>
          </p:cNvPr>
          <p:cNvSpPr txBox="1"/>
          <p:nvPr/>
        </p:nvSpPr>
        <p:spPr>
          <a:xfrm>
            <a:off x="0" y="-90914"/>
            <a:ext cx="11212286" cy="830997"/>
          </a:xfrm>
          <a:prstGeom prst="rect">
            <a:avLst/>
          </a:prstGeom>
          <a:noFill/>
        </p:spPr>
        <p:txBody>
          <a:bodyPr wrap="square" rtlCol="0">
            <a:spAutoFit/>
          </a:bodyPr>
          <a:lstStyle/>
          <a:p>
            <a:pPr algn="ctr"/>
            <a:r>
              <a:rPr lang="en-US" sz="2400" b="1" dirty="0">
                <a:solidFill>
                  <a:srgbClr val="002060"/>
                </a:solidFill>
              </a:rPr>
              <a:t>Vague concepts processing in a complex open environment </a:t>
            </a:r>
          </a:p>
          <a:p>
            <a:pPr algn="ctr"/>
            <a:r>
              <a:rPr lang="pl-PL" sz="2400" b="1" dirty="0" err="1">
                <a:solidFill>
                  <a:srgbClr val="002060"/>
                </a:solidFill>
              </a:rPr>
              <a:t>is</a:t>
            </a:r>
            <a:r>
              <a:rPr lang="en-US" sz="2400" b="1" dirty="0">
                <a:solidFill>
                  <a:srgbClr val="002060"/>
                </a:solidFill>
              </a:rPr>
              <a:t> </a:t>
            </a:r>
            <a:r>
              <a:rPr lang="pl-PL" sz="2400" b="1" dirty="0">
                <a:solidFill>
                  <a:srgbClr val="002060"/>
                </a:solidFill>
              </a:rPr>
              <a:t>one of </a:t>
            </a:r>
            <a:r>
              <a:rPr lang="en-US" sz="2400" b="1" dirty="0">
                <a:solidFill>
                  <a:srgbClr val="002060"/>
                </a:solidFill>
              </a:rPr>
              <a:t>the main barrier</a:t>
            </a:r>
            <a:r>
              <a:rPr lang="pl-PL" sz="2400" b="1" dirty="0">
                <a:solidFill>
                  <a:srgbClr val="002060"/>
                </a:solidFill>
              </a:rPr>
              <a:t>s</a:t>
            </a:r>
            <a:r>
              <a:rPr lang="en-US" sz="2400" b="1" dirty="0">
                <a:solidFill>
                  <a:srgbClr val="002060"/>
                </a:solidFill>
              </a:rPr>
              <a:t> to developing advanced applications of computer science</a:t>
            </a:r>
          </a:p>
        </p:txBody>
      </p:sp>
    </p:spTree>
    <p:extLst>
      <p:ext uri="{BB962C8B-B14F-4D97-AF65-F5344CB8AC3E}">
        <p14:creationId xmlns:p14="http://schemas.microsoft.com/office/powerpoint/2010/main" val="92328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4">
            <a:extLst>
              <a:ext uri="{FF2B5EF4-FFF2-40B4-BE49-F238E27FC236}">
                <a16:creationId xmlns:a16="http://schemas.microsoft.com/office/drawing/2014/main" id="{49FF4CF2-17F2-4383-9CBB-A6AB7052CE59}"/>
              </a:ext>
            </a:extLst>
          </p:cNvPr>
          <p:cNvCxnSpPr>
            <a:cxnSpLocks/>
          </p:cNvCxnSpPr>
          <p:nvPr/>
        </p:nvCxnSpPr>
        <p:spPr>
          <a:xfrm>
            <a:off x="0" y="681037"/>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6" name="pole tekstowe 5">
            <a:extLst>
              <a:ext uri="{FF2B5EF4-FFF2-40B4-BE49-F238E27FC236}">
                <a16:creationId xmlns:a16="http://schemas.microsoft.com/office/drawing/2014/main" id="{9730AD08-347D-422C-92C3-9DB386AA8C43}"/>
              </a:ext>
            </a:extLst>
          </p:cNvPr>
          <p:cNvSpPr txBox="1"/>
          <p:nvPr/>
        </p:nvSpPr>
        <p:spPr>
          <a:xfrm>
            <a:off x="0" y="75761"/>
            <a:ext cx="12191999" cy="523220"/>
          </a:xfrm>
          <a:prstGeom prst="rect">
            <a:avLst/>
          </a:prstGeom>
          <a:noFill/>
        </p:spPr>
        <p:txBody>
          <a:bodyPr wrap="square">
            <a:spAutoFit/>
          </a:bodyPr>
          <a:lstStyle/>
          <a:p>
            <a:pPr algn="ctr"/>
            <a:r>
              <a:rPr lang="en-US" sz="2800" dirty="0">
                <a:solidFill>
                  <a:srgbClr val="002060"/>
                </a:solidFill>
                <a:latin typeface="Arial" panose="020B0604020202020204" pitchFamily="34" charset="0"/>
                <a:cs typeface="Arial" panose="020B0604020202020204" pitchFamily="34" charset="0"/>
              </a:rPr>
              <a:t>Tentative syllabus for the semester</a:t>
            </a:r>
            <a:endParaRPr lang="pl-PL" sz="2800" dirty="0">
              <a:solidFill>
                <a:srgbClr val="002060"/>
              </a:solidFill>
              <a:latin typeface="Arial" panose="020B0604020202020204" pitchFamily="34" charset="0"/>
              <a:cs typeface="Arial" panose="020B0604020202020204" pitchFamily="34" charset="0"/>
            </a:endParaRPr>
          </a:p>
        </p:txBody>
      </p:sp>
      <p:sp>
        <p:nvSpPr>
          <p:cNvPr id="7" name="Symbol zastępczy zawartości 2">
            <a:extLst>
              <a:ext uri="{FF2B5EF4-FFF2-40B4-BE49-F238E27FC236}">
                <a16:creationId xmlns:a16="http://schemas.microsoft.com/office/drawing/2014/main" id="{02CB7394-6B17-4436-9B4B-7F9CC5A531F2}"/>
              </a:ext>
            </a:extLst>
          </p:cNvPr>
          <p:cNvSpPr>
            <a:spLocks noGrp="1"/>
          </p:cNvSpPr>
          <p:nvPr>
            <p:ph idx="1"/>
          </p:nvPr>
        </p:nvSpPr>
        <p:spPr>
          <a:xfrm>
            <a:off x="738297" y="1033553"/>
            <a:ext cx="10419311" cy="5366379"/>
          </a:xfrm>
        </p:spPr>
        <p:txBody>
          <a:bodyPr>
            <a:normAutofit fontScale="62500" lnSpcReduction="20000"/>
          </a:bodyPr>
          <a:lstStyle/>
          <a:p>
            <a:pPr marL="514350" indent="-514350">
              <a:lnSpc>
                <a:spcPct val="110000"/>
              </a:lnSpc>
              <a:spcBef>
                <a:spcPts val="1800"/>
              </a:spcBef>
              <a:buFont typeface="Arial" panose="020B0604020202020204" pitchFamily="34" charset="0"/>
              <a:buAutoNum type="arabicPeriod"/>
            </a:pPr>
            <a:r>
              <a:rPr lang="en-US" sz="2900" b="1" dirty="0">
                <a:solidFill>
                  <a:srgbClr val="002060"/>
                </a:solidFill>
              </a:rPr>
              <a:t>An introduction </a:t>
            </a:r>
            <a:r>
              <a:rPr lang="en-US" sz="2900" dirty="0">
                <a:solidFill>
                  <a:srgbClr val="002060"/>
                </a:solidFill>
              </a:rPr>
              <a:t>to applications of computer science in medicine and industry</a:t>
            </a:r>
          </a:p>
          <a:p>
            <a:pPr marL="514350" indent="-514350">
              <a:lnSpc>
                <a:spcPct val="110000"/>
              </a:lnSpc>
              <a:spcBef>
                <a:spcPts val="1800"/>
              </a:spcBef>
              <a:buFont typeface="Arial" panose="020B0604020202020204" pitchFamily="34" charset="0"/>
              <a:buAutoNum type="arabicPeriod"/>
            </a:pPr>
            <a:r>
              <a:rPr lang="en-US" sz="2900" dirty="0">
                <a:solidFill>
                  <a:srgbClr val="002060"/>
                </a:solidFill>
              </a:rPr>
              <a:t>Vague concepts processing in a complex open environment is one of the </a:t>
            </a:r>
            <a:r>
              <a:rPr lang="en-US" sz="2900" b="1" dirty="0">
                <a:solidFill>
                  <a:srgbClr val="002060"/>
                </a:solidFill>
              </a:rPr>
              <a:t>main barriers to developing advanced applications of computer science</a:t>
            </a:r>
            <a:endParaRPr lang="pl-PL" sz="2900" b="1" dirty="0">
              <a:solidFill>
                <a:srgbClr val="002060"/>
              </a:solidFill>
            </a:endParaRPr>
          </a:p>
          <a:p>
            <a:pPr marL="514350" indent="-514350">
              <a:lnSpc>
                <a:spcPct val="110000"/>
              </a:lnSpc>
              <a:spcBef>
                <a:spcPts val="1800"/>
              </a:spcBef>
              <a:buFont typeface="Arial" panose="020B0604020202020204" pitchFamily="34" charset="0"/>
              <a:buAutoNum type="arabicPeriod"/>
            </a:pPr>
            <a:r>
              <a:rPr lang="en-US" sz="2900" b="1" dirty="0">
                <a:solidFill>
                  <a:srgbClr val="002060"/>
                </a:solidFill>
              </a:rPr>
              <a:t>Computational models for vague concepts processing in a complex in open environment </a:t>
            </a:r>
            <a:r>
              <a:rPr lang="en-US" sz="2900" dirty="0">
                <a:solidFill>
                  <a:srgbClr val="002060"/>
                </a:solidFill>
              </a:rPr>
              <a:t>(rough sets, fuzzy sets, and granular computing)</a:t>
            </a:r>
          </a:p>
          <a:p>
            <a:pPr marL="971550" lvl="1" indent="-514350">
              <a:lnSpc>
                <a:spcPct val="110000"/>
              </a:lnSpc>
              <a:spcBef>
                <a:spcPts val="1800"/>
              </a:spcBef>
              <a:buFont typeface="+mj-lt"/>
              <a:buAutoNum type="alphaLcPeriod"/>
            </a:pPr>
            <a:r>
              <a:rPr lang="en-US" sz="2200" dirty="0">
                <a:solidFill>
                  <a:srgbClr val="002060"/>
                </a:solidFill>
              </a:rPr>
              <a:t>Introduction to rough sets (approximations of concepts, decision systems, reducts, decision rules, discretization) and development of approximate classifiers.</a:t>
            </a:r>
          </a:p>
          <a:p>
            <a:pPr marL="971550" lvl="1" indent="-514350">
              <a:lnSpc>
                <a:spcPct val="110000"/>
              </a:lnSpc>
              <a:spcBef>
                <a:spcPts val="1800"/>
              </a:spcBef>
              <a:buFont typeface="+mj-lt"/>
              <a:buAutoNum type="alphaLcPeriod"/>
            </a:pPr>
            <a:r>
              <a:rPr lang="en-US" sz="2200" dirty="0">
                <a:solidFill>
                  <a:srgbClr val="002060"/>
                </a:solidFill>
              </a:rPr>
              <a:t>Design and development of classifiers (simple and hierarchical) using rough sets.</a:t>
            </a:r>
          </a:p>
          <a:p>
            <a:pPr marL="971550" lvl="1" indent="-514350">
              <a:lnSpc>
                <a:spcPct val="110000"/>
              </a:lnSpc>
              <a:spcBef>
                <a:spcPts val="1800"/>
              </a:spcBef>
              <a:buFont typeface="+mj-lt"/>
              <a:buAutoNum type="alphaLcPeriod"/>
            </a:pPr>
            <a:r>
              <a:rPr lang="en-US" sz="2200" dirty="0">
                <a:solidFill>
                  <a:srgbClr val="002060"/>
                </a:solidFill>
              </a:rPr>
              <a:t>Basics of fuzzy sets and their application to constructing decision systems and process control systems.</a:t>
            </a:r>
          </a:p>
          <a:p>
            <a:pPr marL="971550" lvl="1" indent="-514350">
              <a:lnSpc>
                <a:spcPct val="110000"/>
              </a:lnSpc>
              <a:spcBef>
                <a:spcPts val="1800"/>
              </a:spcBef>
              <a:buFont typeface="+mj-lt"/>
              <a:buAutoNum type="alphaLcPeriod"/>
            </a:pPr>
            <a:r>
              <a:rPr lang="en-US" sz="2200" dirty="0">
                <a:solidFill>
                  <a:srgbClr val="002060"/>
                </a:solidFill>
              </a:rPr>
              <a:t>Concept of granular computing</a:t>
            </a:r>
          </a:p>
          <a:p>
            <a:pPr marL="514350" indent="-514350">
              <a:lnSpc>
                <a:spcPct val="110000"/>
              </a:lnSpc>
              <a:spcBef>
                <a:spcPts val="1800"/>
              </a:spcBef>
              <a:buFont typeface="Arial" panose="020B0604020202020204" pitchFamily="34" charset="0"/>
              <a:buAutoNum type="arabicPeriod"/>
            </a:pPr>
            <a:r>
              <a:rPr lang="en-US" sz="2900" b="1" dirty="0">
                <a:solidFill>
                  <a:srgbClr val="002060"/>
                </a:solidFill>
              </a:rPr>
              <a:t>Constructions of explainable classifiers </a:t>
            </a:r>
            <a:r>
              <a:rPr lang="en-US" sz="2900" dirty="0">
                <a:solidFill>
                  <a:srgbClr val="002060"/>
                </a:solidFill>
              </a:rPr>
              <a:t>using linear and logistic regression, decision trees, random forests, and SVM</a:t>
            </a:r>
          </a:p>
          <a:p>
            <a:pPr marL="514350" indent="-514350">
              <a:lnSpc>
                <a:spcPct val="110000"/>
              </a:lnSpc>
              <a:spcBef>
                <a:spcPts val="1800"/>
              </a:spcBef>
              <a:buFont typeface="Arial" panose="020B0604020202020204" pitchFamily="34" charset="0"/>
              <a:buAutoNum type="arabicPeriod"/>
            </a:pPr>
            <a:r>
              <a:rPr lang="en-US" sz="2900" dirty="0">
                <a:solidFill>
                  <a:srgbClr val="002060"/>
                </a:solidFill>
              </a:rPr>
              <a:t>Classifiers development  </a:t>
            </a:r>
            <a:r>
              <a:rPr lang="pl-PL" sz="2900" dirty="0">
                <a:solidFill>
                  <a:srgbClr val="002060"/>
                </a:solidFill>
              </a:rPr>
              <a:t>for</a:t>
            </a:r>
            <a:r>
              <a:rPr lang="en-US" sz="2900" dirty="0">
                <a:solidFill>
                  <a:srgbClr val="002060"/>
                </a:solidFill>
              </a:rPr>
              <a:t> </a:t>
            </a:r>
            <a:r>
              <a:rPr lang="en-US" sz="2900" b="1" dirty="0">
                <a:solidFill>
                  <a:srgbClr val="002060"/>
                </a:solidFill>
              </a:rPr>
              <a:t>imbalanced data</a:t>
            </a:r>
            <a:endParaRPr lang="en-US" sz="2900" dirty="0">
              <a:solidFill>
                <a:srgbClr val="002060"/>
              </a:solidFill>
            </a:endParaRPr>
          </a:p>
          <a:p>
            <a:pPr marL="514350" indent="-514350">
              <a:lnSpc>
                <a:spcPct val="110000"/>
              </a:lnSpc>
              <a:spcBef>
                <a:spcPts val="1800"/>
              </a:spcBef>
              <a:buFont typeface="Arial" panose="020B0604020202020204" pitchFamily="34" charset="0"/>
              <a:buAutoNum type="arabicPeriod"/>
            </a:pPr>
            <a:r>
              <a:rPr lang="en-US" sz="2900" dirty="0">
                <a:solidFill>
                  <a:srgbClr val="002060"/>
                </a:solidFill>
              </a:rPr>
              <a:t>An introduction to </a:t>
            </a:r>
            <a:r>
              <a:rPr lang="en-US" sz="2900" b="1" dirty="0">
                <a:solidFill>
                  <a:srgbClr val="002060"/>
                </a:solidFill>
              </a:rPr>
              <a:t>optimization algorithms </a:t>
            </a:r>
            <a:r>
              <a:rPr lang="en-US" sz="2900" dirty="0">
                <a:solidFill>
                  <a:srgbClr val="002060"/>
                </a:solidFill>
              </a:rPr>
              <a:t>in IT applications in medicine and industry </a:t>
            </a:r>
          </a:p>
          <a:p>
            <a:pPr marL="0" indent="0">
              <a:lnSpc>
                <a:spcPct val="110000"/>
              </a:lnSpc>
              <a:spcBef>
                <a:spcPts val="1800"/>
              </a:spcBef>
              <a:buNone/>
            </a:pPr>
            <a:endParaRPr lang="en-US" sz="2400" dirty="0"/>
          </a:p>
        </p:txBody>
      </p:sp>
    </p:spTree>
    <p:extLst>
      <p:ext uri="{BB962C8B-B14F-4D97-AF65-F5344CB8AC3E}">
        <p14:creationId xmlns:p14="http://schemas.microsoft.com/office/powerpoint/2010/main" val="134666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Obraz 14">
            <a:extLst>
              <a:ext uri="{FF2B5EF4-FFF2-40B4-BE49-F238E27FC236}">
                <a16:creationId xmlns:a16="http://schemas.microsoft.com/office/drawing/2014/main" id="{5E829940-3706-6547-2AA4-7DB4CE99802B}"/>
              </a:ext>
            </a:extLst>
          </p:cNvPr>
          <p:cNvPicPr>
            <a:picLocks noChangeAspect="1"/>
          </p:cNvPicPr>
          <p:nvPr/>
        </p:nvPicPr>
        <p:blipFill>
          <a:blip r:embed="rId2"/>
          <a:stretch>
            <a:fillRect/>
          </a:stretch>
        </p:blipFill>
        <p:spPr>
          <a:xfrm>
            <a:off x="7329652" y="1595613"/>
            <a:ext cx="4729639" cy="2709974"/>
          </a:xfrm>
          <a:prstGeom prst="rect">
            <a:avLst/>
          </a:prstGeom>
        </p:spPr>
      </p:pic>
      <p:sp>
        <p:nvSpPr>
          <p:cNvPr id="7" name="TextBox 2">
            <a:extLst>
              <a:ext uri="{FF2B5EF4-FFF2-40B4-BE49-F238E27FC236}">
                <a16:creationId xmlns:a16="http://schemas.microsoft.com/office/drawing/2014/main" id="{E254B104-CC4D-4E79-AE8B-58C3D58E4742}"/>
              </a:ext>
            </a:extLst>
          </p:cNvPr>
          <p:cNvSpPr txBox="1"/>
          <p:nvPr/>
        </p:nvSpPr>
        <p:spPr>
          <a:xfrm>
            <a:off x="121035" y="1717810"/>
            <a:ext cx="3721100" cy="5140190"/>
          </a:xfrm>
          <a:prstGeom prst="rect">
            <a:avLst/>
          </a:prstGeom>
          <a:solidFill>
            <a:srgbClr val="66FFFF"/>
          </a:solidFill>
        </p:spPr>
        <p:txBody>
          <a:bodyPr wrap="square" rtlCol="0">
            <a:spAutoFit/>
          </a:bodyPr>
          <a:lstStyle/>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Analysis of sentiment and emotions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Recommendation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Personalization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Anomaly and fraud detection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Customer behavior segmentation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Predicting customer churn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Logistics and inventory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Tracking competition behavior (including prices)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Shopping cart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Forecasting models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Optimizing and increasing the attractiveness of the website</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Image, video and speech recognition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Extracting knowledge from the text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Risk management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Internet search engines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Marketing and targeted advertising</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Discovering organizational processes and robotic process automation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Healthcare &amp; Pharmacy</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Autonomous control systems</a:t>
            </a:r>
            <a:endParaRPr lang="pl-PL" sz="1300" dirty="0">
              <a:solidFill>
                <a:srgbClr val="000000"/>
              </a:solidFill>
            </a:endParaRPr>
          </a:p>
        </p:txBody>
      </p:sp>
      <p:sp>
        <p:nvSpPr>
          <p:cNvPr id="8" name="pole tekstowe 7">
            <a:extLst>
              <a:ext uri="{FF2B5EF4-FFF2-40B4-BE49-F238E27FC236}">
                <a16:creationId xmlns:a16="http://schemas.microsoft.com/office/drawing/2014/main" id="{9FBCD689-11B8-4A12-9913-9DA2156BD967}"/>
              </a:ext>
            </a:extLst>
          </p:cNvPr>
          <p:cNvSpPr txBox="1"/>
          <p:nvPr/>
        </p:nvSpPr>
        <p:spPr>
          <a:xfrm>
            <a:off x="147921" y="893248"/>
            <a:ext cx="3721100" cy="646331"/>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sp>
        <p:nvSpPr>
          <p:cNvPr id="12" name="Nawias klamrowy zamykający 11">
            <a:extLst>
              <a:ext uri="{FF2B5EF4-FFF2-40B4-BE49-F238E27FC236}">
                <a16:creationId xmlns:a16="http://schemas.microsoft.com/office/drawing/2014/main" id="{880D2594-B455-4AA6-B59F-F37C7A0B274E}"/>
              </a:ext>
            </a:extLst>
          </p:cNvPr>
          <p:cNvSpPr/>
          <p:nvPr/>
        </p:nvSpPr>
        <p:spPr>
          <a:xfrm>
            <a:off x="3851428" y="1707512"/>
            <a:ext cx="588117" cy="5233219"/>
          </a:xfrm>
          <a:prstGeom prst="rightBrace">
            <a:avLst>
              <a:gd name="adj1" fmla="val 8333"/>
              <a:gd name="adj2" fmla="val 50402"/>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4" name="pole tekstowe 13">
            <a:extLst>
              <a:ext uri="{FF2B5EF4-FFF2-40B4-BE49-F238E27FC236}">
                <a16:creationId xmlns:a16="http://schemas.microsoft.com/office/drawing/2014/main" id="{E6EF8981-5EC9-4873-B5ED-BAF9F42EC94D}"/>
              </a:ext>
            </a:extLst>
          </p:cNvPr>
          <p:cNvSpPr txBox="1"/>
          <p:nvPr/>
        </p:nvSpPr>
        <p:spPr>
          <a:xfrm>
            <a:off x="4504674" y="872728"/>
            <a:ext cx="7554617" cy="646331"/>
          </a:xfrm>
          <a:prstGeom prst="rect">
            <a:avLst/>
          </a:prstGeom>
          <a:solidFill>
            <a:srgbClr val="FFCCFF"/>
          </a:solidFill>
        </p:spPr>
        <p:txBody>
          <a:bodyPr wrap="square">
            <a:spAutoFit/>
          </a:bodyPr>
          <a:lstStyle/>
          <a:p>
            <a:pPr algn="ctr"/>
            <a:r>
              <a:rPr lang="en-AU" sz="1800" b="1" dirty="0">
                <a:solidFill>
                  <a:srgbClr val="0000CC"/>
                </a:solidFill>
                <a:effectLst/>
                <a:ea typeface="Calibri" panose="020F0502020204030204" pitchFamily="34" charset="0"/>
                <a:cs typeface="Times New Roman" panose="02020603050405020304" pitchFamily="18" charset="0"/>
              </a:rPr>
              <a:t>How can we improve the performance of AI/ML solutions, </a:t>
            </a:r>
          </a:p>
          <a:p>
            <a:pPr algn="ctr"/>
            <a:r>
              <a:rPr lang="en-AU" sz="1800" b="1" dirty="0">
                <a:solidFill>
                  <a:srgbClr val="0000CC"/>
                </a:solidFill>
                <a:effectLst/>
                <a:ea typeface="Calibri" panose="020F0502020204030204" pitchFamily="34" charset="0"/>
                <a:cs typeface="Times New Roman" panose="02020603050405020304" pitchFamily="18" charset="0"/>
              </a:rPr>
              <a:t>building a competitive business advantage </a:t>
            </a:r>
            <a:r>
              <a:rPr lang="en-AU" sz="1800" b="1" dirty="0">
                <a:solidFill>
                  <a:srgbClr val="FF0000"/>
                </a:solidFill>
                <a:effectLst/>
                <a:ea typeface="Calibri" panose="020F0502020204030204" pitchFamily="34" charset="0"/>
                <a:cs typeface="Times New Roman" panose="02020603050405020304" pitchFamily="18" charset="0"/>
              </a:rPr>
              <a:t>to make more money?</a:t>
            </a:r>
          </a:p>
        </p:txBody>
      </p:sp>
      <p:sp>
        <p:nvSpPr>
          <p:cNvPr id="17" name="Nawias klamrowy zamykający 16">
            <a:extLst>
              <a:ext uri="{FF2B5EF4-FFF2-40B4-BE49-F238E27FC236}">
                <a16:creationId xmlns:a16="http://schemas.microsoft.com/office/drawing/2014/main" id="{54EB7A7A-5504-47F3-8374-3D8A0AC9E536}"/>
              </a:ext>
            </a:extLst>
          </p:cNvPr>
          <p:cNvSpPr/>
          <p:nvPr/>
        </p:nvSpPr>
        <p:spPr>
          <a:xfrm>
            <a:off x="3851428" y="777720"/>
            <a:ext cx="588117" cy="8599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2" name="Strzałka: w dół 21">
            <a:extLst>
              <a:ext uri="{FF2B5EF4-FFF2-40B4-BE49-F238E27FC236}">
                <a16:creationId xmlns:a16="http://schemas.microsoft.com/office/drawing/2014/main" id="{60FCEC3F-0D07-49F6-AAF1-A3CB29959D7C}"/>
              </a:ext>
            </a:extLst>
          </p:cNvPr>
          <p:cNvSpPr/>
          <p:nvPr/>
        </p:nvSpPr>
        <p:spPr>
          <a:xfrm>
            <a:off x="4838342" y="1595613"/>
            <a:ext cx="2390076" cy="1304341"/>
          </a:xfrm>
          <a:prstGeom prst="down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0000CC"/>
                </a:solidFill>
              </a:rPr>
              <a:t>It depends!</a:t>
            </a:r>
          </a:p>
        </p:txBody>
      </p:sp>
      <p:sp>
        <p:nvSpPr>
          <p:cNvPr id="27" name="Schemat blokowy: decyzja 26">
            <a:extLst>
              <a:ext uri="{FF2B5EF4-FFF2-40B4-BE49-F238E27FC236}">
                <a16:creationId xmlns:a16="http://schemas.microsoft.com/office/drawing/2014/main" id="{92C4AB84-C338-5F77-6E42-86A1F652F951}"/>
              </a:ext>
            </a:extLst>
          </p:cNvPr>
          <p:cNvSpPr/>
          <p:nvPr/>
        </p:nvSpPr>
        <p:spPr>
          <a:xfrm>
            <a:off x="4504674" y="2968529"/>
            <a:ext cx="3042905" cy="2748389"/>
          </a:xfrm>
          <a:prstGeom prst="flowChartDecision">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Does the solution require processing vague concepts in a complex open environment?</a:t>
            </a:r>
            <a:endParaRPr lang="pl-PL" sz="1600" dirty="0"/>
          </a:p>
        </p:txBody>
      </p:sp>
      <p:sp>
        <p:nvSpPr>
          <p:cNvPr id="11" name="Strzałka: w prawo 10">
            <a:extLst>
              <a:ext uri="{FF2B5EF4-FFF2-40B4-BE49-F238E27FC236}">
                <a16:creationId xmlns:a16="http://schemas.microsoft.com/office/drawing/2014/main" id="{C8B3AA99-D228-5142-08E2-0ABCC99BDF34}"/>
              </a:ext>
            </a:extLst>
          </p:cNvPr>
          <p:cNvSpPr/>
          <p:nvPr/>
        </p:nvSpPr>
        <p:spPr>
          <a:xfrm rot="8112353" flipH="1" flipV="1">
            <a:off x="6613913" y="2917325"/>
            <a:ext cx="809768" cy="685418"/>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rgbClr val="0000CC"/>
                </a:solidFill>
              </a:rPr>
              <a:t>YES</a:t>
            </a:r>
          </a:p>
        </p:txBody>
      </p:sp>
      <p:pic>
        <p:nvPicPr>
          <p:cNvPr id="13" name="Obraz 12">
            <a:extLst>
              <a:ext uri="{FF2B5EF4-FFF2-40B4-BE49-F238E27FC236}">
                <a16:creationId xmlns:a16="http://schemas.microsoft.com/office/drawing/2014/main" id="{291E67AB-7008-D61E-422E-528719B127EA}"/>
              </a:ext>
            </a:extLst>
          </p:cNvPr>
          <p:cNvPicPr>
            <a:picLocks noChangeAspect="1"/>
          </p:cNvPicPr>
          <p:nvPr/>
        </p:nvPicPr>
        <p:blipFill>
          <a:blip r:embed="rId3"/>
          <a:stretch>
            <a:fillRect/>
          </a:stretch>
        </p:blipFill>
        <p:spPr>
          <a:xfrm>
            <a:off x="0" y="750991"/>
            <a:ext cx="4504673" cy="6189737"/>
          </a:xfrm>
          <a:prstGeom prst="rect">
            <a:avLst/>
          </a:prstGeom>
        </p:spPr>
      </p:pic>
      <p:cxnSp>
        <p:nvCxnSpPr>
          <p:cNvPr id="2" name="Straight Connector 4">
            <a:extLst>
              <a:ext uri="{FF2B5EF4-FFF2-40B4-BE49-F238E27FC236}">
                <a16:creationId xmlns:a16="http://schemas.microsoft.com/office/drawing/2014/main" id="{DD2E3A05-0082-18E7-515A-6761F5C85784}"/>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4">
            <a:extLst>
              <a:ext uri="{FF2B5EF4-FFF2-40B4-BE49-F238E27FC236}">
                <a16:creationId xmlns:a16="http://schemas.microsoft.com/office/drawing/2014/main" id="{BCCE69D9-4CEF-906D-D142-FB1E2EC4DF4B}"/>
              </a:ext>
            </a:extLst>
          </p:cNvPr>
          <p:cNvSpPr txBox="1"/>
          <p:nvPr/>
        </p:nvSpPr>
        <p:spPr>
          <a:xfrm>
            <a:off x="0" y="-90914"/>
            <a:ext cx="11212286" cy="830997"/>
          </a:xfrm>
          <a:prstGeom prst="rect">
            <a:avLst/>
          </a:prstGeom>
          <a:noFill/>
        </p:spPr>
        <p:txBody>
          <a:bodyPr wrap="square" rtlCol="0">
            <a:spAutoFit/>
          </a:bodyPr>
          <a:lstStyle/>
          <a:p>
            <a:pPr algn="ctr"/>
            <a:r>
              <a:rPr lang="en-US" sz="2400" b="1" dirty="0">
                <a:solidFill>
                  <a:srgbClr val="002060"/>
                </a:solidFill>
              </a:rPr>
              <a:t>Vague concepts processing in a complex open environment </a:t>
            </a:r>
          </a:p>
          <a:p>
            <a:pPr algn="ctr"/>
            <a:r>
              <a:rPr lang="pl-PL" sz="2400" b="1" dirty="0" err="1">
                <a:solidFill>
                  <a:srgbClr val="002060"/>
                </a:solidFill>
              </a:rPr>
              <a:t>is</a:t>
            </a:r>
            <a:r>
              <a:rPr lang="en-US" sz="2400" b="1" dirty="0">
                <a:solidFill>
                  <a:srgbClr val="002060"/>
                </a:solidFill>
              </a:rPr>
              <a:t> </a:t>
            </a:r>
            <a:r>
              <a:rPr lang="pl-PL" sz="2400" b="1" dirty="0">
                <a:solidFill>
                  <a:srgbClr val="002060"/>
                </a:solidFill>
              </a:rPr>
              <a:t>one of </a:t>
            </a:r>
            <a:r>
              <a:rPr lang="en-US" sz="2400" b="1" dirty="0">
                <a:solidFill>
                  <a:srgbClr val="002060"/>
                </a:solidFill>
              </a:rPr>
              <a:t>the main barrier</a:t>
            </a:r>
            <a:r>
              <a:rPr lang="pl-PL" sz="2400" b="1" dirty="0">
                <a:solidFill>
                  <a:srgbClr val="002060"/>
                </a:solidFill>
              </a:rPr>
              <a:t>s</a:t>
            </a:r>
            <a:r>
              <a:rPr lang="en-US" sz="2400" b="1" dirty="0">
                <a:solidFill>
                  <a:srgbClr val="002060"/>
                </a:solidFill>
              </a:rPr>
              <a:t> to developing advanced applications of computer science</a:t>
            </a:r>
          </a:p>
        </p:txBody>
      </p:sp>
    </p:spTree>
    <p:extLst>
      <p:ext uri="{BB962C8B-B14F-4D97-AF65-F5344CB8AC3E}">
        <p14:creationId xmlns:p14="http://schemas.microsoft.com/office/powerpoint/2010/main" val="189293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E254B104-CC4D-4E79-AE8B-58C3D58E4742}"/>
              </a:ext>
            </a:extLst>
          </p:cNvPr>
          <p:cNvSpPr txBox="1"/>
          <p:nvPr/>
        </p:nvSpPr>
        <p:spPr>
          <a:xfrm>
            <a:off x="121035" y="1717810"/>
            <a:ext cx="3721100" cy="5140190"/>
          </a:xfrm>
          <a:prstGeom prst="rect">
            <a:avLst/>
          </a:prstGeom>
          <a:solidFill>
            <a:srgbClr val="66FFFF"/>
          </a:solidFill>
        </p:spPr>
        <p:txBody>
          <a:bodyPr wrap="square" rtlCol="0">
            <a:spAutoFit/>
          </a:bodyPr>
          <a:lstStyle/>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Analysis of sentiment and emotions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Recommendation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Personalization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Anomaly and fraud detection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Customer behavior segmentation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Predicting customer churn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Logistics and inventory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Tracking competition behavior (including prices)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Shopping cart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Forecasting models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Optimizing and increasing the attractiveness of the website</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Image, video and speech recognition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Extracting knowledge from the text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Risk management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Internet search engines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Marketing and targeted advertising</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Discovering organizational processes and robotic process automation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Healthcare &amp; Pharmacy</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Autonomous control systems</a:t>
            </a:r>
            <a:endParaRPr lang="pl-PL" sz="1300" dirty="0">
              <a:solidFill>
                <a:srgbClr val="000000"/>
              </a:solidFill>
            </a:endParaRPr>
          </a:p>
        </p:txBody>
      </p:sp>
      <p:sp>
        <p:nvSpPr>
          <p:cNvPr id="8" name="pole tekstowe 7">
            <a:extLst>
              <a:ext uri="{FF2B5EF4-FFF2-40B4-BE49-F238E27FC236}">
                <a16:creationId xmlns:a16="http://schemas.microsoft.com/office/drawing/2014/main" id="{9FBCD689-11B8-4A12-9913-9DA2156BD967}"/>
              </a:ext>
            </a:extLst>
          </p:cNvPr>
          <p:cNvSpPr txBox="1"/>
          <p:nvPr/>
        </p:nvSpPr>
        <p:spPr>
          <a:xfrm>
            <a:off x="147921" y="893248"/>
            <a:ext cx="3721100" cy="646331"/>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sp>
        <p:nvSpPr>
          <p:cNvPr id="12" name="Nawias klamrowy zamykający 11">
            <a:extLst>
              <a:ext uri="{FF2B5EF4-FFF2-40B4-BE49-F238E27FC236}">
                <a16:creationId xmlns:a16="http://schemas.microsoft.com/office/drawing/2014/main" id="{880D2594-B455-4AA6-B59F-F37C7A0B274E}"/>
              </a:ext>
            </a:extLst>
          </p:cNvPr>
          <p:cNvSpPr/>
          <p:nvPr/>
        </p:nvSpPr>
        <p:spPr>
          <a:xfrm>
            <a:off x="3851428" y="1707512"/>
            <a:ext cx="588117" cy="5233219"/>
          </a:xfrm>
          <a:prstGeom prst="rightBrace">
            <a:avLst>
              <a:gd name="adj1" fmla="val 8333"/>
              <a:gd name="adj2" fmla="val 50402"/>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6" name="Rectangle 6">
            <a:extLst>
              <a:ext uri="{FF2B5EF4-FFF2-40B4-BE49-F238E27FC236}">
                <a16:creationId xmlns:a16="http://schemas.microsoft.com/office/drawing/2014/main" id="{7B3B0E0D-A9AF-4077-8A1F-B242605D65E9}"/>
              </a:ext>
            </a:extLst>
          </p:cNvPr>
          <p:cNvSpPr/>
          <p:nvPr/>
        </p:nvSpPr>
        <p:spPr>
          <a:xfrm>
            <a:off x="7422571" y="1773449"/>
            <a:ext cx="2281296" cy="2106760"/>
          </a:xfrm>
          <a:prstGeom prst="rect">
            <a:avLst/>
          </a:prstGeom>
          <a:solidFill>
            <a:srgbClr val="FFCC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effectLst/>
                <a:ea typeface="Calibri" panose="020F0502020204030204" pitchFamily="34" charset="0"/>
                <a:cs typeface="Times New Roman" panose="02020603050405020304" pitchFamily="18" charset="0"/>
              </a:rPr>
              <a:t>Overall, today’s </a:t>
            </a:r>
          </a:p>
          <a:p>
            <a:pPr algn="ctr"/>
            <a:r>
              <a:rPr lang="en-AU" sz="1400" dirty="0">
                <a:solidFill>
                  <a:schemeClr val="tx1"/>
                </a:solidFill>
                <a:effectLst/>
                <a:ea typeface="Calibri" panose="020F0502020204030204" pitchFamily="34" charset="0"/>
                <a:cs typeface="Times New Roman" panose="02020603050405020304" pitchFamily="18" charset="0"/>
              </a:rPr>
              <a:t>AI / ML / Data Science technology </a:t>
            </a:r>
          </a:p>
          <a:p>
            <a:pPr algn="ctr"/>
            <a:r>
              <a:rPr lang="en-AU" sz="1400" b="1" dirty="0">
                <a:solidFill>
                  <a:srgbClr val="0000CC"/>
                </a:solidFill>
                <a:effectLst/>
                <a:ea typeface="Calibri" panose="020F0502020204030204" pitchFamily="34" charset="0"/>
                <a:cs typeface="Times New Roman" panose="02020603050405020304" pitchFamily="18" charset="0"/>
              </a:rPr>
              <a:t>doesn't provide solutions </a:t>
            </a:r>
          </a:p>
          <a:p>
            <a:pPr algn="ctr"/>
            <a:r>
              <a:rPr lang="en-AU" sz="1400" dirty="0">
                <a:solidFill>
                  <a:schemeClr val="tx1"/>
                </a:solidFill>
                <a:effectLst/>
                <a:ea typeface="Calibri" panose="020F0502020204030204" pitchFamily="34" charset="0"/>
                <a:cs typeface="Times New Roman" panose="02020603050405020304" pitchFamily="18" charset="0"/>
              </a:rPr>
              <a:t>with satisfactory performance, and we don't see widely acceptable possibilities of a satisfactory development </a:t>
            </a:r>
          </a:p>
          <a:p>
            <a:pPr algn="ctr"/>
            <a:r>
              <a:rPr lang="en-AU" sz="1400" dirty="0">
                <a:solidFill>
                  <a:schemeClr val="tx1"/>
                </a:solidFill>
                <a:effectLst/>
                <a:ea typeface="Calibri" panose="020F0502020204030204" pitchFamily="34" charset="0"/>
                <a:cs typeface="Times New Roman" panose="02020603050405020304" pitchFamily="18" charset="0"/>
              </a:rPr>
              <a:t>of such technology</a:t>
            </a:r>
          </a:p>
        </p:txBody>
      </p:sp>
      <p:sp>
        <p:nvSpPr>
          <p:cNvPr id="14" name="pole tekstowe 13">
            <a:extLst>
              <a:ext uri="{FF2B5EF4-FFF2-40B4-BE49-F238E27FC236}">
                <a16:creationId xmlns:a16="http://schemas.microsoft.com/office/drawing/2014/main" id="{E6EF8981-5EC9-4873-B5ED-BAF9F42EC94D}"/>
              </a:ext>
            </a:extLst>
          </p:cNvPr>
          <p:cNvSpPr txBox="1"/>
          <p:nvPr/>
        </p:nvSpPr>
        <p:spPr>
          <a:xfrm>
            <a:off x="4504674" y="917502"/>
            <a:ext cx="7554617" cy="646331"/>
          </a:xfrm>
          <a:prstGeom prst="rect">
            <a:avLst/>
          </a:prstGeom>
          <a:solidFill>
            <a:srgbClr val="FFCCFF"/>
          </a:solidFill>
        </p:spPr>
        <p:txBody>
          <a:bodyPr wrap="square">
            <a:spAutoFit/>
          </a:bodyPr>
          <a:lstStyle/>
          <a:p>
            <a:pPr algn="ctr"/>
            <a:r>
              <a:rPr lang="en-AU" sz="1800" b="1" dirty="0">
                <a:solidFill>
                  <a:srgbClr val="0000CC"/>
                </a:solidFill>
                <a:effectLst/>
                <a:ea typeface="Calibri" panose="020F0502020204030204" pitchFamily="34" charset="0"/>
                <a:cs typeface="Times New Roman" panose="02020603050405020304" pitchFamily="18" charset="0"/>
              </a:rPr>
              <a:t>How can we improve the performance of AI/ML solutions, </a:t>
            </a:r>
          </a:p>
          <a:p>
            <a:pPr algn="ctr"/>
            <a:r>
              <a:rPr lang="en-AU" sz="1800" b="1" dirty="0">
                <a:solidFill>
                  <a:srgbClr val="0000CC"/>
                </a:solidFill>
                <a:effectLst/>
                <a:ea typeface="Calibri" panose="020F0502020204030204" pitchFamily="34" charset="0"/>
                <a:cs typeface="Times New Roman" panose="02020603050405020304" pitchFamily="18" charset="0"/>
              </a:rPr>
              <a:t>building a competitive business advantage </a:t>
            </a:r>
            <a:r>
              <a:rPr lang="en-AU" sz="1800" b="1" dirty="0">
                <a:solidFill>
                  <a:srgbClr val="FF0000"/>
                </a:solidFill>
                <a:effectLst/>
                <a:ea typeface="Calibri" panose="020F0502020204030204" pitchFamily="34" charset="0"/>
                <a:cs typeface="Times New Roman" panose="02020603050405020304" pitchFamily="18" charset="0"/>
              </a:rPr>
              <a:t>to make more money?</a:t>
            </a:r>
          </a:p>
        </p:txBody>
      </p:sp>
      <p:sp>
        <p:nvSpPr>
          <p:cNvPr id="17" name="Nawias klamrowy zamykający 16">
            <a:extLst>
              <a:ext uri="{FF2B5EF4-FFF2-40B4-BE49-F238E27FC236}">
                <a16:creationId xmlns:a16="http://schemas.microsoft.com/office/drawing/2014/main" id="{54EB7A7A-5504-47F3-8374-3D8A0AC9E536}"/>
              </a:ext>
            </a:extLst>
          </p:cNvPr>
          <p:cNvSpPr/>
          <p:nvPr/>
        </p:nvSpPr>
        <p:spPr>
          <a:xfrm>
            <a:off x="3851428" y="777720"/>
            <a:ext cx="588117" cy="8599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9" name="Strzałka: w prawo 18">
            <a:extLst>
              <a:ext uri="{FF2B5EF4-FFF2-40B4-BE49-F238E27FC236}">
                <a16:creationId xmlns:a16="http://schemas.microsoft.com/office/drawing/2014/main" id="{B92E8000-D707-4A6D-806E-5BA32012EB90}"/>
              </a:ext>
            </a:extLst>
          </p:cNvPr>
          <p:cNvSpPr/>
          <p:nvPr/>
        </p:nvSpPr>
        <p:spPr>
          <a:xfrm rot="8112353" flipH="1" flipV="1">
            <a:off x="6613912" y="2873782"/>
            <a:ext cx="809768" cy="685418"/>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rgbClr val="0000CC"/>
                </a:solidFill>
              </a:rPr>
              <a:t>YES</a:t>
            </a:r>
          </a:p>
        </p:txBody>
      </p:sp>
      <p:sp>
        <p:nvSpPr>
          <p:cNvPr id="22" name="Strzałka: w dół 21">
            <a:extLst>
              <a:ext uri="{FF2B5EF4-FFF2-40B4-BE49-F238E27FC236}">
                <a16:creationId xmlns:a16="http://schemas.microsoft.com/office/drawing/2014/main" id="{60FCEC3F-0D07-49F6-AAF1-A3CB29959D7C}"/>
              </a:ext>
            </a:extLst>
          </p:cNvPr>
          <p:cNvSpPr/>
          <p:nvPr/>
        </p:nvSpPr>
        <p:spPr>
          <a:xfrm>
            <a:off x="4838342" y="1595613"/>
            <a:ext cx="2390076" cy="1304341"/>
          </a:xfrm>
          <a:prstGeom prst="down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0000CC"/>
                </a:solidFill>
              </a:rPr>
              <a:t>It depends!</a:t>
            </a:r>
          </a:p>
        </p:txBody>
      </p:sp>
      <p:sp>
        <p:nvSpPr>
          <p:cNvPr id="27" name="Schemat blokowy: decyzja 26">
            <a:extLst>
              <a:ext uri="{FF2B5EF4-FFF2-40B4-BE49-F238E27FC236}">
                <a16:creationId xmlns:a16="http://schemas.microsoft.com/office/drawing/2014/main" id="{92C4AB84-C338-5F77-6E42-86A1F652F951}"/>
              </a:ext>
            </a:extLst>
          </p:cNvPr>
          <p:cNvSpPr/>
          <p:nvPr/>
        </p:nvSpPr>
        <p:spPr>
          <a:xfrm>
            <a:off x="4504674" y="2968529"/>
            <a:ext cx="3042905" cy="2748389"/>
          </a:xfrm>
          <a:prstGeom prst="flowChartDecision">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Does the solution require processing vague concepts in a complex open environment?</a:t>
            </a:r>
            <a:endParaRPr lang="pl-PL" sz="1600" dirty="0"/>
          </a:p>
        </p:txBody>
      </p:sp>
      <p:cxnSp>
        <p:nvCxnSpPr>
          <p:cNvPr id="2" name="Straight Connector 4">
            <a:extLst>
              <a:ext uri="{FF2B5EF4-FFF2-40B4-BE49-F238E27FC236}">
                <a16:creationId xmlns:a16="http://schemas.microsoft.com/office/drawing/2014/main" id="{C78FBEAF-E2E2-3CD5-AB0E-30A4B1437CEA}"/>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4">
            <a:extLst>
              <a:ext uri="{FF2B5EF4-FFF2-40B4-BE49-F238E27FC236}">
                <a16:creationId xmlns:a16="http://schemas.microsoft.com/office/drawing/2014/main" id="{AFF9033E-EEAC-0D7B-0C2D-58E5686D6104}"/>
              </a:ext>
            </a:extLst>
          </p:cNvPr>
          <p:cNvSpPr txBox="1"/>
          <p:nvPr/>
        </p:nvSpPr>
        <p:spPr>
          <a:xfrm>
            <a:off x="0" y="-90914"/>
            <a:ext cx="11212286" cy="830997"/>
          </a:xfrm>
          <a:prstGeom prst="rect">
            <a:avLst/>
          </a:prstGeom>
          <a:noFill/>
        </p:spPr>
        <p:txBody>
          <a:bodyPr wrap="square" rtlCol="0">
            <a:spAutoFit/>
          </a:bodyPr>
          <a:lstStyle/>
          <a:p>
            <a:pPr algn="ctr"/>
            <a:r>
              <a:rPr lang="en-US" sz="2400" b="1" dirty="0">
                <a:solidFill>
                  <a:srgbClr val="002060"/>
                </a:solidFill>
              </a:rPr>
              <a:t>Vague concepts processing in a complex open environment </a:t>
            </a:r>
          </a:p>
          <a:p>
            <a:pPr algn="ctr"/>
            <a:r>
              <a:rPr lang="pl-PL" sz="2400" b="1" dirty="0" err="1">
                <a:solidFill>
                  <a:srgbClr val="002060"/>
                </a:solidFill>
              </a:rPr>
              <a:t>is</a:t>
            </a:r>
            <a:r>
              <a:rPr lang="en-US" sz="2400" b="1" dirty="0">
                <a:solidFill>
                  <a:srgbClr val="002060"/>
                </a:solidFill>
              </a:rPr>
              <a:t> </a:t>
            </a:r>
            <a:r>
              <a:rPr lang="pl-PL" sz="2400" b="1" dirty="0">
                <a:solidFill>
                  <a:srgbClr val="002060"/>
                </a:solidFill>
              </a:rPr>
              <a:t>one of </a:t>
            </a:r>
            <a:r>
              <a:rPr lang="en-US" sz="2400" b="1" dirty="0">
                <a:solidFill>
                  <a:srgbClr val="002060"/>
                </a:solidFill>
              </a:rPr>
              <a:t>the main barrier</a:t>
            </a:r>
            <a:r>
              <a:rPr lang="pl-PL" sz="2400" b="1" dirty="0">
                <a:solidFill>
                  <a:srgbClr val="002060"/>
                </a:solidFill>
              </a:rPr>
              <a:t>s</a:t>
            </a:r>
            <a:r>
              <a:rPr lang="en-US" sz="2400" b="1" dirty="0">
                <a:solidFill>
                  <a:srgbClr val="002060"/>
                </a:solidFill>
              </a:rPr>
              <a:t> to developing advanced applications of computer science</a:t>
            </a:r>
          </a:p>
        </p:txBody>
      </p:sp>
    </p:spTree>
    <p:extLst>
      <p:ext uri="{BB962C8B-B14F-4D97-AF65-F5344CB8AC3E}">
        <p14:creationId xmlns:p14="http://schemas.microsoft.com/office/powerpoint/2010/main" val="2479305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E254B104-CC4D-4E79-AE8B-58C3D58E4742}"/>
              </a:ext>
            </a:extLst>
          </p:cNvPr>
          <p:cNvSpPr txBox="1"/>
          <p:nvPr/>
        </p:nvSpPr>
        <p:spPr>
          <a:xfrm>
            <a:off x="121035" y="1717810"/>
            <a:ext cx="3721100" cy="5140190"/>
          </a:xfrm>
          <a:prstGeom prst="rect">
            <a:avLst/>
          </a:prstGeom>
          <a:solidFill>
            <a:srgbClr val="66FFFF"/>
          </a:solidFill>
        </p:spPr>
        <p:txBody>
          <a:bodyPr wrap="square" rtlCol="0">
            <a:spAutoFit/>
          </a:bodyPr>
          <a:lstStyle/>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Analysis of sentiment and emotions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Recommendation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Personalization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Anomaly and fraud detection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Customer behavior segmentation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Predicting customer churn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Logistics and inventory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Tracking competition behavior (including prices)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Shopping cart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Forecasting models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Optimizing and increasing the attractiveness of the website</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Image, video and speech recognition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Extracting knowledge from the text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Risk management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Internet search engines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Marketing and targeted advertising</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Discovering organizational processes and robotic process automation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Healthcare &amp; Pharmacy</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Autonomous control systems</a:t>
            </a:r>
            <a:endParaRPr lang="pl-PL" sz="1300" dirty="0">
              <a:solidFill>
                <a:srgbClr val="000000"/>
              </a:solidFill>
            </a:endParaRPr>
          </a:p>
        </p:txBody>
      </p:sp>
      <p:sp>
        <p:nvSpPr>
          <p:cNvPr id="8" name="pole tekstowe 7">
            <a:extLst>
              <a:ext uri="{FF2B5EF4-FFF2-40B4-BE49-F238E27FC236}">
                <a16:creationId xmlns:a16="http://schemas.microsoft.com/office/drawing/2014/main" id="{9FBCD689-11B8-4A12-9913-9DA2156BD967}"/>
              </a:ext>
            </a:extLst>
          </p:cNvPr>
          <p:cNvSpPr txBox="1"/>
          <p:nvPr/>
        </p:nvSpPr>
        <p:spPr>
          <a:xfrm>
            <a:off x="147921" y="893248"/>
            <a:ext cx="3721100" cy="646331"/>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sp>
        <p:nvSpPr>
          <p:cNvPr id="12" name="Nawias klamrowy zamykający 11">
            <a:extLst>
              <a:ext uri="{FF2B5EF4-FFF2-40B4-BE49-F238E27FC236}">
                <a16:creationId xmlns:a16="http://schemas.microsoft.com/office/drawing/2014/main" id="{880D2594-B455-4AA6-B59F-F37C7A0B274E}"/>
              </a:ext>
            </a:extLst>
          </p:cNvPr>
          <p:cNvSpPr/>
          <p:nvPr/>
        </p:nvSpPr>
        <p:spPr>
          <a:xfrm>
            <a:off x="3851428" y="1707512"/>
            <a:ext cx="588117" cy="5233219"/>
          </a:xfrm>
          <a:prstGeom prst="rightBrace">
            <a:avLst>
              <a:gd name="adj1" fmla="val 8333"/>
              <a:gd name="adj2" fmla="val 50402"/>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6" name="Rectangle 6">
            <a:extLst>
              <a:ext uri="{FF2B5EF4-FFF2-40B4-BE49-F238E27FC236}">
                <a16:creationId xmlns:a16="http://schemas.microsoft.com/office/drawing/2014/main" id="{7B3B0E0D-A9AF-4077-8A1F-B242605D65E9}"/>
              </a:ext>
            </a:extLst>
          </p:cNvPr>
          <p:cNvSpPr/>
          <p:nvPr/>
        </p:nvSpPr>
        <p:spPr>
          <a:xfrm>
            <a:off x="7422571" y="1773449"/>
            <a:ext cx="2281296" cy="2106760"/>
          </a:xfrm>
          <a:prstGeom prst="rect">
            <a:avLst/>
          </a:prstGeom>
          <a:solidFill>
            <a:srgbClr val="FFCC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effectLst/>
                <a:ea typeface="Calibri" panose="020F0502020204030204" pitchFamily="34" charset="0"/>
                <a:cs typeface="Times New Roman" panose="02020603050405020304" pitchFamily="18" charset="0"/>
              </a:rPr>
              <a:t>Overall, today’s </a:t>
            </a:r>
          </a:p>
          <a:p>
            <a:pPr algn="ctr"/>
            <a:r>
              <a:rPr lang="en-AU" sz="1400" dirty="0">
                <a:solidFill>
                  <a:schemeClr val="tx1"/>
                </a:solidFill>
                <a:effectLst/>
                <a:ea typeface="Calibri" panose="020F0502020204030204" pitchFamily="34" charset="0"/>
                <a:cs typeface="Times New Roman" panose="02020603050405020304" pitchFamily="18" charset="0"/>
              </a:rPr>
              <a:t>AI / ML / Data Science technology </a:t>
            </a:r>
          </a:p>
          <a:p>
            <a:pPr algn="ctr"/>
            <a:r>
              <a:rPr lang="en-AU" sz="1400" b="1" dirty="0">
                <a:solidFill>
                  <a:srgbClr val="0000CC"/>
                </a:solidFill>
                <a:effectLst/>
                <a:ea typeface="Calibri" panose="020F0502020204030204" pitchFamily="34" charset="0"/>
                <a:cs typeface="Times New Roman" panose="02020603050405020304" pitchFamily="18" charset="0"/>
              </a:rPr>
              <a:t>doesn't provide solutions </a:t>
            </a:r>
          </a:p>
          <a:p>
            <a:pPr algn="ctr"/>
            <a:r>
              <a:rPr lang="en-AU" sz="1400" dirty="0">
                <a:solidFill>
                  <a:schemeClr val="tx1"/>
                </a:solidFill>
                <a:effectLst/>
                <a:ea typeface="Calibri" panose="020F0502020204030204" pitchFamily="34" charset="0"/>
                <a:cs typeface="Times New Roman" panose="02020603050405020304" pitchFamily="18" charset="0"/>
              </a:rPr>
              <a:t>with satisfactory performance, and we don't see widely acceptable possibilities of a satisfactory development </a:t>
            </a:r>
          </a:p>
          <a:p>
            <a:pPr algn="ctr"/>
            <a:r>
              <a:rPr lang="en-AU" sz="1400" dirty="0">
                <a:solidFill>
                  <a:schemeClr val="tx1"/>
                </a:solidFill>
                <a:effectLst/>
                <a:ea typeface="Calibri" panose="020F0502020204030204" pitchFamily="34" charset="0"/>
                <a:cs typeface="Times New Roman" panose="02020603050405020304" pitchFamily="18" charset="0"/>
              </a:rPr>
              <a:t>of such technology</a:t>
            </a:r>
          </a:p>
        </p:txBody>
      </p:sp>
      <p:sp>
        <p:nvSpPr>
          <p:cNvPr id="14" name="pole tekstowe 13">
            <a:extLst>
              <a:ext uri="{FF2B5EF4-FFF2-40B4-BE49-F238E27FC236}">
                <a16:creationId xmlns:a16="http://schemas.microsoft.com/office/drawing/2014/main" id="{E6EF8981-5EC9-4873-B5ED-BAF9F42EC94D}"/>
              </a:ext>
            </a:extLst>
          </p:cNvPr>
          <p:cNvSpPr txBox="1"/>
          <p:nvPr/>
        </p:nvSpPr>
        <p:spPr>
          <a:xfrm>
            <a:off x="4504674" y="917502"/>
            <a:ext cx="7554617" cy="646331"/>
          </a:xfrm>
          <a:prstGeom prst="rect">
            <a:avLst/>
          </a:prstGeom>
          <a:solidFill>
            <a:srgbClr val="FFCCFF"/>
          </a:solidFill>
        </p:spPr>
        <p:txBody>
          <a:bodyPr wrap="square">
            <a:spAutoFit/>
          </a:bodyPr>
          <a:lstStyle/>
          <a:p>
            <a:pPr algn="ctr"/>
            <a:r>
              <a:rPr lang="en-AU" sz="1800" b="1" dirty="0">
                <a:solidFill>
                  <a:srgbClr val="0000CC"/>
                </a:solidFill>
                <a:effectLst/>
                <a:ea typeface="Calibri" panose="020F0502020204030204" pitchFamily="34" charset="0"/>
                <a:cs typeface="Times New Roman" panose="02020603050405020304" pitchFamily="18" charset="0"/>
              </a:rPr>
              <a:t>How can we improve the performance of AI/ML solutions, </a:t>
            </a:r>
          </a:p>
          <a:p>
            <a:pPr algn="ctr"/>
            <a:r>
              <a:rPr lang="en-AU" sz="1800" b="1" dirty="0">
                <a:solidFill>
                  <a:srgbClr val="0000CC"/>
                </a:solidFill>
                <a:effectLst/>
                <a:ea typeface="Calibri" panose="020F0502020204030204" pitchFamily="34" charset="0"/>
                <a:cs typeface="Times New Roman" panose="02020603050405020304" pitchFamily="18" charset="0"/>
              </a:rPr>
              <a:t>building a competitive business advantage </a:t>
            </a:r>
            <a:r>
              <a:rPr lang="en-AU" sz="1800" b="1" dirty="0">
                <a:solidFill>
                  <a:srgbClr val="FF0000"/>
                </a:solidFill>
                <a:effectLst/>
                <a:ea typeface="Calibri" panose="020F0502020204030204" pitchFamily="34" charset="0"/>
                <a:cs typeface="Times New Roman" panose="02020603050405020304" pitchFamily="18" charset="0"/>
              </a:rPr>
              <a:t>to make more money?</a:t>
            </a:r>
          </a:p>
        </p:txBody>
      </p:sp>
      <p:sp>
        <p:nvSpPr>
          <p:cNvPr id="17" name="Nawias klamrowy zamykający 16">
            <a:extLst>
              <a:ext uri="{FF2B5EF4-FFF2-40B4-BE49-F238E27FC236}">
                <a16:creationId xmlns:a16="http://schemas.microsoft.com/office/drawing/2014/main" id="{54EB7A7A-5504-47F3-8374-3D8A0AC9E536}"/>
              </a:ext>
            </a:extLst>
          </p:cNvPr>
          <p:cNvSpPr/>
          <p:nvPr/>
        </p:nvSpPr>
        <p:spPr>
          <a:xfrm>
            <a:off x="3851428" y="777720"/>
            <a:ext cx="588117" cy="8599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9" name="Strzałka: w prawo 18">
            <a:extLst>
              <a:ext uri="{FF2B5EF4-FFF2-40B4-BE49-F238E27FC236}">
                <a16:creationId xmlns:a16="http://schemas.microsoft.com/office/drawing/2014/main" id="{B92E8000-D707-4A6D-806E-5BA32012EB90}"/>
              </a:ext>
            </a:extLst>
          </p:cNvPr>
          <p:cNvSpPr/>
          <p:nvPr/>
        </p:nvSpPr>
        <p:spPr>
          <a:xfrm rot="8112353" flipH="1" flipV="1">
            <a:off x="6650130" y="2873782"/>
            <a:ext cx="809768" cy="685418"/>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rgbClr val="0000CC"/>
                </a:solidFill>
              </a:rPr>
              <a:t>YES</a:t>
            </a:r>
          </a:p>
        </p:txBody>
      </p:sp>
      <p:sp>
        <p:nvSpPr>
          <p:cNvPr id="23" name="Rectangle 6">
            <a:extLst>
              <a:ext uri="{FF2B5EF4-FFF2-40B4-BE49-F238E27FC236}">
                <a16:creationId xmlns:a16="http://schemas.microsoft.com/office/drawing/2014/main" id="{A0B4FF68-7793-4390-B88E-F735477AA987}"/>
              </a:ext>
            </a:extLst>
          </p:cNvPr>
          <p:cNvSpPr/>
          <p:nvPr/>
        </p:nvSpPr>
        <p:spPr>
          <a:xfrm>
            <a:off x="10102664" y="1773449"/>
            <a:ext cx="1956627" cy="2106760"/>
          </a:xfrm>
          <a:prstGeom prst="rect">
            <a:avLst/>
          </a:prstGeom>
          <a:solidFill>
            <a:srgbClr val="FFCC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rgbClr val="FF0000"/>
                </a:solidFill>
                <a:effectLst/>
                <a:ea typeface="Calibri" panose="020F0502020204030204" pitchFamily="34" charset="0"/>
                <a:cs typeface="Times New Roman" panose="02020603050405020304" pitchFamily="18" charset="0"/>
              </a:rPr>
              <a:t>We have a lot of space to build a competitive business advantage</a:t>
            </a:r>
            <a:endParaRPr lang="en-AU" sz="1600" b="1" dirty="0">
              <a:solidFill>
                <a:srgbClr val="FF0000"/>
              </a:solidFill>
              <a:effectLst/>
              <a:ea typeface="Calibri" panose="020F0502020204030204" pitchFamily="34" charset="0"/>
              <a:cs typeface="Times New Roman" panose="02020603050405020304" pitchFamily="18" charset="0"/>
            </a:endParaRPr>
          </a:p>
        </p:txBody>
      </p:sp>
      <p:sp>
        <p:nvSpPr>
          <p:cNvPr id="26" name="Strzałka: w prawo 25">
            <a:extLst>
              <a:ext uri="{FF2B5EF4-FFF2-40B4-BE49-F238E27FC236}">
                <a16:creationId xmlns:a16="http://schemas.microsoft.com/office/drawing/2014/main" id="{486ECC1E-87B8-4CD4-B9EF-E3364830258E}"/>
              </a:ext>
            </a:extLst>
          </p:cNvPr>
          <p:cNvSpPr/>
          <p:nvPr/>
        </p:nvSpPr>
        <p:spPr>
          <a:xfrm rot="10800000" flipH="1" flipV="1">
            <a:off x="9713962" y="2614467"/>
            <a:ext cx="352485" cy="685418"/>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dirty="0">
              <a:solidFill>
                <a:srgbClr val="0000CC"/>
              </a:solidFill>
            </a:endParaRPr>
          </a:p>
        </p:txBody>
      </p:sp>
      <p:sp>
        <p:nvSpPr>
          <p:cNvPr id="4" name="Owal 3">
            <a:extLst>
              <a:ext uri="{FF2B5EF4-FFF2-40B4-BE49-F238E27FC236}">
                <a16:creationId xmlns:a16="http://schemas.microsoft.com/office/drawing/2014/main" id="{878ECF07-3C59-440A-AB80-8A45F0D33D73}"/>
              </a:ext>
            </a:extLst>
          </p:cNvPr>
          <p:cNvSpPr/>
          <p:nvPr/>
        </p:nvSpPr>
        <p:spPr>
          <a:xfrm>
            <a:off x="10102664" y="1997109"/>
            <a:ext cx="1943935" cy="1538738"/>
          </a:xfrm>
          <a:prstGeom prst="ellipse">
            <a:avLst/>
          </a:prstGeom>
          <a:solidFill>
            <a:schemeClr val="bg1">
              <a:alpha val="8000"/>
            </a:schemeClr>
          </a:solid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Strzałka: w dół 21">
            <a:extLst>
              <a:ext uri="{FF2B5EF4-FFF2-40B4-BE49-F238E27FC236}">
                <a16:creationId xmlns:a16="http://schemas.microsoft.com/office/drawing/2014/main" id="{60FCEC3F-0D07-49F6-AAF1-A3CB29959D7C}"/>
              </a:ext>
            </a:extLst>
          </p:cNvPr>
          <p:cNvSpPr/>
          <p:nvPr/>
        </p:nvSpPr>
        <p:spPr>
          <a:xfrm>
            <a:off x="4838342" y="1595613"/>
            <a:ext cx="2390076" cy="1304341"/>
          </a:xfrm>
          <a:prstGeom prst="down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0000CC"/>
                </a:solidFill>
              </a:rPr>
              <a:t>It depends!</a:t>
            </a:r>
          </a:p>
        </p:txBody>
      </p:sp>
      <p:sp>
        <p:nvSpPr>
          <p:cNvPr id="27" name="Schemat blokowy: decyzja 26">
            <a:extLst>
              <a:ext uri="{FF2B5EF4-FFF2-40B4-BE49-F238E27FC236}">
                <a16:creationId xmlns:a16="http://schemas.microsoft.com/office/drawing/2014/main" id="{92C4AB84-C338-5F77-6E42-86A1F652F951}"/>
              </a:ext>
            </a:extLst>
          </p:cNvPr>
          <p:cNvSpPr/>
          <p:nvPr/>
        </p:nvSpPr>
        <p:spPr>
          <a:xfrm>
            <a:off x="4504674" y="2968529"/>
            <a:ext cx="3042905" cy="2748389"/>
          </a:xfrm>
          <a:prstGeom prst="flowChartDecision">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Does the solution require processing vague concepts in a complex open environment?</a:t>
            </a:r>
            <a:endParaRPr lang="pl-PL" sz="1600" dirty="0"/>
          </a:p>
        </p:txBody>
      </p:sp>
      <p:cxnSp>
        <p:nvCxnSpPr>
          <p:cNvPr id="2" name="Straight Connector 4">
            <a:extLst>
              <a:ext uri="{FF2B5EF4-FFF2-40B4-BE49-F238E27FC236}">
                <a16:creationId xmlns:a16="http://schemas.microsoft.com/office/drawing/2014/main" id="{6B44DBBD-E804-577A-797C-FB63928E1F3E}"/>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4">
            <a:extLst>
              <a:ext uri="{FF2B5EF4-FFF2-40B4-BE49-F238E27FC236}">
                <a16:creationId xmlns:a16="http://schemas.microsoft.com/office/drawing/2014/main" id="{646896B3-4565-804B-488D-F0BD878FC979}"/>
              </a:ext>
            </a:extLst>
          </p:cNvPr>
          <p:cNvSpPr txBox="1"/>
          <p:nvPr/>
        </p:nvSpPr>
        <p:spPr>
          <a:xfrm>
            <a:off x="0" y="-90914"/>
            <a:ext cx="11212286" cy="830997"/>
          </a:xfrm>
          <a:prstGeom prst="rect">
            <a:avLst/>
          </a:prstGeom>
          <a:noFill/>
        </p:spPr>
        <p:txBody>
          <a:bodyPr wrap="square" rtlCol="0">
            <a:spAutoFit/>
          </a:bodyPr>
          <a:lstStyle/>
          <a:p>
            <a:pPr algn="ctr"/>
            <a:r>
              <a:rPr lang="en-US" sz="2400" b="1" dirty="0">
                <a:solidFill>
                  <a:srgbClr val="002060"/>
                </a:solidFill>
              </a:rPr>
              <a:t>Vague concepts processing in a complex open environment </a:t>
            </a:r>
          </a:p>
          <a:p>
            <a:pPr algn="ctr"/>
            <a:r>
              <a:rPr lang="pl-PL" sz="2400" b="1" dirty="0" err="1">
                <a:solidFill>
                  <a:srgbClr val="002060"/>
                </a:solidFill>
              </a:rPr>
              <a:t>is</a:t>
            </a:r>
            <a:r>
              <a:rPr lang="en-US" sz="2400" b="1" dirty="0">
                <a:solidFill>
                  <a:srgbClr val="002060"/>
                </a:solidFill>
              </a:rPr>
              <a:t> </a:t>
            </a:r>
            <a:r>
              <a:rPr lang="pl-PL" sz="2400" b="1" dirty="0">
                <a:solidFill>
                  <a:srgbClr val="002060"/>
                </a:solidFill>
              </a:rPr>
              <a:t>one of </a:t>
            </a:r>
            <a:r>
              <a:rPr lang="en-US" sz="2400" b="1" dirty="0">
                <a:solidFill>
                  <a:srgbClr val="002060"/>
                </a:solidFill>
              </a:rPr>
              <a:t>the main barrier</a:t>
            </a:r>
            <a:r>
              <a:rPr lang="pl-PL" sz="2400" b="1" dirty="0">
                <a:solidFill>
                  <a:srgbClr val="002060"/>
                </a:solidFill>
              </a:rPr>
              <a:t>s</a:t>
            </a:r>
            <a:r>
              <a:rPr lang="en-US" sz="2400" b="1" dirty="0">
                <a:solidFill>
                  <a:srgbClr val="002060"/>
                </a:solidFill>
              </a:rPr>
              <a:t> to developing advanced applications of computer science</a:t>
            </a:r>
          </a:p>
        </p:txBody>
      </p:sp>
    </p:spTree>
    <p:extLst>
      <p:ext uri="{BB962C8B-B14F-4D97-AF65-F5344CB8AC3E}">
        <p14:creationId xmlns:p14="http://schemas.microsoft.com/office/powerpoint/2010/main" val="3158285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E254B104-CC4D-4E79-AE8B-58C3D58E4742}"/>
              </a:ext>
            </a:extLst>
          </p:cNvPr>
          <p:cNvSpPr txBox="1"/>
          <p:nvPr/>
        </p:nvSpPr>
        <p:spPr>
          <a:xfrm>
            <a:off x="121035" y="1717810"/>
            <a:ext cx="3721100" cy="5140190"/>
          </a:xfrm>
          <a:prstGeom prst="rect">
            <a:avLst/>
          </a:prstGeom>
          <a:solidFill>
            <a:srgbClr val="66FFFF"/>
          </a:solidFill>
        </p:spPr>
        <p:txBody>
          <a:bodyPr wrap="square" rtlCol="0">
            <a:spAutoFit/>
          </a:bodyPr>
          <a:lstStyle/>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Analysis of sentiment and emotions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Recommendation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Personalization systems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Anomaly and fraud detection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Customer behavior segmentation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Predicting customer churn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Logistics and inventory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Tracking competition behavior (including prices)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Shopping cart optimization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Forecasting models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Optimizing and increasing the attractiveness of the website</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Image, video and speech recognition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Extracting knowledge from the text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Risk management</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Internet search engines</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Marketing and targeted advertising</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Discovering organizational processes and robotic process automation</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Healthcare &amp; Pharmacy</a:t>
            </a:r>
            <a:endParaRPr lang="pl-PL" sz="1300" dirty="0">
              <a:solidFill>
                <a:srgbClr val="000000"/>
              </a:solidFill>
            </a:endParaRPr>
          </a:p>
          <a:p>
            <a:pPr marL="342900" lvl="0" indent="-342900">
              <a:lnSpc>
                <a:spcPct val="115000"/>
              </a:lnSpc>
              <a:buFont typeface="Wingdings" panose="05000000000000000000" pitchFamily="2" charset="2"/>
              <a:buChar char="Ø"/>
              <a:tabLst>
                <a:tab pos="457200" algn="l"/>
              </a:tabLst>
            </a:pPr>
            <a:r>
              <a:rPr lang="en-US" sz="1300" dirty="0">
                <a:solidFill>
                  <a:srgbClr val="000000"/>
                </a:solidFill>
              </a:rPr>
              <a:t>Autonomous control systems</a:t>
            </a:r>
            <a:endParaRPr lang="pl-PL" sz="1300" dirty="0">
              <a:solidFill>
                <a:srgbClr val="000000"/>
              </a:solidFill>
            </a:endParaRPr>
          </a:p>
        </p:txBody>
      </p:sp>
      <p:sp>
        <p:nvSpPr>
          <p:cNvPr id="8" name="pole tekstowe 7">
            <a:extLst>
              <a:ext uri="{FF2B5EF4-FFF2-40B4-BE49-F238E27FC236}">
                <a16:creationId xmlns:a16="http://schemas.microsoft.com/office/drawing/2014/main" id="{9FBCD689-11B8-4A12-9913-9DA2156BD967}"/>
              </a:ext>
            </a:extLst>
          </p:cNvPr>
          <p:cNvSpPr txBox="1"/>
          <p:nvPr/>
        </p:nvSpPr>
        <p:spPr>
          <a:xfrm>
            <a:off x="147921" y="893248"/>
            <a:ext cx="3721100" cy="646331"/>
          </a:xfrm>
          <a:prstGeom prst="rect">
            <a:avLst/>
          </a:prstGeom>
          <a:solidFill>
            <a:srgbClr val="00FFFF"/>
          </a:solidFill>
        </p:spPr>
        <p:txBody>
          <a:bodyPr wrap="square">
            <a:spAutoFit/>
          </a:bodyPr>
          <a:lstStyle/>
          <a:p>
            <a:pPr algn="ctr"/>
            <a:r>
              <a:rPr lang="en-AU" b="1" dirty="0">
                <a:solidFill>
                  <a:srgbClr val="0000CC"/>
                </a:solidFill>
              </a:rPr>
              <a:t>Examples of the most popular AI/ML/Data Science solutions</a:t>
            </a:r>
          </a:p>
        </p:txBody>
      </p:sp>
      <p:sp>
        <p:nvSpPr>
          <p:cNvPr id="12" name="Nawias klamrowy zamykający 11">
            <a:extLst>
              <a:ext uri="{FF2B5EF4-FFF2-40B4-BE49-F238E27FC236}">
                <a16:creationId xmlns:a16="http://schemas.microsoft.com/office/drawing/2014/main" id="{880D2594-B455-4AA6-B59F-F37C7A0B274E}"/>
              </a:ext>
            </a:extLst>
          </p:cNvPr>
          <p:cNvSpPr/>
          <p:nvPr/>
        </p:nvSpPr>
        <p:spPr>
          <a:xfrm>
            <a:off x="3851428" y="1707512"/>
            <a:ext cx="588117" cy="5233219"/>
          </a:xfrm>
          <a:prstGeom prst="rightBrace">
            <a:avLst>
              <a:gd name="adj1" fmla="val 8333"/>
              <a:gd name="adj2" fmla="val 50402"/>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6" name="Rectangle 6">
            <a:extLst>
              <a:ext uri="{FF2B5EF4-FFF2-40B4-BE49-F238E27FC236}">
                <a16:creationId xmlns:a16="http://schemas.microsoft.com/office/drawing/2014/main" id="{7B3B0E0D-A9AF-4077-8A1F-B242605D65E9}"/>
              </a:ext>
            </a:extLst>
          </p:cNvPr>
          <p:cNvSpPr/>
          <p:nvPr/>
        </p:nvSpPr>
        <p:spPr>
          <a:xfrm>
            <a:off x="7422571" y="1773449"/>
            <a:ext cx="2281296" cy="2106760"/>
          </a:xfrm>
          <a:prstGeom prst="rect">
            <a:avLst/>
          </a:prstGeom>
          <a:solidFill>
            <a:srgbClr val="FFCC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effectLst/>
                <a:ea typeface="Calibri" panose="020F0502020204030204" pitchFamily="34" charset="0"/>
                <a:cs typeface="Times New Roman" panose="02020603050405020304" pitchFamily="18" charset="0"/>
              </a:rPr>
              <a:t>Overall, today’s </a:t>
            </a:r>
          </a:p>
          <a:p>
            <a:pPr algn="ctr"/>
            <a:r>
              <a:rPr lang="en-AU" sz="1400" dirty="0">
                <a:solidFill>
                  <a:schemeClr val="tx1"/>
                </a:solidFill>
                <a:effectLst/>
                <a:ea typeface="Calibri" panose="020F0502020204030204" pitchFamily="34" charset="0"/>
                <a:cs typeface="Times New Roman" panose="02020603050405020304" pitchFamily="18" charset="0"/>
              </a:rPr>
              <a:t>AI / ML / Data Science technology </a:t>
            </a:r>
          </a:p>
          <a:p>
            <a:pPr algn="ctr"/>
            <a:r>
              <a:rPr lang="en-AU" sz="1400" b="1" dirty="0">
                <a:solidFill>
                  <a:srgbClr val="0000CC"/>
                </a:solidFill>
                <a:effectLst/>
                <a:ea typeface="Calibri" panose="020F0502020204030204" pitchFamily="34" charset="0"/>
                <a:cs typeface="Times New Roman" panose="02020603050405020304" pitchFamily="18" charset="0"/>
              </a:rPr>
              <a:t>doesn't provide solutions </a:t>
            </a:r>
          </a:p>
          <a:p>
            <a:pPr algn="ctr"/>
            <a:r>
              <a:rPr lang="en-AU" sz="1400" dirty="0">
                <a:solidFill>
                  <a:schemeClr val="tx1"/>
                </a:solidFill>
                <a:effectLst/>
                <a:ea typeface="Calibri" panose="020F0502020204030204" pitchFamily="34" charset="0"/>
                <a:cs typeface="Times New Roman" panose="02020603050405020304" pitchFamily="18" charset="0"/>
              </a:rPr>
              <a:t>with satisfactory performance, and we don't see widely acceptable possibilities of a satisfactory development </a:t>
            </a:r>
          </a:p>
          <a:p>
            <a:pPr algn="ctr"/>
            <a:r>
              <a:rPr lang="en-AU" sz="1400" dirty="0">
                <a:solidFill>
                  <a:schemeClr val="tx1"/>
                </a:solidFill>
                <a:effectLst/>
                <a:ea typeface="Calibri" panose="020F0502020204030204" pitchFamily="34" charset="0"/>
                <a:cs typeface="Times New Roman" panose="02020603050405020304" pitchFamily="18" charset="0"/>
              </a:rPr>
              <a:t>of such technology</a:t>
            </a:r>
          </a:p>
        </p:txBody>
      </p:sp>
      <p:sp>
        <p:nvSpPr>
          <p:cNvPr id="14" name="pole tekstowe 13">
            <a:extLst>
              <a:ext uri="{FF2B5EF4-FFF2-40B4-BE49-F238E27FC236}">
                <a16:creationId xmlns:a16="http://schemas.microsoft.com/office/drawing/2014/main" id="{E6EF8981-5EC9-4873-B5ED-BAF9F42EC94D}"/>
              </a:ext>
            </a:extLst>
          </p:cNvPr>
          <p:cNvSpPr txBox="1"/>
          <p:nvPr/>
        </p:nvSpPr>
        <p:spPr>
          <a:xfrm>
            <a:off x="4504674" y="917502"/>
            <a:ext cx="7554617" cy="646331"/>
          </a:xfrm>
          <a:prstGeom prst="rect">
            <a:avLst/>
          </a:prstGeom>
          <a:solidFill>
            <a:srgbClr val="FFCCFF"/>
          </a:solidFill>
        </p:spPr>
        <p:txBody>
          <a:bodyPr wrap="square">
            <a:spAutoFit/>
          </a:bodyPr>
          <a:lstStyle/>
          <a:p>
            <a:pPr algn="ctr"/>
            <a:r>
              <a:rPr lang="en-AU" sz="1800" b="1" dirty="0">
                <a:solidFill>
                  <a:srgbClr val="0000CC"/>
                </a:solidFill>
                <a:effectLst/>
                <a:ea typeface="Calibri" panose="020F0502020204030204" pitchFamily="34" charset="0"/>
                <a:cs typeface="Times New Roman" panose="02020603050405020304" pitchFamily="18" charset="0"/>
              </a:rPr>
              <a:t>How can we improve the performance of AI/ML solutions, </a:t>
            </a:r>
          </a:p>
          <a:p>
            <a:pPr algn="ctr"/>
            <a:r>
              <a:rPr lang="en-AU" sz="1800" b="1" dirty="0">
                <a:solidFill>
                  <a:srgbClr val="0000CC"/>
                </a:solidFill>
                <a:effectLst/>
                <a:ea typeface="Calibri" panose="020F0502020204030204" pitchFamily="34" charset="0"/>
                <a:cs typeface="Times New Roman" panose="02020603050405020304" pitchFamily="18" charset="0"/>
              </a:rPr>
              <a:t>building a competitive business advantage </a:t>
            </a:r>
            <a:r>
              <a:rPr lang="en-AU" sz="1800" b="1" dirty="0">
                <a:solidFill>
                  <a:srgbClr val="FF0000"/>
                </a:solidFill>
                <a:effectLst/>
                <a:ea typeface="Calibri" panose="020F0502020204030204" pitchFamily="34" charset="0"/>
                <a:cs typeface="Times New Roman" panose="02020603050405020304" pitchFamily="18" charset="0"/>
              </a:rPr>
              <a:t>to make more money?</a:t>
            </a:r>
          </a:p>
        </p:txBody>
      </p:sp>
      <p:sp>
        <p:nvSpPr>
          <p:cNvPr id="17" name="Nawias klamrowy zamykający 16">
            <a:extLst>
              <a:ext uri="{FF2B5EF4-FFF2-40B4-BE49-F238E27FC236}">
                <a16:creationId xmlns:a16="http://schemas.microsoft.com/office/drawing/2014/main" id="{54EB7A7A-5504-47F3-8374-3D8A0AC9E536}"/>
              </a:ext>
            </a:extLst>
          </p:cNvPr>
          <p:cNvSpPr/>
          <p:nvPr/>
        </p:nvSpPr>
        <p:spPr>
          <a:xfrm>
            <a:off x="3851428" y="777720"/>
            <a:ext cx="588117" cy="8599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9" name="Strzałka: w prawo 18">
            <a:extLst>
              <a:ext uri="{FF2B5EF4-FFF2-40B4-BE49-F238E27FC236}">
                <a16:creationId xmlns:a16="http://schemas.microsoft.com/office/drawing/2014/main" id="{B92E8000-D707-4A6D-806E-5BA32012EB90}"/>
              </a:ext>
            </a:extLst>
          </p:cNvPr>
          <p:cNvSpPr/>
          <p:nvPr/>
        </p:nvSpPr>
        <p:spPr>
          <a:xfrm rot="8112353" flipH="1" flipV="1">
            <a:off x="6650130" y="2873782"/>
            <a:ext cx="809768" cy="685418"/>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rgbClr val="0000CC"/>
                </a:solidFill>
              </a:rPr>
              <a:t>YES</a:t>
            </a:r>
          </a:p>
        </p:txBody>
      </p:sp>
      <p:sp>
        <p:nvSpPr>
          <p:cNvPr id="23" name="Rectangle 6">
            <a:extLst>
              <a:ext uri="{FF2B5EF4-FFF2-40B4-BE49-F238E27FC236}">
                <a16:creationId xmlns:a16="http://schemas.microsoft.com/office/drawing/2014/main" id="{A0B4FF68-7793-4390-B88E-F735477AA987}"/>
              </a:ext>
            </a:extLst>
          </p:cNvPr>
          <p:cNvSpPr/>
          <p:nvPr/>
        </p:nvSpPr>
        <p:spPr>
          <a:xfrm>
            <a:off x="10102664" y="1773449"/>
            <a:ext cx="1956627" cy="2106760"/>
          </a:xfrm>
          <a:prstGeom prst="rect">
            <a:avLst/>
          </a:prstGeom>
          <a:solidFill>
            <a:srgbClr val="FFCC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rgbClr val="FF0000"/>
                </a:solidFill>
                <a:effectLst/>
                <a:ea typeface="Calibri" panose="020F0502020204030204" pitchFamily="34" charset="0"/>
                <a:cs typeface="Times New Roman" panose="02020603050405020304" pitchFamily="18" charset="0"/>
              </a:rPr>
              <a:t>We have a lot of space to build a competitive business advantage</a:t>
            </a:r>
            <a:endParaRPr lang="en-AU" sz="1600" b="1" dirty="0">
              <a:solidFill>
                <a:srgbClr val="FF0000"/>
              </a:solidFill>
              <a:effectLst/>
              <a:ea typeface="Calibri" panose="020F0502020204030204" pitchFamily="34" charset="0"/>
              <a:cs typeface="Times New Roman" panose="02020603050405020304" pitchFamily="18" charset="0"/>
            </a:endParaRPr>
          </a:p>
        </p:txBody>
      </p:sp>
      <p:sp>
        <p:nvSpPr>
          <p:cNvPr id="26" name="Strzałka: w prawo 25">
            <a:extLst>
              <a:ext uri="{FF2B5EF4-FFF2-40B4-BE49-F238E27FC236}">
                <a16:creationId xmlns:a16="http://schemas.microsoft.com/office/drawing/2014/main" id="{486ECC1E-87B8-4CD4-B9EF-E3364830258E}"/>
              </a:ext>
            </a:extLst>
          </p:cNvPr>
          <p:cNvSpPr/>
          <p:nvPr/>
        </p:nvSpPr>
        <p:spPr>
          <a:xfrm rot="10800000" flipH="1" flipV="1">
            <a:off x="9713962" y="2614467"/>
            <a:ext cx="352485" cy="685418"/>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dirty="0">
              <a:solidFill>
                <a:srgbClr val="0000CC"/>
              </a:solidFill>
            </a:endParaRPr>
          </a:p>
        </p:txBody>
      </p:sp>
      <p:sp>
        <p:nvSpPr>
          <p:cNvPr id="4" name="Owal 3">
            <a:extLst>
              <a:ext uri="{FF2B5EF4-FFF2-40B4-BE49-F238E27FC236}">
                <a16:creationId xmlns:a16="http://schemas.microsoft.com/office/drawing/2014/main" id="{878ECF07-3C59-440A-AB80-8A45F0D33D73}"/>
              </a:ext>
            </a:extLst>
          </p:cNvPr>
          <p:cNvSpPr/>
          <p:nvPr/>
        </p:nvSpPr>
        <p:spPr>
          <a:xfrm>
            <a:off x="10102664" y="1997109"/>
            <a:ext cx="1943935" cy="1538738"/>
          </a:xfrm>
          <a:prstGeom prst="ellipse">
            <a:avLst/>
          </a:prstGeom>
          <a:solidFill>
            <a:schemeClr val="bg1">
              <a:alpha val="8000"/>
            </a:schemeClr>
          </a:solid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Strzałka: w dół 21">
            <a:extLst>
              <a:ext uri="{FF2B5EF4-FFF2-40B4-BE49-F238E27FC236}">
                <a16:creationId xmlns:a16="http://schemas.microsoft.com/office/drawing/2014/main" id="{60FCEC3F-0D07-49F6-AAF1-A3CB29959D7C}"/>
              </a:ext>
            </a:extLst>
          </p:cNvPr>
          <p:cNvSpPr/>
          <p:nvPr/>
        </p:nvSpPr>
        <p:spPr>
          <a:xfrm>
            <a:off x="4838342" y="1595613"/>
            <a:ext cx="2390076" cy="1304341"/>
          </a:xfrm>
          <a:prstGeom prst="down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0000CC"/>
                </a:solidFill>
              </a:rPr>
              <a:t>It depends!</a:t>
            </a:r>
          </a:p>
        </p:txBody>
      </p:sp>
      <p:sp>
        <p:nvSpPr>
          <p:cNvPr id="27" name="Schemat blokowy: decyzja 26">
            <a:extLst>
              <a:ext uri="{FF2B5EF4-FFF2-40B4-BE49-F238E27FC236}">
                <a16:creationId xmlns:a16="http://schemas.microsoft.com/office/drawing/2014/main" id="{92C4AB84-C338-5F77-6E42-86A1F652F951}"/>
              </a:ext>
            </a:extLst>
          </p:cNvPr>
          <p:cNvSpPr/>
          <p:nvPr/>
        </p:nvSpPr>
        <p:spPr>
          <a:xfrm>
            <a:off x="4504674" y="2968529"/>
            <a:ext cx="3042905" cy="2748389"/>
          </a:xfrm>
          <a:prstGeom prst="flowChartDecision">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Does the solution require processing vague concepts in a complex open environment?</a:t>
            </a:r>
            <a:endParaRPr lang="pl-PL" sz="1600" dirty="0"/>
          </a:p>
        </p:txBody>
      </p:sp>
      <p:sp>
        <p:nvSpPr>
          <p:cNvPr id="29" name="Strzałka: w prawo 28">
            <a:extLst>
              <a:ext uri="{FF2B5EF4-FFF2-40B4-BE49-F238E27FC236}">
                <a16:creationId xmlns:a16="http://schemas.microsoft.com/office/drawing/2014/main" id="{C94A7E0A-6ADD-4FA0-8DDE-821EE7FF4A92}"/>
              </a:ext>
            </a:extLst>
          </p:cNvPr>
          <p:cNvSpPr/>
          <p:nvPr/>
        </p:nvSpPr>
        <p:spPr>
          <a:xfrm rot="8252419" flipH="1" flipV="1">
            <a:off x="9092644" y="3734103"/>
            <a:ext cx="1598737" cy="685418"/>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dirty="0">
              <a:solidFill>
                <a:srgbClr val="0000CC"/>
              </a:solidFill>
            </a:endParaRPr>
          </a:p>
        </p:txBody>
      </p:sp>
      <p:sp>
        <p:nvSpPr>
          <p:cNvPr id="28" name="pole tekstowe 27">
            <a:extLst>
              <a:ext uri="{FF2B5EF4-FFF2-40B4-BE49-F238E27FC236}">
                <a16:creationId xmlns:a16="http://schemas.microsoft.com/office/drawing/2014/main" id="{6AF4EE32-C3C4-91A6-0DC3-181A3DC486E9}"/>
              </a:ext>
            </a:extLst>
          </p:cNvPr>
          <p:cNvSpPr txBox="1"/>
          <p:nvPr/>
        </p:nvSpPr>
        <p:spPr>
          <a:xfrm>
            <a:off x="7413003" y="4494406"/>
            <a:ext cx="4686609" cy="2308324"/>
          </a:xfrm>
          <a:prstGeom prst="rect">
            <a:avLst/>
          </a:prstGeom>
          <a:solidFill>
            <a:srgbClr val="FFCCFF"/>
          </a:solidFill>
        </p:spPr>
        <p:txBody>
          <a:bodyPr wrap="square">
            <a:spAutoFit/>
          </a:bodyPr>
          <a:lstStyle/>
          <a:p>
            <a:r>
              <a:rPr lang="en-US" sz="1600" dirty="0">
                <a:solidFill>
                  <a:srgbClr val="0000CC"/>
                </a:solidFill>
                <a:effectLst/>
                <a:ea typeface="Calibri" panose="020F0502020204030204" pitchFamily="34" charset="0"/>
                <a:cs typeface="Times New Roman" panose="02020603050405020304" pitchFamily="18" charset="0"/>
              </a:rPr>
              <a:t>In order to achieve significant progress in this area, it is very important to conduct basic research on the correct computational model of "computational blocks" necessary to learn (i.e., computational models different from the currently commonly used classical approach), the reasoning regarding the computation in such a model and mechanisms collaborative community of intelligent agents that use these models.</a:t>
            </a:r>
            <a:endParaRPr lang="pl-PL" sz="1600" dirty="0">
              <a:solidFill>
                <a:srgbClr val="0000CC"/>
              </a:solidFill>
              <a:effectLst/>
              <a:ea typeface="Calibri" panose="020F0502020204030204" pitchFamily="34" charset="0"/>
              <a:cs typeface="Times New Roman" panose="02020603050405020304" pitchFamily="18" charset="0"/>
            </a:endParaRPr>
          </a:p>
        </p:txBody>
      </p:sp>
      <p:cxnSp>
        <p:nvCxnSpPr>
          <p:cNvPr id="2" name="Straight Connector 4">
            <a:extLst>
              <a:ext uri="{FF2B5EF4-FFF2-40B4-BE49-F238E27FC236}">
                <a16:creationId xmlns:a16="http://schemas.microsoft.com/office/drawing/2014/main" id="{E5CC7848-063C-E30A-C34C-83BF8C7C494B}"/>
              </a:ext>
            </a:extLst>
          </p:cNvPr>
          <p:cNvCxnSpPr>
            <a:cxnSpLocks/>
          </p:cNvCxnSpPr>
          <p:nvPr/>
        </p:nvCxnSpPr>
        <p:spPr>
          <a:xfrm>
            <a:off x="0" y="75750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4">
            <a:extLst>
              <a:ext uri="{FF2B5EF4-FFF2-40B4-BE49-F238E27FC236}">
                <a16:creationId xmlns:a16="http://schemas.microsoft.com/office/drawing/2014/main" id="{436B52A2-D9E0-F555-A850-38EAF7342D19}"/>
              </a:ext>
            </a:extLst>
          </p:cNvPr>
          <p:cNvSpPr txBox="1"/>
          <p:nvPr/>
        </p:nvSpPr>
        <p:spPr>
          <a:xfrm>
            <a:off x="0" y="-90914"/>
            <a:ext cx="11212286" cy="830997"/>
          </a:xfrm>
          <a:prstGeom prst="rect">
            <a:avLst/>
          </a:prstGeom>
          <a:noFill/>
        </p:spPr>
        <p:txBody>
          <a:bodyPr wrap="square" rtlCol="0">
            <a:spAutoFit/>
          </a:bodyPr>
          <a:lstStyle/>
          <a:p>
            <a:pPr algn="ctr"/>
            <a:r>
              <a:rPr lang="en-US" sz="2400" b="1" dirty="0">
                <a:solidFill>
                  <a:srgbClr val="002060"/>
                </a:solidFill>
              </a:rPr>
              <a:t>Vague concepts processing in a complex open environment </a:t>
            </a:r>
          </a:p>
          <a:p>
            <a:pPr algn="ctr"/>
            <a:r>
              <a:rPr lang="pl-PL" sz="2400" b="1" dirty="0" err="1">
                <a:solidFill>
                  <a:srgbClr val="002060"/>
                </a:solidFill>
              </a:rPr>
              <a:t>is</a:t>
            </a:r>
            <a:r>
              <a:rPr lang="en-US" sz="2400" b="1" dirty="0">
                <a:solidFill>
                  <a:srgbClr val="002060"/>
                </a:solidFill>
              </a:rPr>
              <a:t> </a:t>
            </a:r>
            <a:r>
              <a:rPr lang="pl-PL" sz="2400" b="1" dirty="0">
                <a:solidFill>
                  <a:srgbClr val="002060"/>
                </a:solidFill>
              </a:rPr>
              <a:t>one of </a:t>
            </a:r>
            <a:r>
              <a:rPr lang="en-US" sz="2400" b="1" dirty="0">
                <a:solidFill>
                  <a:srgbClr val="002060"/>
                </a:solidFill>
              </a:rPr>
              <a:t>the main barrier</a:t>
            </a:r>
            <a:r>
              <a:rPr lang="pl-PL" sz="2400" b="1" dirty="0">
                <a:solidFill>
                  <a:srgbClr val="002060"/>
                </a:solidFill>
              </a:rPr>
              <a:t>s</a:t>
            </a:r>
            <a:r>
              <a:rPr lang="en-US" sz="2400" b="1" dirty="0">
                <a:solidFill>
                  <a:srgbClr val="002060"/>
                </a:solidFill>
              </a:rPr>
              <a:t> to developing advanced applications of computer science</a:t>
            </a:r>
          </a:p>
        </p:txBody>
      </p:sp>
    </p:spTree>
    <p:extLst>
      <p:ext uri="{BB962C8B-B14F-4D97-AF65-F5344CB8AC3E}">
        <p14:creationId xmlns:p14="http://schemas.microsoft.com/office/powerpoint/2010/main" val="209460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6DE5A285-7807-4702-8429-9CC92928F052}"/>
              </a:ext>
            </a:extLst>
          </p:cNvPr>
          <p:cNvPicPr>
            <a:picLocks noChangeAspect="1"/>
          </p:cNvPicPr>
          <p:nvPr/>
        </p:nvPicPr>
        <p:blipFill>
          <a:blip r:embed="rId2"/>
          <a:stretch>
            <a:fillRect/>
          </a:stretch>
        </p:blipFill>
        <p:spPr>
          <a:xfrm>
            <a:off x="290305" y="541092"/>
            <a:ext cx="4201152" cy="2774576"/>
          </a:xfrm>
          <a:prstGeom prst="rect">
            <a:avLst/>
          </a:prstGeom>
        </p:spPr>
      </p:pic>
      <p:pic>
        <p:nvPicPr>
          <p:cNvPr id="12" name="Obraz 11">
            <a:extLst>
              <a:ext uri="{FF2B5EF4-FFF2-40B4-BE49-F238E27FC236}">
                <a16:creationId xmlns:a16="http://schemas.microsoft.com/office/drawing/2014/main" id="{863041AA-0C04-4E06-B70C-5105528E2A9F}"/>
              </a:ext>
            </a:extLst>
          </p:cNvPr>
          <p:cNvPicPr>
            <a:picLocks noChangeAspect="1"/>
          </p:cNvPicPr>
          <p:nvPr/>
        </p:nvPicPr>
        <p:blipFill>
          <a:blip r:embed="rId3"/>
          <a:stretch>
            <a:fillRect/>
          </a:stretch>
        </p:blipFill>
        <p:spPr>
          <a:xfrm>
            <a:off x="374468" y="3687797"/>
            <a:ext cx="4201152" cy="3180319"/>
          </a:xfrm>
          <a:prstGeom prst="rect">
            <a:avLst/>
          </a:prstGeom>
        </p:spPr>
      </p:pic>
      <p:sp>
        <p:nvSpPr>
          <p:cNvPr id="13" name="pole tekstowe 12">
            <a:extLst>
              <a:ext uri="{FF2B5EF4-FFF2-40B4-BE49-F238E27FC236}">
                <a16:creationId xmlns:a16="http://schemas.microsoft.com/office/drawing/2014/main" id="{CFD77709-710C-4D89-A9C8-229EE9AF9560}"/>
              </a:ext>
            </a:extLst>
          </p:cNvPr>
          <p:cNvSpPr txBox="1"/>
          <p:nvPr/>
        </p:nvSpPr>
        <p:spPr>
          <a:xfrm>
            <a:off x="7083003" y="3429000"/>
            <a:ext cx="2078326" cy="502766"/>
          </a:xfrm>
          <a:prstGeom prst="rect">
            <a:avLst/>
          </a:prstGeom>
          <a:noFill/>
        </p:spPr>
        <p:txBody>
          <a:bodyPr wrap="none" rtlCol="0">
            <a:spAutoFit/>
          </a:bodyPr>
          <a:lstStyle/>
          <a:p>
            <a:r>
              <a:rPr lang="en-US" sz="2667" b="1" dirty="0"/>
              <a:t>Witas project</a:t>
            </a:r>
          </a:p>
        </p:txBody>
      </p:sp>
      <p:sp>
        <p:nvSpPr>
          <p:cNvPr id="14" name="pole tekstowe 13">
            <a:extLst>
              <a:ext uri="{FF2B5EF4-FFF2-40B4-BE49-F238E27FC236}">
                <a16:creationId xmlns:a16="http://schemas.microsoft.com/office/drawing/2014/main" id="{02BDCA61-0017-4086-A2DD-FB69CBEB19B3}"/>
              </a:ext>
            </a:extLst>
          </p:cNvPr>
          <p:cNvSpPr txBox="1"/>
          <p:nvPr/>
        </p:nvSpPr>
        <p:spPr>
          <a:xfrm>
            <a:off x="5289547" y="4674416"/>
            <a:ext cx="6409188" cy="1477328"/>
          </a:xfrm>
          <a:prstGeom prst="rect">
            <a:avLst/>
          </a:prstGeom>
          <a:noFill/>
        </p:spPr>
        <p:txBody>
          <a:bodyPr wrap="square">
            <a:spAutoFit/>
          </a:bodyPr>
          <a:lstStyle/>
          <a:p>
            <a:pPr algn="ctr"/>
            <a:r>
              <a:rPr lang="en-US" sz="1800" dirty="0"/>
              <a:t>How can computers perceive and deal with the vague concept of</a:t>
            </a:r>
            <a:endParaRPr lang="pl-PL" sz="1800" dirty="0"/>
          </a:p>
          <a:p>
            <a:pPr algn="ctr"/>
            <a:endParaRPr lang="pl-PL" dirty="0"/>
          </a:p>
          <a:p>
            <a:pPr algn="ctr"/>
            <a:r>
              <a:rPr lang="en-US" sz="1800" dirty="0">
                <a:solidFill>
                  <a:schemeClr val="tx1">
                    <a:lumMod val="95000"/>
                    <a:lumOff val="5000"/>
                  </a:schemeClr>
                </a:solidFill>
                <a:highlight>
                  <a:srgbClr val="FFFF00"/>
                </a:highlight>
              </a:rPr>
              <a:t>dangerous traffic situation</a:t>
            </a:r>
            <a:endParaRPr lang="en-AU" sz="1800" dirty="0">
              <a:highlight>
                <a:srgbClr val="FFFF00"/>
              </a:highlight>
            </a:endParaRPr>
          </a:p>
          <a:p>
            <a:pPr algn="ctr"/>
            <a:endParaRPr lang="pl-PL" sz="1800" dirty="0"/>
          </a:p>
          <a:p>
            <a:pPr algn="ctr"/>
            <a:r>
              <a:rPr lang="en-US" sz="1800" dirty="0"/>
              <a:t>and deal with the considerable uncertainty surrounding it?</a:t>
            </a:r>
            <a:endParaRPr lang="pl-PL" sz="1800" dirty="0"/>
          </a:p>
        </p:txBody>
      </p:sp>
      <p:cxnSp>
        <p:nvCxnSpPr>
          <p:cNvPr id="15" name="Straight Connector 4">
            <a:extLst>
              <a:ext uri="{FF2B5EF4-FFF2-40B4-BE49-F238E27FC236}">
                <a16:creationId xmlns:a16="http://schemas.microsoft.com/office/drawing/2014/main" id="{659DFD98-E3C3-B144-B125-2485C858E867}"/>
              </a:ext>
            </a:extLst>
          </p:cNvPr>
          <p:cNvCxnSpPr>
            <a:cxnSpLocks/>
          </p:cNvCxnSpPr>
          <p:nvPr/>
        </p:nvCxnSpPr>
        <p:spPr>
          <a:xfrm>
            <a:off x="0" y="45648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16" name="pole tekstowe 15">
            <a:extLst>
              <a:ext uri="{FF2B5EF4-FFF2-40B4-BE49-F238E27FC236}">
                <a16:creationId xmlns:a16="http://schemas.microsoft.com/office/drawing/2014/main" id="{ABD547DA-EE8C-3D5C-7077-00567FD0F873}"/>
              </a:ext>
            </a:extLst>
          </p:cNvPr>
          <p:cNvSpPr txBox="1"/>
          <p:nvPr/>
        </p:nvSpPr>
        <p:spPr>
          <a:xfrm>
            <a:off x="374469" y="-98663"/>
            <a:ext cx="10907486" cy="506292"/>
          </a:xfrm>
          <a:prstGeom prst="rect">
            <a:avLst/>
          </a:prstGeom>
          <a:noFill/>
        </p:spPr>
        <p:txBody>
          <a:bodyPr wrap="square" rtlCol="0">
            <a:spAutoFit/>
          </a:bodyPr>
          <a:lstStyle/>
          <a:p>
            <a:pPr>
              <a:lnSpc>
                <a:spcPct val="150000"/>
              </a:lnSpc>
              <a:tabLst>
                <a:tab pos="180340" algn="l"/>
              </a:tabLst>
            </a:pPr>
            <a:r>
              <a:rPr lang="en-US" sz="2000" b="1" dirty="0">
                <a:solidFill>
                  <a:srgbClr val="333399"/>
                </a:solidFill>
              </a:rPr>
              <a:t>Examples of vague concepts processing in a complex open environment </a:t>
            </a:r>
            <a:endParaRPr lang="en-US" sz="2000" i="1" dirty="0">
              <a:solidFill>
                <a:srgbClr val="002060"/>
              </a:solidFill>
            </a:endParaRPr>
          </a:p>
        </p:txBody>
      </p:sp>
      <p:grpSp>
        <p:nvGrpSpPr>
          <p:cNvPr id="18" name="Grupa 17">
            <a:extLst>
              <a:ext uri="{FF2B5EF4-FFF2-40B4-BE49-F238E27FC236}">
                <a16:creationId xmlns:a16="http://schemas.microsoft.com/office/drawing/2014/main" id="{C21F2EE7-ACE3-AF80-228C-13DF5FE6CF54}"/>
              </a:ext>
            </a:extLst>
          </p:cNvPr>
          <p:cNvGrpSpPr/>
          <p:nvPr/>
        </p:nvGrpSpPr>
        <p:grpSpPr>
          <a:xfrm>
            <a:off x="6437959" y="584160"/>
            <a:ext cx="3600400" cy="2622850"/>
            <a:chOff x="5741274" y="680980"/>
            <a:chExt cx="3600400" cy="2622850"/>
          </a:xfrm>
        </p:grpSpPr>
        <p:grpSp>
          <p:nvGrpSpPr>
            <p:cNvPr id="19" name="Grupa 18">
              <a:extLst>
                <a:ext uri="{FF2B5EF4-FFF2-40B4-BE49-F238E27FC236}">
                  <a16:creationId xmlns:a16="http://schemas.microsoft.com/office/drawing/2014/main" id="{5AFC6566-D68C-A0D0-0769-B92F3832704F}"/>
                </a:ext>
              </a:extLst>
            </p:cNvPr>
            <p:cNvGrpSpPr/>
            <p:nvPr/>
          </p:nvGrpSpPr>
          <p:grpSpPr>
            <a:xfrm>
              <a:off x="5741274" y="680980"/>
              <a:ext cx="3600400" cy="2622850"/>
              <a:chOff x="3112892" y="2520330"/>
              <a:chExt cx="4716524" cy="2832066"/>
            </a:xfrm>
          </p:grpSpPr>
          <p:grpSp>
            <p:nvGrpSpPr>
              <p:cNvPr id="21" name="Grupa 20">
                <a:extLst>
                  <a:ext uri="{FF2B5EF4-FFF2-40B4-BE49-F238E27FC236}">
                    <a16:creationId xmlns:a16="http://schemas.microsoft.com/office/drawing/2014/main" id="{43A617A9-1788-0C3C-EAFA-66266175A82A}"/>
                  </a:ext>
                </a:extLst>
              </p:cNvPr>
              <p:cNvGrpSpPr/>
              <p:nvPr/>
            </p:nvGrpSpPr>
            <p:grpSpPr>
              <a:xfrm>
                <a:off x="3112892" y="2520330"/>
                <a:ext cx="4716524" cy="2832066"/>
                <a:chOff x="1656110" y="1718647"/>
                <a:chExt cx="4716524" cy="2832066"/>
              </a:xfrm>
            </p:grpSpPr>
            <p:pic>
              <p:nvPicPr>
                <p:cNvPr id="23" name="Obraz 22">
                  <a:extLst>
                    <a:ext uri="{FF2B5EF4-FFF2-40B4-BE49-F238E27FC236}">
                      <a16:creationId xmlns:a16="http://schemas.microsoft.com/office/drawing/2014/main" id="{3FE12ACA-39C6-7BC1-D0C3-3DAFBDAF65D2}"/>
                    </a:ext>
                  </a:extLst>
                </p:cNvPr>
                <p:cNvPicPr>
                  <a:picLocks noChangeAspect="1"/>
                </p:cNvPicPr>
                <p:nvPr/>
              </p:nvPicPr>
              <p:blipFill>
                <a:blip r:embed="rId4"/>
                <a:stretch>
                  <a:fillRect/>
                </a:stretch>
              </p:blipFill>
              <p:spPr>
                <a:xfrm>
                  <a:off x="1656110" y="1718647"/>
                  <a:ext cx="4716524" cy="2832066"/>
                </a:xfrm>
                <a:prstGeom prst="rect">
                  <a:avLst/>
                </a:prstGeom>
              </p:spPr>
            </p:pic>
            <p:pic>
              <p:nvPicPr>
                <p:cNvPr id="24" name="Obraz 23">
                  <a:extLst>
                    <a:ext uri="{FF2B5EF4-FFF2-40B4-BE49-F238E27FC236}">
                      <a16:creationId xmlns:a16="http://schemas.microsoft.com/office/drawing/2014/main" id="{E9426746-D9AA-E4AA-10FC-3E8A63AA76E5}"/>
                    </a:ext>
                  </a:extLst>
                </p:cNvPr>
                <p:cNvPicPr>
                  <a:picLocks noChangeAspect="1"/>
                </p:cNvPicPr>
                <p:nvPr/>
              </p:nvPicPr>
              <p:blipFill>
                <a:blip r:embed="rId5"/>
                <a:stretch>
                  <a:fillRect/>
                </a:stretch>
              </p:blipFill>
              <p:spPr>
                <a:xfrm>
                  <a:off x="1828800" y="1850482"/>
                  <a:ext cx="4346083" cy="2579601"/>
                </a:xfrm>
                <a:prstGeom prst="rect">
                  <a:avLst/>
                </a:prstGeom>
              </p:spPr>
            </p:pic>
          </p:grpSp>
          <p:sp>
            <p:nvSpPr>
              <p:cNvPr id="22" name="Owal 21">
                <a:extLst>
                  <a:ext uri="{FF2B5EF4-FFF2-40B4-BE49-F238E27FC236}">
                    <a16:creationId xmlns:a16="http://schemas.microsoft.com/office/drawing/2014/main" id="{26F46231-3C14-F498-E0A9-1A5CF8EC4ADA}"/>
                  </a:ext>
                </a:extLst>
              </p:cNvPr>
              <p:cNvSpPr/>
              <p:nvPr/>
            </p:nvSpPr>
            <p:spPr>
              <a:xfrm>
                <a:off x="4932474" y="3766946"/>
                <a:ext cx="1748033" cy="828092"/>
              </a:xfrm>
              <a:prstGeom prst="ellipse">
                <a:avLst/>
              </a:prstGeom>
              <a:solidFill>
                <a:schemeClr val="bg1">
                  <a:alpha val="18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grpSp>
        <p:sp>
          <p:nvSpPr>
            <p:cNvPr id="20" name="Prostokąt 19">
              <a:extLst>
                <a:ext uri="{FF2B5EF4-FFF2-40B4-BE49-F238E27FC236}">
                  <a16:creationId xmlns:a16="http://schemas.microsoft.com/office/drawing/2014/main" id="{03A9A239-9E78-F8D3-6BC1-F7CA3F001BA3}"/>
                </a:ext>
              </a:extLst>
            </p:cNvPr>
            <p:cNvSpPr/>
            <p:nvPr/>
          </p:nvSpPr>
          <p:spPr>
            <a:xfrm>
              <a:off x="5813479" y="773697"/>
              <a:ext cx="2056182" cy="2389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244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6DE5A285-7807-4702-8429-9CC92928F052}"/>
              </a:ext>
            </a:extLst>
          </p:cNvPr>
          <p:cNvPicPr>
            <a:picLocks noChangeAspect="1"/>
          </p:cNvPicPr>
          <p:nvPr/>
        </p:nvPicPr>
        <p:blipFill>
          <a:blip r:embed="rId2"/>
          <a:stretch>
            <a:fillRect/>
          </a:stretch>
        </p:blipFill>
        <p:spPr>
          <a:xfrm>
            <a:off x="290305" y="541092"/>
            <a:ext cx="4201152" cy="2774576"/>
          </a:xfrm>
          <a:prstGeom prst="rect">
            <a:avLst/>
          </a:prstGeom>
        </p:spPr>
      </p:pic>
      <p:pic>
        <p:nvPicPr>
          <p:cNvPr id="12" name="Obraz 11">
            <a:extLst>
              <a:ext uri="{FF2B5EF4-FFF2-40B4-BE49-F238E27FC236}">
                <a16:creationId xmlns:a16="http://schemas.microsoft.com/office/drawing/2014/main" id="{863041AA-0C04-4E06-B70C-5105528E2A9F}"/>
              </a:ext>
            </a:extLst>
          </p:cNvPr>
          <p:cNvPicPr>
            <a:picLocks noChangeAspect="1"/>
          </p:cNvPicPr>
          <p:nvPr/>
        </p:nvPicPr>
        <p:blipFill>
          <a:blip r:embed="rId3"/>
          <a:stretch>
            <a:fillRect/>
          </a:stretch>
        </p:blipFill>
        <p:spPr>
          <a:xfrm>
            <a:off x="374468" y="3687797"/>
            <a:ext cx="4201152" cy="3180319"/>
          </a:xfrm>
          <a:prstGeom prst="rect">
            <a:avLst/>
          </a:prstGeom>
        </p:spPr>
      </p:pic>
      <p:sp>
        <p:nvSpPr>
          <p:cNvPr id="13" name="pole tekstowe 12">
            <a:extLst>
              <a:ext uri="{FF2B5EF4-FFF2-40B4-BE49-F238E27FC236}">
                <a16:creationId xmlns:a16="http://schemas.microsoft.com/office/drawing/2014/main" id="{CFD77709-710C-4D89-A9C8-229EE9AF9560}"/>
              </a:ext>
            </a:extLst>
          </p:cNvPr>
          <p:cNvSpPr txBox="1"/>
          <p:nvPr/>
        </p:nvSpPr>
        <p:spPr>
          <a:xfrm>
            <a:off x="7083003" y="3429000"/>
            <a:ext cx="2078326" cy="502766"/>
          </a:xfrm>
          <a:prstGeom prst="rect">
            <a:avLst/>
          </a:prstGeom>
          <a:noFill/>
        </p:spPr>
        <p:txBody>
          <a:bodyPr wrap="none" rtlCol="0">
            <a:spAutoFit/>
          </a:bodyPr>
          <a:lstStyle/>
          <a:p>
            <a:r>
              <a:rPr lang="en-US" sz="2667" b="1" dirty="0"/>
              <a:t>Witas project</a:t>
            </a:r>
          </a:p>
        </p:txBody>
      </p:sp>
      <p:sp>
        <p:nvSpPr>
          <p:cNvPr id="14" name="pole tekstowe 13">
            <a:extLst>
              <a:ext uri="{FF2B5EF4-FFF2-40B4-BE49-F238E27FC236}">
                <a16:creationId xmlns:a16="http://schemas.microsoft.com/office/drawing/2014/main" id="{02BDCA61-0017-4086-A2DD-FB69CBEB19B3}"/>
              </a:ext>
            </a:extLst>
          </p:cNvPr>
          <p:cNvSpPr txBox="1"/>
          <p:nvPr/>
        </p:nvSpPr>
        <p:spPr>
          <a:xfrm>
            <a:off x="5289547" y="4674416"/>
            <a:ext cx="6409188" cy="1477328"/>
          </a:xfrm>
          <a:prstGeom prst="rect">
            <a:avLst/>
          </a:prstGeom>
          <a:noFill/>
        </p:spPr>
        <p:txBody>
          <a:bodyPr wrap="square">
            <a:spAutoFit/>
          </a:bodyPr>
          <a:lstStyle/>
          <a:p>
            <a:pPr algn="ctr"/>
            <a:r>
              <a:rPr lang="en-US" sz="1800" dirty="0"/>
              <a:t>How can computers perceive and deal with the vague concept of</a:t>
            </a:r>
            <a:endParaRPr lang="pl-PL" sz="1800" dirty="0"/>
          </a:p>
          <a:p>
            <a:pPr algn="ctr"/>
            <a:endParaRPr lang="pl-PL" dirty="0"/>
          </a:p>
          <a:p>
            <a:pPr algn="ctr"/>
            <a:r>
              <a:rPr lang="en-US" sz="1800" dirty="0">
                <a:solidFill>
                  <a:schemeClr val="tx1">
                    <a:lumMod val="95000"/>
                    <a:lumOff val="5000"/>
                  </a:schemeClr>
                </a:solidFill>
                <a:highlight>
                  <a:srgbClr val="FFFF00"/>
                </a:highlight>
              </a:rPr>
              <a:t>dangerous traffic situation</a:t>
            </a:r>
            <a:endParaRPr lang="en-AU" sz="1800" dirty="0">
              <a:highlight>
                <a:srgbClr val="FFFF00"/>
              </a:highlight>
            </a:endParaRPr>
          </a:p>
          <a:p>
            <a:pPr algn="ctr"/>
            <a:endParaRPr lang="pl-PL" sz="1800" dirty="0"/>
          </a:p>
          <a:p>
            <a:pPr algn="ctr"/>
            <a:r>
              <a:rPr lang="en-US" sz="1800" dirty="0"/>
              <a:t>and deal with the considerable uncertainty surrounding it?</a:t>
            </a:r>
            <a:endParaRPr lang="pl-PL" sz="1800" dirty="0"/>
          </a:p>
        </p:txBody>
      </p:sp>
      <p:cxnSp>
        <p:nvCxnSpPr>
          <p:cNvPr id="15" name="Straight Connector 4">
            <a:extLst>
              <a:ext uri="{FF2B5EF4-FFF2-40B4-BE49-F238E27FC236}">
                <a16:creationId xmlns:a16="http://schemas.microsoft.com/office/drawing/2014/main" id="{659DFD98-E3C3-B144-B125-2485C858E867}"/>
              </a:ext>
            </a:extLst>
          </p:cNvPr>
          <p:cNvCxnSpPr>
            <a:cxnSpLocks/>
          </p:cNvCxnSpPr>
          <p:nvPr/>
        </p:nvCxnSpPr>
        <p:spPr>
          <a:xfrm>
            <a:off x="0" y="45648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16" name="pole tekstowe 15">
            <a:extLst>
              <a:ext uri="{FF2B5EF4-FFF2-40B4-BE49-F238E27FC236}">
                <a16:creationId xmlns:a16="http://schemas.microsoft.com/office/drawing/2014/main" id="{ABD547DA-EE8C-3D5C-7077-00567FD0F873}"/>
              </a:ext>
            </a:extLst>
          </p:cNvPr>
          <p:cNvSpPr txBox="1"/>
          <p:nvPr/>
        </p:nvSpPr>
        <p:spPr>
          <a:xfrm>
            <a:off x="374469" y="-98663"/>
            <a:ext cx="10907486" cy="506292"/>
          </a:xfrm>
          <a:prstGeom prst="rect">
            <a:avLst/>
          </a:prstGeom>
          <a:noFill/>
        </p:spPr>
        <p:txBody>
          <a:bodyPr wrap="square" rtlCol="0">
            <a:spAutoFit/>
          </a:bodyPr>
          <a:lstStyle/>
          <a:p>
            <a:pPr>
              <a:lnSpc>
                <a:spcPct val="150000"/>
              </a:lnSpc>
              <a:tabLst>
                <a:tab pos="180340" algn="l"/>
              </a:tabLst>
            </a:pPr>
            <a:r>
              <a:rPr lang="en-US" sz="2000" b="1" dirty="0">
                <a:solidFill>
                  <a:srgbClr val="333399"/>
                </a:solidFill>
              </a:rPr>
              <a:t>Examples of vague concepts processing in a complex open environment </a:t>
            </a:r>
            <a:endParaRPr lang="en-US" sz="2000" i="1" dirty="0">
              <a:solidFill>
                <a:srgbClr val="002060"/>
              </a:solidFill>
            </a:endParaRPr>
          </a:p>
        </p:txBody>
      </p:sp>
      <p:grpSp>
        <p:nvGrpSpPr>
          <p:cNvPr id="18" name="Grupa 17">
            <a:extLst>
              <a:ext uri="{FF2B5EF4-FFF2-40B4-BE49-F238E27FC236}">
                <a16:creationId xmlns:a16="http://schemas.microsoft.com/office/drawing/2014/main" id="{C21F2EE7-ACE3-AF80-228C-13DF5FE6CF54}"/>
              </a:ext>
            </a:extLst>
          </p:cNvPr>
          <p:cNvGrpSpPr/>
          <p:nvPr/>
        </p:nvGrpSpPr>
        <p:grpSpPr>
          <a:xfrm>
            <a:off x="6437959" y="584160"/>
            <a:ext cx="3600400" cy="2622850"/>
            <a:chOff x="5741274" y="680980"/>
            <a:chExt cx="3600400" cy="2622850"/>
          </a:xfrm>
        </p:grpSpPr>
        <p:grpSp>
          <p:nvGrpSpPr>
            <p:cNvPr id="19" name="Grupa 18">
              <a:extLst>
                <a:ext uri="{FF2B5EF4-FFF2-40B4-BE49-F238E27FC236}">
                  <a16:creationId xmlns:a16="http://schemas.microsoft.com/office/drawing/2014/main" id="{5AFC6566-D68C-A0D0-0769-B92F3832704F}"/>
                </a:ext>
              </a:extLst>
            </p:cNvPr>
            <p:cNvGrpSpPr/>
            <p:nvPr/>
          </p:nvGrpSpPr>
          <p:grpSpPr>
            <a:xfrm>
              <a:off x="5741274" y="680980"/>
              <a:ext cx="3600400" cy="2622850"/>
              <a:chOff x="3112892" y="2520330"/>
              <a:chExt cx="4716524" cy="2832066"/>
            </a:xfrm>
          </p:grpSpPr>
          <p:grpSp>
            <p:nvGrpSpPr>
              <p:cNvPr id="21" name="Grupa 20">
                <a:extLst>
                  <a:ext uri="{FF2B5EF4-FFF2-40B4-BE49-F238E27FC236}">
                    <a16:creationId xmlns:a16="http://schemas.microsoft.com/office/drawing/2014/main" id="{43A617A9-1788-0C3C-EAFA-66266175A82A}"/>
                  </a:ext>
                </a:extLst>
              </p:cNvPr>
              <p:cNvGrpSpPr/>
              <p:nvPr/>
            </p:nvGrpSpPr>
            <p:grpSpPr>
              <a:xfrm>
                <a:off x="3112892" y="2520330"/>
                <a:ext cx="4716524" cy="2832066"/>
                <a:chOff x="1656110" y="1718647"/>
                <a:chExt cx="4716524" cy="2832066"/>
              </a:xfrm>
            </p:grpSpPr>
            <p:pic>
              <p:nvPicPr>
                <p:cNvPr id="23" name="Obraz 22">
                  <a:extLst>
                    <a:ext uri="{FF2B5EF4-FFF2-40B4-BE49-F238E27FC236}">
                      <a16:creationId xmlns:a16="http://schemas.microsoft.com/office/drawing/2014/main" id="{3FE12ACA-39C6-7BC1-D0C3-3DAFBDAF65D2}"/>
                    </a:ext>
                  </a:extLst>
                </p:cNvPr>
                <p:cNvPicPr>
                  <a:picLocks noChangeAspect="1"/>
                </p:cNvPicPr>
                <p:nvPr/>
              </p:nvPicPr>
              <p:blipFill>
                <a:blip r:embed="rId4"/>
                <a:stretch>
                  <a:fillRect/>
                </a:stretch>
              </p:blipFill>
              <p:spPr>
                <a:xfrm>
                  <a:off x="1656110" y="1718647"/>
                  <a:ext cx="4716524" cy="2832066"/>
                </a:xfrm>
                <a:prstGeom prst="rect">
                  <a:avLst/>
                </a:prstGeom>
              </p:spPr>
            </p:pic>
            <p:pic>
              <p:nvPicPr>
                <p:cNvPr id="24" name="Obraz 23">
                  <a:extLst>
                    <a:ext uri="{FF2B5EF4-FFF2-40B4-BE49-F238E27FC236}">
                      <a16:creationId xmlns:a16="http://schemas.microsoft.com/office/drawing/2014/main" id="{E9426746-D9AA-E4AA-10FC-3E8A63AA76E5}"/>
                    </a:ext>
                  </a:extLst>
                </p:cNvPr>
                <p:cNvPicPr>
                  <a:picLocks noChangeAspect="1"/>
                </p:cNvPicPr>
                <p:nvPr/>
              </p:nvPicPr>
              <p:blipFill>
                <a:blip r:embed="rId5"/>
                <a:stretch>
                  <a:fillRect/>
                </a:stretch>
              </p:blipFill>
              <p:spPr>
                <a:xfrm>
                  <a:off x="1828800" y="1850482"/>
                  <a:ext cx="4346083" cy="2579601"/>
                </a:xfrm>
                <a:prstGeom prst="rect">
                  <a:avLst/>
                </a:prstGeom>
              </p:spPr>
            </p:pic>
          </p:grpSp>
          <p:sp>
            <p:nvSpPr>
              <p:cNvPr id="22" name="Owal 21">
                <a:extLst>
                  <a:ext uri="{FF2B5EF4-FFF2-40B4-BE49-F238E27FC236}">
                    <a16:creationId xmlns:a16="http://schemas.microsoft.com/office/drawing/2014/main" id="{26F46231-3C14-F498-E0A9-1A5CF8EC4ADA}"/>
                  </a:ext>
                </a:extLst>
              </p:cNvPr>
              <p:cNvSpPr/>
              <p:nvPr/>
            </p:nvSpPr>
            <p:spPr>
              <a:xfrm>
                <a:off x="4932474" y="3766946"/>
                <a:ext cx="1748033" cy="828092"/>
              </a:xfrm>
              <a:prstGeom prst="ellipse">
                <a:avLst/>
              </a:prstGeom>
              <a:solidFill>
                <a:schemeClr val="bg1">
                  <a:alpha val="18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grpSp>
        <p:sp>
          <p:nvSpPr>
            <p:cNvPr id="20" name="Prostokąt 19">
              <a:extLst>
                <a:ext uri="{FF2B5EF4-FFF2-40B4-BE49-F238E27FC236}">
                  <a16:creationId xmlns:a16="http://schemas.microsoft.com/office/drawing/2014/main" id="{03A9A239-9E78-F8D3-6BC1-F7CA3F001BA3}"/>
                </a:ext>
              </a:extLst>
            </p:cNvPr>
            <p:cNvSpPr/>
            <p:nvPr/>
          </p:nvSpPr>
          <p:spPr>
            <a:xfrm>
              <a:off x="5813479" y="773697"/>
              <a:ext cx="2056182" cy="2389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06979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ole tekstowe 26">
            <a:extLst>
              <a:ext uri="{FF2B5EF4-FFF2-40B4-BE49-F238E27FC236}">
                <a16:creationId xmlns:a16="http://schemas.microsoft.com/office/drawing/2014/main" id="{D099BD51-8891-477B-B974-F919E026F2CA}"/>
              </a:ext>
            </a:extLst>
          </p:cNvPr>
          <p:cNvSpPr txBox="1"/>
          <p:nvPr/>
        </p:nvSpPr>
        <p:spPr>
          <a:xfrm>
            <a:off x="6569783" y="3315669"/>
            <a:ext cx="3059079" cy="502766"/>
          </a:xfrm>
          <a:prstGeom prst="rect">
            <a:avLst/>
          </a:prstGeom>
          <a:noFill/>
        </p:spPr>
        <p:txBody>
          <a:bodyPr wrap="square" rtlCol="0">
            <a:spAutoFit/>
          </a:bodyPr>
          <a:lstStyle/>
          <a:p>
            <a:pPr algn="ctr"/>
            <a:r>
              <a:rPr lang="pl-PL" sz="2667" b="1" dirty="0" err="1"/>
              <a:t>Merix</a:t>
            </a:r>
            <a:r>
              <a:rPr lang="en-US" sz="2667" b="1" dirty="0"/>
              <a:t> project</a:t>
            </a:r>
          </a:p>
        </p:txBody>
      </p:sp>
      <p:pic>
        <p:nvPicPr>
          <p:cNvPr id="28" name="Obraz 27">
            <a:extLst>
              <a:ext uri="{FF2B5EF4-FFF2-40B4-BE49-F238E27FC236}">
                <a16:creationId xmlns:a16="http://schemas.microsoft.com/office/drawing/2014/main" id="{00288A7D-CF4E-487D-A33E-11F4ED555CD0}"/>
              </a:ext>
            </a:extLst>
          </p:cNvPr>
          <p:cNvPicPr>
            <a:picLocks noChangeAspect="1"/>
          </p:cNvPicPr>
          <p:nvPr/>
        </p:nvPicPr>
        <p:blipFill>
          <a:blip r:embed="rId2"/>
          <a:stretch>
            <a:fillRect/>
          </a:stretch>
        </p:blipFill>
        <p:spPr>
          <a:xfrm>
            <a:off x="586976" y="3818434"/>
            <a:ext cx="4388798" cy="3090723"/>
          </a:xfrm>
          <a:prstGeom prst="rect">
            <a:avLst/>
          </a:prstGeom>
        </p:spPr>
      </p:pic>
      <p:pic>
        <p:nvPicPr>
          <p:cNvPr id="29" name="Obraz 28">
            <a:extLst>
              <a:ext uri="{FF2B5EF4-FFF2-40B4-BE49-F238E27FC236}">
                <a16:creationId xmlns:a16="http://schemas.microsoft.com/office/drawing/2014/main" id="{2952DBB2-C3F5-418A-89B6-5256499C96DD}"/>
              </a:ext>
            </a:extLst>
          </p:cNvPr>
          <p:cNvPicPr>
            <a:picLocks noChangeAspect="1"/>
          </p:cNvPicPr>
          <p:nvPr/>
        </p:nvPicPr>
        <p:blipFill>
          <a:blip r:embed="rId3"/>
          <a:stretch>
            <a:fillRect/>
          </a:stretch>
        </p:blipFill>
        <p:spPr>
          <a:xfrm>
            <a:off x="586976" y="462319"/>
            <a:ext cx="4388798" cy="3177864"/>
          </a:xfrm>
          <a:prstGeom prst="rect">
            <a:avLst/>
          </a:prstGeom>
        </p:spPr>
      </p:pic>
      <p:sp>
        <p:nvSpPr>
          <p:cNvPr id="15" name="pole tekstowe 14">
            <a:extLst>
              <a:ext uri="{FF2B5EF4-FFF2-40B4-BE49-F238E27FC236}">
                <a16:creationId xmlns:a16="http://schemas.microsoft.com/office/drawing/2014/main" id="{C7AB0055-A3F4-4B83-BEC1-83F956E4A64B}"/>
              </a:ext>
            </a:extLst>
          </p:cNvPr>
          <p:cNvSpPr txBox="1"/>
          <p:nvPr/>
        </p:nvSpPr>
        <p:spPr>
          <a:xfrm>
            <a:off x="5328500" y="4527232"/>
            <a:ext cx="6409188" cy="1477328"/>
          </a:xfrm>
          <a:prstGeom prst="rect">
            <a:avLst/>
          </a:prstGeom>
          <a:noFill/>
        </p:spPr>
        <p:txBody>
          <a:bodyPr wrap="square">
            <a:spAutoFit/>
          </a:bodyPr>
          <a:lstStyle/>
          <a:p>
            <a:pPr algn="ctr"/>
            <a:r>
              <a:rPr lang="en-US" sz="1800" dirty="0"/>
              <a:t>How can computers perceive and deal with the vague concept of</a:t>
            </a:r>
            <a:endParaRPr lang="pl-PL" sz="1800" dirty="0"/>
          </a:p>
          <a:p>
            <a:pPr algn="ctr"/>
            <a:endParaRPr lang="pl-PL" dirty="0"/>
          </a:p>
          <a:p>
            <a:pPr algn="ctr"/>
            <a:r>
              <a:rPr lang="en-US" sz="1800" dirty="0"/>
              <a:t> </a:t>
            </a:r>
            <a:r>
              <a:rPr lang="en-US" sz="1800" dirty="0">
                <a:highlight>
                  <a:srgbClr val="FFFF00"/>
                </a:highlight>
              </a:rPr>
              <a:t>credit card fraud </a:t>
            </a:r>
            <a:endParaRPr lang="pl-PL" sz="1800" dirty="0">
              <a:highlight>
                <a:srgbClr val="FFFF00"/>
              </a:highlight>
            </a:endParaRPr>
          </a:p>
          <a:p>
            <a:pPr algn="ctr"/>
            <a:endParaRPr lang="pl-PL" sz="1800" dirty="0"/>
          </a:p>
          <a:p>
            <a:pPr algn="ctr"/>
            <a:r>
              <a:rPr lang="en-US" sz="1800" dirty="0"/>
              <a:t>and deal with the considerable uncertainty surrounding it?</a:t>
            </a:r>
            <a:endParaRPr lang="pl-PL" sz="1800" dirty="0"/>
          </a:p>
        </p:txBody>
      </p:sp>
      <p:grpSp>
        <p:nvGrpSpPr>
          <p:cNvPr id="6" name="Grupa 5">
            <a:extLst>
              <a:ext uri="{FF2B5EF4-FFF2-40B4-BE49-F238E27FC236}">
                <a16:creationId xmlns:a16="http://schemas.microsoft.com/office/drawing/2014/main" id="{1B5BC497-7ECA-BA57-C1A3-D5F686DDD2F1}"/>
              </a:ext>
            </a:extLst>
          </p:cNvPr>
          <p:cNvGrpSpPr/>
          <p:nvPr/>
        </p:nvGrpSpPr>
        <p:grpSpPr>
          <a:xfrm>
            <a:off x="6437959" y="584160"/>
            <a:ext cx="3600400" cy="2622850"/>
            <a:chOff x="5741274" y="680980"/>
            <a:chExt cx="3600400" cy="2622850"/>
          </a:xfrm>
        </p:grpSpPr>
        <p:grpSp>
          <p:nvGrpSpPr>
            <p:cNvPr id="11" name="Grupa 10">
              <a:extLst>
                <a:ext uri="{FF2B5EF4-FFF2-40B4-BE49-F238E27FC236}">
                  <a16:creationId xmlns:a16="http://schemas.microsoft.com/office/drawing/2014/main" id="{FA828F06-8AA0-9E22-73DA-E9CB8B5201DA}"/>
                </a:ext>
              </a:extLst>
            </p:cNvPr>
            <p:cNvGrpSpPr/>
            <p:nvPr/>
          </p:nvGrpSpPr>
          <p:grpSpPr>
            <a:xfrm>
              <a:off x="5741274" y="680980"/>
              <a:ext cx="3600400" cy="2622850"/>
              <a:chOff x="3112892" y="2520330"/>
              <a:chExt cx="4716524" cy="2832066"/>
            </a:xfrm>
          </p:grpSpPr>
          <p:grpSp>
            <p:nvGrpSpPr>
              <p:cNvPr id="12" name="Grupa 11">
                <a:extLst>
                  <a:ext uri="{FF2B5EF4-FFF2-40B4-BE49-F238E27FC236}">
                    <a16:creationId xmlns:a16="http://schemas.microsoft.com/office/drawing/2014/main" id="{C85AC670-9C66-D1FB-6954-ACB30B20B5B7}"/>
                  </a:ext>
                </a:extLst>
              </p:cNvPr>
              <p:cNvGrpSpPr/>
              <p:nvPr/>
            </p:nvGrpSpPr>
            <p:grpSpPr>
              <a:xfrm>
                <a:off x="3112892" y="2520330"/>
                <a:ext cx="4716524" cy="2832066"/>
                <a:chOff x="1656110" y="1718647"/>
                <a:chExt cx="4716524" cy="2832066"/>
              </a:xfrm>
            </p:grpSpPr>
            <p:pic>
              <p:nvPicPr>
                <p:cNvPr id="14" name="Obraz 13">
                  <a:extLst>
                    <a:ext uri="{FF2B5EF4-FFF2-40B4-BE49-F238E27FC236}">
                      <a16:creationId xmlns:a16="http://schemas.microsoft.com/office/drawing/2014/main" id="{3A2F0EBD-A2A2-0C10-CC2B-9C10EE439088}"/>
                    </a:ext>
                  </a:extLst>
                </p:cNvPr>
                <p:cNvPicPr>
                  <a:picLocks noChangeAspect="1"/>
                </p:cNvPicPr>
                <p:nvPr/>
              </p:nvPicPr>
              <p:blipFill>
                <a:blip r:embed="rId4"/>
                <a:stretch>
                  <a:fillRect/>
                </a:stretch>
              </p:blipFill>
              <p:spPr>
                <a:xfrm>
                  <a:off x="1656110" y="1718647"/>
                  <a:ext cx="4716524" cy="2832066"/>
                </a:xfrm>
                <a:prstGeom prst="rect">
                  <a:avLst/>
                </a:prstGeom>
              </p:spPr>
            </p:pic>
            <p:pic>
              <p:nvPicPr>
                <p:cNvPr id="16" name="Obraz 15">
                  <a:extLst>
                    <a:ext uri="{FF2B5EF4-FFF2-40B4-BE49-F238E27FC236}">
                      <a16:creationId xmlns:a16="http://schemas.microsoft.com/office/drawing/2014/main" id="{76C36F22-20D3-4E29-7B6B-74DC8D9FAACA}"/>
                    </a:ext>
                  </a:extLst>
                </p:cNvPr>
                <p:cNvPicPr>
                  <a:picLocks noChangeAspect="1"/>
                </p:cNvPicPr>
                <p:nvPr/>
              </p:nvPicPr>
              <p:blipFill>
                <a:blip r:embed="rId5"/>
                <a:stretch>
                  <a:fillRect/>
                </a:stretch>
              </p:blipFill>
              <p:spPr>
                <a:xfrm>
                  <a:off x="1828800" y="1850482"/>
                  <a:ext cx="4346083" cy="2579601"/>
                </a:xfrm>
                <a:prstGeom prst="rect">
                  <a:avLst/>
                </a:prstGeom>
              </p:spPr>
            </p:pic>
          </p:grpSp>
          <p:sp>
            <p:nvSpPr>
              <p:cNvPr id="13" name="Owal 12">
                <a:extLst>
                  <a:ext uri="{FF2B5EF4-FFF2-40B4-BE49-F238E27FC236}">
                    <a16:creationId xmlns:a16="http://schemas.microsoft.com/office/drawing/2014/main" id="{7620A228-D377-196A-3FCC-E3385068CEB3}"/>
                  </a:ext>
                </a:extLst>
              </p:cNvPr>
              <p:cNvSpPr/>
              <p:nvPr/>
            </p:nvSpPr>
            <p:spPr>
              <a:xfrm>
                <a:off x="4932474" y="3766946"/>
                <a:ext cx="1748033" cy="828092"/>
              </a:xfrm>
              <a:prstGeom prst="ellipse">
                <a:avLst/>
              </a:prstGeom>
              <a:solidFill>
                <a:schemeClr val="bg1">
                  <a:alpha val="18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grpSp>
        <p:sp>
          <p:nvSpPr>
            <p:cNvPr id="17" name="Prostokąt 16">
              <a:extLst>
                <a:ext uri="{FF2B5EF4-FFF2-40B4-BE49-F238E27FC236}">
                  <a16:creationId xmlns:a16="http://schemas.microsoft.com/office/drawing/2014/main" id="{73065981-EFCE-0D4A-8B69-A2E5038D67C8}"/>
                </a:ext>
              </a:extLst>
            </p:cNvPr>
            <p:cNvSpPr/>
            <p:nvPr/>
          </p:nvSpPr>
          <p:spPr>
            <a:xfrm>
              <a:off x="5813479" y="773697"/>
              <a:ext cx="2056182" cy="2389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4">
            <a:extLst>
              <a:ext uri="{FF2B5EF4-FFF2-40B4-BE49-F238E27FC236}">
                <a16:creationId xmlns:a16="http://schemas.microsoft.com/office/drawing/2014/main" id="{AD316A34-7A3B-DF47-B22B-7444AD2330DB}"/>
              </a:ext>
            </a:extLst>
          </p:cNvPr>
          <p:cNvCxnSpPr>
            <a:cxnSpLocks/>
          </p:cNvCxnSpPr>
          <p:nvPr/>
        </p:nvCxnSpPr>
        <p:spPr>
          <a:xfrm>
            <a:off x="307688" y="407629"/>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19" name="pole tekstowe 18">
            <a:extLst>
              <a:ext uri="{FF2B5EF4-FFF2-40B4-BE49-F238E27FC236}">
                <a16:creationId xmlns:a16="http://schemas.microsoft.com/office/drawing/2014/main" id="{A74D8548-B96C-3B91-3517-FF706685BD15}"/>
              </a:ext>
            </a:extLst>
          </p:cNvPr>
          <p:cNvSpPr txBox="1"/>
          <p:nvPr/>
        </p:nvSpPr>
        <p:spPr>
          <a:xfrm>
            <a:off x="374469" y="-98663"/>
            <a:ext cx="10907486" cy="506292"/>
          </a:xfrm>
          <a:prstGeom prst="rect">
            <a:avLst/>
          </a:prstGeom>
          <a:noFill/>
        </p:spPr>
        <p:txBody>
          <a:bodyPr wrap="square" rtlCol="0">
            <a:spAutoFit/>
          </a:bodyPr>
          <a:lstStyle/>
          <a:p>
            <a:pPr>
              <a:lnSpc>
                <a:spcPct val="150000"/>
              </a:lnSpc>
              <a:tabLst>
                <a:tab pos="180340" algn="l"/>
              </a:tabLst>
            </a:pPr>
            <a:r>
              <a:rPr lang="en-US" sz="2000" b="1" dirty="0">
                <a:solidFill>
                  <a:srgbClr val="333399"/>
                </a:solidFill>
              </a:rPr>
              <a:t>Examples of vague concepts processing in a complex open environment </a:t>
            </a:r>
            <a:endParaRPr lang="en-US" sz="2000" i="1" dirty="0">
              <a:solidFill>
                <a:srgbClr val="002060"/>
              </a:solidFill>
            </a:endParaRPr>
          </a:p>
        </p:txBody>
      </p:sp>
    </p:spTree>
    <p:extLst>
      <p:ext uri="{BB962C8B-B14F-4D97-AF65-F5344CB8AC3E}">
        <p14:creationId xmlns:p14="http://schemas.microsoft.com/office/powerpoint/2010/main" val="372399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ole tekstowe 13">
            <a:extLst>
              <a:ext uri="{FF2B5EF4-FFF2-40B4-BE49-F238E27FC236}">
                <a16:creationId xmlns:a16="http://schemas.microsoft.com/office/drawing/2014/main" id="{02BDCA61-0017-4086-A2DD-FB69CBEB19B3}"/>
              </a:ext>
            </a:extLst>
          </p:cNvPr>
          <p:cNvSpPr txBox="1"/>
          <p:nvPr/>
        </p:nvSpPr>
        <p:spPr>
          <a:xfrm>
            <a:off x="5158911" y="4481598"/>
            <a:ext cx="6409188" cy="1477328"/>
          </a:xfrm>
          <a:prstGeom prst="rect">
            <a:avLst/>
          </a:prstGeom>
          <a:noFill/>
        </p:spPr>
        <p:txBody>
          <a:bodyPr wrap="square">
            <a:spAutoFit/>
          </a:bodyPr>
          <a:lstStyle/>
          <a:p>
            <a:pPr algn="ctr"/>
            <a:r>
              <a:rPr lang="en-US" sz="1800" dirty="0"/>
              <a:t>How can computers perceive and deal with the vague concept of</a:t>
            </a:r>
            <a:endParaRPr lang="pl-PL" sz="1800" dirty="0"/>
          </a:p>
          <a:p>
            <a:pPr algn="ctr"/>
            <a:endParaRPr lang="pl-PL" dirty="0"/>
          </a:p>
          <a:p>
            <a:pPr algn="ctr"/>
            <a:r>
              <a:rPr lang="en-AU" sz="1800" dirty="0">
                <a:highlight>
                  <a:srgbClr val="FFFF00"/>
                </a:highlight>
              </a:rPr>
              <a:t>risk of losing life </a:t>
            </a:r>
          </a:p>
          <a:p>
            <a:pPr algn="ctr"/>
            <a:endParaRPr lang="pl-PL" sz="1800" dirty="0"/>
          </a:p>
          <a:p>
            <a:pPr algn="ctr"/>
            <a:r>
              <a:rPr lang="en-US" sz="1800" dirty="0"/>
              <a:t>and deal with the considerable uncertainty surrounding it?</a:t>
            </a:r>
            <a:endParaRPr lang="pl-PL" sz="1800" dirty="0"/>
          </a:p>
        </p:txBody>
      </p:sp>
      <p:sp>
        <p:nvSpPr>
          <p:cNvPr id="9" name="pole tekstowe 8">
            <a:extLst>
              <a:ext uri="{FF2B5EF4-FFF2-40B4-BE49-F238E27FC236}">
                <a16:creationId xmlns:a16="http://schemas.microsoft.com/office/drawing/2014/main" id="{BF20E18F-6E34-4E71-A087-523F5EE47B3B}"/>
              </a:ext>
            </a:extLst>
          </p:cNvPr>
          <p:cNvSpPr txBox="1"/>
          <p:nvPr/>
        </p:nvSpPr>
        <p:spPr>
          <a:xfrm>
            <a:off x="6943914" y="3217388"/>
            <a:ext cx="2569358" cy="502766"/>
          </a:xfrm>
          <a:prstGeom prst="rect">
            <a:avLst/>
          </a:prstGeom>
          <a:noFill/>
        </p:spPr>
        <p:txBody>
          <a:bodyPr wrap="none" rtlCol="0">
            <a:spAutoFit/>
          </a:bodyPr>
          <a:lstStyle/>
          <a:p>
            <a:r>
              <a:rPr lang="pl-PL" sz="2667" b="1" dirty="0"/>
              <a:t>RoughIce</a:t>
            </a:r>
            <a:r>
              <a:rPr lang="en-US" sz="2667" b="1" dirty="0"/>
              <a:t> project</a:t>
            </a:r>
          </a:p>
        </p:txBody>
      </p:sp>
      <p:pic>
        <p:nvPicPr>
          <p:cNvPr id="10" name="Obraz 9">
            <a:extLst>
              <a:ext uri="{FF2B5EF4-FFF2-40B4-BE49-F238E27FC236}">
                <a16:creationId xmlns:a16="http://schemas.microsoft.com/office/drawing/2014/main" id="{BB8EDBC6-12F5-4072-B565-013DDC1893D4}"/>
              </a:ext>
            </a:extLst>
          </p:cNvPr>
          <p:cNvPicPr>
            <a:picLocks noChangeAspect="1"/>
          </p:cNvPicPr>
          <p:nvPr/>
        </p:nvPicPr>
        <p:blipFill>
          <a:blip r:embed="rId2"/>
          <a:stretch>
            <a:fillRect/>
          </a:stretch>
        </p:blipFill>
        <p:spPr>
          <a:xfrm>
            <a:off x="374469" y="3720154"/>
            <a:ext cx="4217242" cy="3231850"/>
          </a:xfrm>
          <a:prstGeom prst="rect">
            <a:avLst/>
          </a:prstGeom>
        </p:spPr>
      </p:pic>
      <p:pic>
        <p:nvPicPr>
          <p:cNvPr id="15" name="Picture 6" descr="sala_kliniki">
            <a:extLst>
              <a:ext uri="{FF2B5EF4-FFF2-40B4-BE49-F238E27FC236}">
                <a16:creationId xmlns:a16="http://schemas.microsoft.com/office/drawing/2014/main" id="{E46FCAE4-7C90-4ACF-B926-EA4CA4D91A92}"/>
              </a:ext>
            </a:extLst>
          </p:cNvPr>
          <p:cNvPicPr>
            <a:picLocks noChangeAspect="1" noChangeArrowheads="1"/>
          </p:cNvPicPr>
          <p:nvPr/>
        </p:nvPicPr>
        <p:blipFill>
          <a:blip r:embed="rId3" cstate="print"/>
          <a:srcRect/>
          <a:stretch>
            <a:fillRect/>
          </a:stretch>
        </p:blipFill>
        <p:spPr bwMode="auto">
          <a:xfrm>
            <a:off x="239395" y="490675"/>
            <a:ext cx="4422595" cy="3180621"/>
          </a:xfrm>
          <a:prstGeom prst="rect">
            <a:avLst/>
          </a:prstGeom>
          <a:noFill/>
          <a:ln w="9525">
            <a:solidFill>
              <a:schemeClr val="tx1"/>
            </a:solidFill>
            <a:miter lim="800000"/>
            <a:headEnd/>
            <a:tailEnd/>
          </a:ln>
        </p:spPr>
      </p:pic>
      <p:cxnSp>
        <p:nvCxnSpPr>
          <p:cNvPr id="11" name="Straight Connector 4">
            <a:extLst>
              <a:ext uri="{FF2B5EF4-FFF2-40B4-BE49-F238E27FC236}">
                <a16:creationId xmlns:a16="http://schemas.microsoft.com/office/drawing/2014/main" id="{0689D64C-7D3C-A50F-DF82-01775010ACF5}"/>
              </a:ext>
            </a:extLst>
          </p:cNvPr>
          <p:cNvCxnSpPr>
            <a:cxnSpLocks/>
          </p:cNvCxnSpPr>
          <p:nvPr/>
        </p:nvCxnSpPr>
        <p:spPr>
          <a:xfrm>
            <a:off x="0" y="45648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12" name="pole tekstowe 11">
            <a:extLst>
              <a:ext uri="{FF2B5EF4-FFF2-40B4-BE49-F238E27FC236}">
                <a16:creationId xmlns:a16="http://schemas.microsoft.com/office/drawing/2014/main" id="{BF912BF4-8E6B-B917-6CDF-D896DB1B4133}"/>
              </a:ext>
            </a:extLst>
          </p:cNvPr>
          <p:cNvSpPr txBox="1"/>
          <p:nvPr/>
        </p:nvSpPr>
        <p:spPr>
          <a:xfrm>
            <a:off x="374469" y="-98663"/>
            <a:ext cx="10907486" cy="506292"/>
          </a:xfrm>
          <a:prstGeom prst="rect">
            <a:avLst/>
          </a:prstGeom>
          <a:noFill/>
        </p:spPr>
        <p:txBody>
          <a:bodyPr wrap="square" rtlCol="0">
            <a:spAutoFit/>
          </a:bodyPr>
          <a:lstStyle/>
          <a:p>
            <a:pPr>
              <a:lnSpc>
                <a:spcPct val="150000"/>
              </a:lnSpc>
              <a:tabLst>
                <a:tab pos="180340" algn="l"/>
              </a:tabLst>
            </a:pPr>
            <a:r>
              <a:rPr lang="en-US" sz="2000" b="1" dirty="0">
                <a:solidFill>
                  <a:srgbClr val="333399"/>
                </a:solidFill>
              </a:rPr>
              <a:t>Examples of vague concepts processing in a complex open environment </a:t>
            </a:r>
            <a:endParaRPr lang="en-US" sz="2000" i="1" dirty="0">
              <a:solidFill>
                <a:srgbClr val="002060"/>
              </a:solidFill>
            </a:endParaRPr>
          </a:p>
        </p:txBody>
      </p:sp>
      <p:grpSp>
        <p:nvGrpSpPr>
          <p:cNvPr id="16" name="Grupa 15">
            <a:extLst>
              <a:ext uri="{FF2B5EF4-FFF2-40B4-BE49-F238E27FC236}">
                <a16:creationId xmlns:a16="http://schemas.microsoft.com/office/drawing/2014/main" id="{3CEAD129-FB9F-D506-EA2C-416B4240B5BB}"/>
              </a:ext>
            </a:extLst>
          </p:cNvPr>
          <p:cNvGrpSpPr/>
          <p:nvPr/>
        </p:nvGrpSpPr>
        <p:grpSpPr>
          <a:xfrm>
            <a:off x="6437959" y="584160"/>
            <a:ext cx="3600400" cy="2622850"/>
            <a:chOff x="5741274" y="680980"/>
            <a:chExt cx="3600400" cy="2622850"/>
          </a:xfrm>
        </p:grpSpPr>
        <p:grpSp>
          <p:nvGrpSpPr>
            <p:cNvPr id="17" name="Grupa 16">
              <a:extLst>
                <a:ext uri="{FF2B5EF4-FFF2-40B4-BE49-F238E27FC236}">
                  <a16:creationId xmlns:a16="http://schemas.microsoft.com/office/drawing/2014/main" id="{D930BC8E-DD20-BF9C-8131-7016396F1778}"/>
                </a:ext>
              </a:extLst>
            </p:cNvPr>
            <p:cNvGrpSpPr/>
            <p:nvPr/>
          </p:nvGrpSpPr>
          <p:grpSpPr>
            <a:xfrm>
              <a:off x="5741274" y="680980"/>
              <a:ext cx="3600400" cy="2622850"/>
              <a:chOff x="3112892" y="2520330"/>
              <a:chExt cx="4716524" cy="2832066"/>
            </a:xfrm>
          </p:grpSpPr>
          <p:grpSp>
            <p:nvGrpSpPr>
              <p:cNvPr id="19" name="Grupa 18">
                <a:extLst>
                  <a:ext uri="{FF2B5EF4-FFF2-40B4-BE49-F238E27FC236}">
                    <a16:creationId xmlns:a16="http://schemas.microsoft.com/office/drawing/2014/main" id="{AA22D801-4417-A2A7-D1FF-395C03F64BC3}"/>
                  </a:ext>
                </a:extLst>
              </p:cNvPr>
              <p:cNvGrpSpPr/>
              <p:nvPr/>
            </p:nvGrpSpPr>
            <p:grpSpPr>
              <a:xfrm>
                <a:off x="3112892" y="2520330"/>
                <a:ext cx="4716524" cy="2832066"/>
                <a:chOff x="1656110" y="1718647"/>
                <a:chExt cx="4716524" cy="2832066"/>
              </a:xfrm>
            </p:grpSpPr>
            <p:pic>
              <p:nvPicPr>
                <p:cNvPr id="21" name="Obraz 20">
                  <a:extLst>
                    <a:ext uri="{FF2B5EF4-FFF2-40B4-BE49-F238E27FC236}">
                      <a16:creationId xmlns:a16="http://schemas.microsoft.com/office/drawing/2014/main" id="{8E051550-2F3E-630D-ABCB-C7955BBF63E7}"/>
                    </a:ext>
                  </a:extLst>
                </p:cNvPr>
                <p:cNvPicPr>
                  <a:picLocks noChangeAspect="1"/>
                </p:cNvPicPr>
                <p:nvPr/>
              </p:nvPicPr>
              <p:blipFill>
                <a:blip r:embed="rId4"/>
                <a:stretch>
                  <a:fillRect/>
                </a:stretch>
              </p:blipFill>
              <p:spPr>
                <a:xfrm>
                  <a:off x="1656110" y="1718647"/>
                  <a:ext cx="4716524" cy="2832066"/>
                </a:xfrm>
                <a:prstGeom prst="rect">
                  <a:avLst/>
                </a:prstGeom>
              </p:spPr>
            </p:pic>
            <p:pic>
              <p:nvPicPr>
                <p:cNvPr id="22" name="Obraz 21">
                  <a:extLst>
                    <a:ext uri="{FF2B5EF4-FFF2-40B4-BE49-F238E27FC236}">
                      <a16:creationId xmlns:a16="http://schemas.microsoft.com/office/drawing/2014/main" id="{BBD5F926-246A-E927-9F21-0529BA2104CC}"/>
                    </a:ext>
                  </a:extLst>
                </p:cNvPr>
                <p:cNvPicPr>
                  <a:picLocks noChangeAspect="1"/>
                </p:cNvPicPr>
                <p:nvPr/>
              </p:nvPicPr>
              <p:blipFill>
                <a:blip r:embed="rId5"/>
                <a:stretch>
                  <a:fillRect/>
                </a:stretch>
              </p:blipFill>
              <p:spPr>
                <a:xfrm>
                  <a:off x="1828800" y="1850482"/>
                  <a:ext cx="4346083" cy="2579601"/>
                </a:xfrm>
                <a:prstGeom prst="rect">
                  <a:avLst/>
                </a:prstGeom>
              </p:spPr>
            </p:pic>
          </p:grpSp>
          <p:sp>
            <p:nvSpPr>
              <p:cNvPr id="20" name="Owal 19">
                <a:extLst>
                  <a:ext uri="{FF2B5EF4-FFF2-40B4-BE49-F238E27FC236}">
                    <a16:creationId xmlns:a16="http://schemas.microsoft.com/office/drawing/2014/main" id="{5FF77669-4A33-9C81-1878-F1C3A033B8F0}"/>
                  </a:ext>
                </a:extLst>
              </p:cNvPr>
              <p:cNvSpPr/>
              <p:nvPr/>
            </p:nvSpPr>
            <p:spPr>
              <a:xfrm>
                <a:off x="4932474" y="3766946"/>
                <a:ext cx="1748033" cy="828092"/>
              </a:xfrm>
              <a:prstGeom prst="ellipse">
                <a:avLst/>
              </a:prstGeom>
              <a:solidFill>
                <a:schemeClr val="bg1">
                  <a:alpha val="18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grpSp>
        <p:sp>
          <p:nvSpPr>
            <p:cNvPr id="18" name="Prostokąt 17">
              <a:extLst>
                <a:ext uri="{FF2B5EF4-FFF2-40B4-BE49-F238E27FC236}">
                  <a16:creationId xmlns:a16="http://schemas.microsoft.com/office/drawing/2014/main" id="{898F6F4A-5C94-61B2-0BDE-97301CF883DF}"/>
                </a:ext>
              </a:extLst>
            </p:cNvPr>
            <p:cNvSpPr/>
            <p:nvPr/>
          </p:nvSpPr>
          <p:spPr>
            <a:xfrm>
              <a:off x="5813479" y="773697"/>
              <a:ext cx="2056182" cy="2389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4179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pole tekstowe 29">
            <a:extLst>
              <a:ext uri="{FF2B5EF4-FFF2-40B4-BE49-F238E27FC236}">
                <a16:creationId xmlns:a16="http://schemas.microsoft.com/office/drawing/2014/main" id="{D939AEBF-B176-4C35-B407-2F20F02F847D}"/>
              </a:ext>
            </a:extLst>
          </p:cNvPr>
          <p:cNvSpPr txBox="1"/>
          <p:nvPr/>
        </p:nvSpPr>
        <p:spPr>
          <a:xfrm>
            <a:off x="6859640" y="3399608"/>
            <a:ext cx="2757037" cy="502766"/>
          </a:xfrm>
          <a:prstGeom prst="rect">
            <a:avLst/>
          </a:prstGeom>
          <a:noFill/>
        </p:spPr>
        <p:txBody>
          <a:bodyPr wrap="none" rtlCol="0">
            <a:spAutoFit/>
          </a:bodyPr>
          <a:lstStyle/>
          <a:p>
            <a:r>
              <a:rPr lang="pl-PL" sz="2667" b="1" dirty="0" err="1"/>
              <a:t>AlgoTradix</a:t>
            </a:r>
            <a:r>
              <a:rPr lang="en-US" sz="2667" b="1" dirty="0"/>
              <a:t> project</a:t>
            </a:r>
          </a:p>
        </p:txBody>
      </p:sp>
      <p:pic>
        <p:nvPicPr>
          <p:cNvPr id="31" name="Google Shape;430;p50">
            <a:extLst>
              <a:ext uri="{FF2B5EF4-FFF2-40B4-BE49-F238E27FC236}">
                <a16:creationId xmlns:a16="http://schemas.microsoft.com/office/drawing/2014/main" id="{4D746343-939E-4FF7-B074-82F6F0EA33D5}"/>
              </a:ext>
            </a:extLst>
          </p:cNvPr>
          <p:cNvPicPr preferRelativeResize="0"/>
          <p:nvPr/>
        </p:nvPicPr>
        <p:blipFill rotWithShape="1">
          <a:blip r:embed="rId2">
            <a:alphaModFix/>
          </a:blip>
          <a:srcRect/>
          <a:stretch/>
        </p:blipFill>
        <p:spPr>
          <a:xfrm>
            <a:off x="259221" y="676877"/>
            <a:ext cx="4929885" cy="3137228"/>
          </a:xfrm>
          <a:prstGeom prst="rect">
            <a:avLst/>
          </a:prstGeom>
          <a:noFill/>
          <a:ln>
            <a:noFill/>
          </a:ln>
        </p:spPr>
      </p:pic>
      <p:pic>
        <p:nvPicPr>
          <p:cNvPr id="32" name="Google Shape;342;p42">
            <a:extLst>
              <a:ext uri="{FF2B5EF4-FFF2-40B4-BE49-F238E27FC236}">
                <a16:creationId xmlns:a16="http://schemas.microsoft.com/office/drawing/2014/main" id="{1FF8BEEC-731F-4D1D-A52A-5FF6AD666E66}"/>
              </a:ext>
            </a:extLst>
          </p:cNvPr>
          <p:cNvPicPr preferRelativeResize="0"/>
          <p:nvPr/>
        </p:nvPicPr>
        <p:blipFill>
          <a:blip r:embed="rId3">
            <a:alphaModFix/>
          </a:blip>
          <a:stretch>
            <a:fillRect/>
          </a:stretch>
        </p:blipFill>
        <p:spPr>
          <a:xfrm>
            <a:off x="487882" y="3971109"/>
            <a:ext cx="4693718" cy="2721733"/>
          </a:xfrm>
          <a:prstGeom prst="rect">
            <a:avLst/>
          </a:prstGeom>
          <a:noFill/>
          <a:ln>
            <a:noFill/>
          </a:ln>
        </p:spPr>
      </p:pic>
      <p:sp>
        <p:nvSpPr>
          <p:cNvPr id="12" name="pole tekstowe 11">
            <a:extLst>
              <a:ext uri="{FF2B5EF4-FFF2-40B4-BE49-F238E27FC236}">
                <a16:creationId xmlns:a16="http://schemas.microsoft.com/office/drawing/2014/main" id="{A8FBFE30-DF50-4756-AACE-3859C860CB83}"/>
              </a:ext>
            </a:extLst>
          </p:cNvPr>
          <p:cNvSpPr txBox="1"/>
          <p:nvPr/>
        </p:nvSpPr>
        <p:spPr>
          <a:xfrm>
            <a:off x="5361752" y="4703795"/>
            <a:ext cx="6409188" cy="1477328"/>
          </a:xfrm>
          <a:prstGeom prst="rect">
            <a:avLst/>
          </a:prstGeom>
          <a:noFill/>
        </p:spPr>
        <p:txBody>
          <a:bodyPr wrap="square">
            <a:spAutoFit/>
          </a:bodyPr>
          <a:lstStyle/>
          <a:p>
            <a:pPr algn="ctr"/>
            <a:r>
              <a:rPr lang="en-US" sz="1800" dirty="0"/>
              <a:t>How can computers perceive and deal with the vague concept of</a:t>
            </a:r>
            <a:endParaRPr lang="pl-PL" sz="1800" dirty="0"/>
          </a:p>
          <a:p>
            <a:pPr algn="ctr"/>
            <a:endParaRPr lang="pl-PL" dirty="0"/>
          </a:p>
          <a:p>
            <a:pPr algn="ctr"/>
            <a:r>
              <a:rPr lang="en-US" sz="1800" dirty="0"/>
              <a:t> </a:t>
            </a:r>
            <a:r>
              <a:rPr lang="en-AU" sz="1800" dirty="0">
                <a:highlight>
                  <a:srgbClr val="FFFF00"/>
                </a:highlight>
              </a:rPr>
              <a:t>algo trading risk</a:t>
            </a:r>
          </a:p>
          <a:p>
            <a:pPr algn="ctr"/>
            <a:endParaRPr lang="pl-PL" sz="1800" dirty="0"/>
          </a:p>
          <a:p>
            <a:pPr algn="ctr"/>
            <a:r>
              <a:rPr lang="en-US" sz="1800" dirty="0"/>
              <a:t>and deal with the considerable uncertainty surrounding it?</a:t>
            </a:r>
            <a:endParaRPr lang="pl-PL" sz="1800" dirty="0"/>
          </a:p>
        </p:txBody>
      </p:sp>
      <p:cxnSp>
        <p:nvCxnSpPr>
          <p:cNvPr id="11" name="Straight Connector 4">
            <a:extLst>
              <a:ext uri="{FF2B5EF4-FFF2-40B4-BE49-F238E27FC236}">
                <a16:creationId xmlns:a16="http://schemas.microsoft.com/office/drawing/2014/main" id="{7EDC0B0A-29D2-3126-8AE2-21E5D8AD02D8}"/>
              </a:ext>
            </a:extLst>
          </p:cNvPr>
          <p:cNvCxnSpPr>
            <a:cxnSpLocks/>
          </p:cNvCxnSpPr>
          <p:nvPr/>
        </p:nvCxnSpPr>
        <p:spPr>
          <a:xfrm>
            <a:off x="0" y="456481"/>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13" name="pole tekstowe 12">
            <a:extLst>
              <a:ext uri="{FF2B5EF4-FFF2-40B4-BE49-F238E27FC236}">
                <a16:creationId xmlns:a16="http://schemas.microsoft.com/office/drawing/2014/main" id="{AFA7A0D7-F3EF-85B9-B94F-EED1E406F340}"/>
              </a:ext>
            </a:extLst>
          </p:cNvPr>
          <p:cNvSpPr txBox="1"/>
          <p:nvPr/>
        </p:nvSpPr>
        <p:spPr>
          <a:xfrm>
            <a:off x="374469" y="-98663"/>
            <a:ext cx="10907486" cy="506292"/>
          </a:xfrm>
          <a:prstGeom prst="rect">
            <a:avLst/>
          </a:prstGeom>
          <a:noFill/>
        </p:spPr>
        <p:txBody>
          <a:bodyPr wrap="square" rtlCol="0">
            <a:spAutoFit/>
          </a:bodyPr>
          <a:lstStyle/>
          <a:p>
            <a:pPr>
              <a:lnSpc>
                <a:spcPct val="150000"/>
              </a:lnSpc>
              <a:tabLst>
                <a:tab pos="180340" algn="l"/>
              </a:tabLst>
            </a:pPr>
            <a:r>
              <a:rPr lang="en-US" sz="2000" b="1" dirty="0">
                <a:solidFill>
                  <a:srgbClr val="333399"/>
                </a:solidFill>
              </a:rPr>
              <a:t>Examples of vague concepts processing in a complex open environment </a:t>
            </a:r>
            <a:endParaRPr lang="en-US" sz="2000" i="1" dirty="0">
              <a:solidFill>
                <a:srgbClr val="002060"/>
              </a:solidFill>
            </a:endParaRPr>
          </a:p>
        </p:txBody>
      </p:sp>
      <p:grpSp>
        <p:nvGrpSpPr>
          <p:cNvPr id="15" name="Grupa 14">
            <a:extLst>
              <a:ext uri="{FF2B5EF4-FFF2-40B4-BE49-F238E27FC236}">
                <a16:creationId xmlns:a16="http://schemas.microsoft.com/office/drawing/2014/main" id="{D0ED4DFB-1468-969C-640B-2AA780517C13}"/>
              </a:ext>
            </a:extLst>
          </p:cNvPr>
          <p:cNvGrpSpPr/>
          <p:nvPr/>
        </p:nvGrpSpPr>
        <p:grpSpPr>
          <a:xfrm>
            <a:off x="6437959" y="584160"/>
            <a:ext cx="3600400" cy="2622850"/>
            <a:chOff x="5741274" y="680980"/>
            <a:chExt cx="3600400" cy="2622850"/>
          </a:xfrm>
        </p:grpSpPr>
        <p:grpSp>
          <p:nvGrpSpPr>
            <p:cNvPr id="16" name="Grupa 15">
              <a:extLst>
                <a:ext uri="{FF2B5EF4-FFF2-40B4-BE49-F238E27FC236}">
                  <a16:creationId xmlns:a16="http://schemas.microsoft.com/office/drawing/2014/main" id="{CCD6ECF6-7962-603A-36B3-894FD4B38D8D}"/>
                </a:ext>
              </a:extLst>
            </p:cNvPr>
            <p:cNvGrpSpPr/>
            <p:nvPr/>
          </p:nvGrpSpPr>
          <p:grpSpPr>
            <a:xfrm>
              <a:off x="5741274" y="680980"/>
              <a:ext cx="3600400" cy="2622850"/>
              <a:chOff x="3112892" y="2520330"/>
              <a:chExt cx="4716524" cy="2832066"/>
            </a:xfrm>
          </p:grpSpPr>
          <p:grpSp>
            <p:nvGrpSpPr>
              <p:cNvPr id="18" name="Grupa 17">
                <a:extLst>
                  <a:ext uri="{FF2B5EF4-FFF2-40B4-BE49-F238E27FC236}">
                    <a16:creationId xmlns:a16="http://schemas.microsoft.com/office/drawing/2014/main" id="{D40AF62C-FE5F-AD13-90DB-E6845C1920D6}"/>
                  </a:ext>
                </a:extLst>
              </p:cNvPr>
              <p:cNvGrpSpPr/>
              <p:nvPr/>
            </p:nvGrpSpPr>
            <p:grpSpPr>
              <a:xfrm>
                <a:off x="3112892" y="2520330"/>
                <a:ext cx="4716524" cy="2832066"/>
                <a:chOff x="1656110" y="1718647"/>
                <a:chExt cx="4716524" cy="2832066"/>
              </a:xfrm>
            </p:grpSpPr>
            <p:pic>
              <p:nvPicPr>
                <p:cNvPr id="20" name="Obraz 19">
                  <a:extLst>
                    <a:ext uri="{FF2B5EF4-FFF2-40B4-BE49-F238E27FC236}">
                      <a16:creationId xmlns:a16="http://schemas.microsoft.com/office/drawing/2014/main" id="{6CA0D001-9472-3D1C-BCD2-A7C307615175}"/>
                    </a:ext>
                  </a:extLst>
                </p:cNvPr>
                <p:cNvPicPr>
                  <a:picLocks noChangeAspect="1"/>
                </p:cNvPicPr>
                <p:nvPr/>
              </p:nvPicPr>
              <p:blipFill>
                <a:blip r:embed="rId4"/>
                <a:stretch>
                  <a:fillRect/>
                </a:stretch>
              </p:blipFill>
              <p:spPr>
                <a:xfrm>
                  <a:off x="1656110" y="1718647"/>
                  <a:ext cx="4716524" cy="2832066"/>
                </a:xfrm>
                <a:prstGeom prst="rect">
                  <a:avLst/>
                </a:prstGeom>
              </p:spPr>
            </p:pic>
            <p:pic>
              <p:nvPicPr>
                <p:cNvPr id="21" name="Obraz 20">
                  <a:extLst>
                    <a:ext uri="{FF2B5EF4-FFF2-40B4-BE49-F238E27FC236}">
                      <a16:creationId xmlns:a16="http://schemas.microsoft.com/office/drawing/2014/main" id="{7F5B6576-E59D-3178-0DAD-FB8FC39B0A37}"/>
                    </a:ext>
                  </a:extLst>
                </p:cNvPr>
                <p:cNvPicPr>
                  <a:picLocks noChangeAspect="1"/>
                </p:cNvPicPr>
                <p:nvPr/>
              </p:nvPicPr>
              <p:blipFill>
                <a:blip r:embed="rId5"/>
                <a:stretch>
                  <a:fillRect/>
                </a:stretch>
              </p:blipFill>
              <p:spPr>
                <a:xfrm>
                  <a:off x="1828800" y="1850482"/>
                  <a:ext cx="4346083" cy="2579601"/>
                </a:xfrm>
                <a:prstGeom prst="rect">
                  <a:avLst/>
                </a:prstGeom>
              </p:spPr>
            </p:pic>
          </p:grpSp>
          <p:sp>
            <p:nvSpPr>
              <p:cNvPr id="19" name="Owal 18">
                <a:extLst>
                  <a:ext uri="{FF2B5EF4-FFF2-40B4-BE49-F238E27FC236}">
                    <a16:creationId xmlns:a16="http://schemas.microsoft.com/office/drawing/2014/main" id="{CA7A1269-62CC-FC6C-AED0-D371C2F2DD8F}"/>
                  </a:ext>
                </a:extLst>
              </p:cNvPr>
              <p:cNvSpPr/>
              <p:nvPr/>
            </p:nvSpPr>
            <p:spPr>
              <a:xfrm>
                <a:off x="4932474" y="3766946"/>
                <a:ext cx="1748033" cy="828092"/>
              </a:xfrm>
              <a:prstGeom prst="ellipse">
                <a:avLst/>
              </a:prstGeom>
              <a:solidFill>
                <a:schemeClr val="bg1">
                  <a:alpha val="18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grpSp>
        <p:sp>
          <p:nvSpPr>
            <p:cNvPr id="17" name="Prostokąt 16">
              <a:extLst>
                <a:ext uri="{FF2B5EF4-FFF2-40B4-BE49-F238E27FC236}">
                  <a16:creationId xmlns:a16="http://schemas.microsoft.com/office/drawing/2014/main" id="{B3E1D8C8-E989-5C99-743B-7DC5D41F34AA}"/>
                </a:ext>
              </a:extLst>
            </p:cNvPr>
            <p:cNvSpPr/>
            <p:nvPr/>
          </p:nvSpPr>
          <p:spPr>
            <a:xfrm>
              <a:off x="5813479" y="773697"/>
              <a:ext cx="2056182" cy="2389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0253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4">
            <a:extLst>
              <a:ext uri="{FF2B5EF4-FFF2-40B4-BE49-F238E27FC236}">
                <a16:creationId xmlns:a16="http://schemas.microsoft.com/office/drawing/2014/main" id="{49FF4CF2-17F2-4383-9CBB-A6AB7052CE59}"/>
              </a:ext>
            </a:extLst>
          </p:cNvPr>
          <p:cNvCxnSpPr>
            <a:cxnSpLocks/>
          </p:cNvCxnSpPr>
          <p:nvPr/>
        </p:nvCxnSpPr>
        <p:spPr>
          <a:xfrm>
            <a:off x="0" y="681037"/>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6" name="pole tekstowe 5">
            <a:extLst>
              <a:ext uri="{FF2B5EF4-FFF2-40B4-BE49-F238E27FC236}">
                <a16:creationId xmlns:a16="http://schemas.microsoft.com/office/drawing/2014/main" id="{9730AD08-347D-422C-92C3-9DB386AA8C43}"/>
              </a:ext>
            </a:extLst>
          </p:cNvPr>
          <p:cNvSpPr txBox="1"/>
          <p:nvPr/>
        </p:nvSpPr>
        <p:spPr>
          <a:xfrm>
            <a:off x="0" y="75761"/>
            <a:ext cx="12191999" cy="523220"/>
          </a:xfrm>
          <a:prstGeom prst="rect">
            <a:avLst/>
          </a:prstGeom>
          <a:noFill/>
        </p:spPr>
        <p:txBody>
          <a:bodyPr wrap="square">
            <a:spAutoFit/>
          </a:bodyPr>
          <a:lstStyle/>
          <a:p>
            <a:pPr algn="ctr"/>
            <a:r>
              <a:rPr lang="en-US" sz="2800" dirty="0">
                <a:solidFill>
                  <a:srgbClr val="002060"/>
                </a:solidFill>
                <a:latin typeface="Arial" panose="020B0604020202020204" pitchFamily="34" charset="0"/>
                <a:cs typeface="Arial" panose="020B0604020202020204" pitchFamily="34" charset="0"/>
              </a:rPr>
              <a:t>Tentative syllabus for the semester</a:t>
            </a:r>
            <a:endParaRPr lang="pl-PL" sz="2800" dirty="0">
              <a:solidFill>
                <a:srgbClr val="002060"/>
              </a:solidFill>
              <a:latin typeface="Arial" panose="020B0604020202020204" pitchFamily="34" charset="0"/>
              <a:cs typeface="Arial" panose="020B0604020202020204" pitchFamily="34" charset="0"/>
            </a:endParaRPr>
          </a:p>
        </p:txBody>
      </p:sp>
      <p:sp>
        <p:nvSpPr>
          <p:cNvPr id="7" name="Symbol zastępczy zawartości 2">
            <a:extLst>
              <a:ext uri="{FF2B5EF4-FFF2-40B4-BE49-F238E27FC236}">
                <a16:creationId xmlns:a16="http://schemas.microsoft.com/office/drawing/2014/main" id="{02CB7394-6B17-4436-9B4B-7F9CC5A531F2}"/>
              </a:ext>
            </a:extLst>
          </p:cNvPr>
          <p:cNvSpPr>
            <a:spLocks noGrp="1"/>
          </p:cNvSpPr>
          <p:nvPr>
            <p:ph idx="1"/>
          </p:nvPr>
        </p:nvSpPr>
        <p:spPr>
          <a:xfrm>
            <a:off x="738297" y="1033553"/>
            <a:ext cx="10419311" cy="5366379"/>
          </a:xfrm>
        </p:spPr>
        <p:txBody>
          <a:bodyPr>
            <a:normAutofit fontScale="62500" lnSpcReduction="20000"/>
          </a:bodyPr>
          <a:lstStyle/>
          <a:p>
            <a:pPr marL="514350" indent="-514350">
              <a:lnSpc>
                <a:spcPct val="110000"/>
              </a:lnSpc>
              <a:spcBef>
                <a:spcPts val="1800"/>
              </a:spcBef>
              <a:buFont typeface="Arial" panose="020B0604020202020204" pitchFamily="34" charset="0"/>
              <a:buAutoNum type="arabicPeriod"/>
            </a:pPr>
            <a:r>
              <a:rPr lang="en-US" sz="2900" b="1" dirty="0">
                <a:solidFill>
                  <a:srgbClr val="002060"/>
                </a:solidFill>
              </a:rPr>
              <a:t>An introduction </a:t>
            </a:r>
            <a:r>
              <a:rPr lang="en-US" sz="2900" dirty="0">
                <a:solidFill>
                  <a:srgbClr val="002060"/>
                </a:solidFill>
              </a:rPr>
              <a:t>to applications of computer science in medicine and industry</a:t>
            </a:r>
          </a:p>
          <a:p>
            <a:pPr marL="514350" indent="-514350">
              <a:lnSpc>
                <a:spcPct val="110000"/>
              </a:lnSpc>
              <a:spcBef>
                <a:spcPts val="1800"/>
              </a:spcBef>
              <a:buFont typeface="Arial" panose="020B0604020202020204" pitchFamily="34" charset="0"/>
              <a:buAutoNum type="arabicPeriod"/>
            </a:pPr>
            <a:r>
              <a:rPr lang="en-US" sz="2900" dirty="0">
                <a:solidFill>
                  <a:srgbClr val="002060"/>
                </a:solidFill>
              </a:rPr>
              <a:t>Vague concepts processing in a complex open environment is one of the </a:t>
            </a:r>
            <a:r>
              <a:rPr lang="en-US" sz="2900" b="1" dirty="0">
                <a:solidFill>
                  <a:srgbClr val="002060"/>
                </a:solidFill>
              </a:rPr>
              <a:t>main barriers to developing advanced applications of computer science</a:t>
            </a:r>
            <a:endParaRPr lang="pl-PL" sz="2900" b="1" dirty="0">
              <a:solidFill>
                <a:srgbClr val="002060"/>
              </a:solidFill>
            </a:endParaRPr>
          </a:p>
          <a:p>
            <a:pPr marL="514350" indent="-514350">
              <a:lnSpc>
                <a:spcPct val="110000"/>
              </a:lnSpc>
              <a:spcBef>
                <a:spcPts val="1800"/>
              </a:spcBef>
              <a:buFont typeface="Arial" panose="020B0604020202020204" pitchFamily="34" charset="0"/>
              <a:buAutoNum type="arabicPeriod"/>
            </a:pPr>
            <a:r>
              <a:rPr lang="en-US" sz="2900" b="1" dirty="0">
                <a:solidFill>
                  <a:srgbClr val="002060"/>
                </a:solidFill>
              </a:rPr>
              <a:t>Computational models for vague concepts processing in a complex in open environment </a:t>
            </a:r>
            <a:r>
              <a:rPr lang="en-US" sz="2900" dirty="0">
                <a:solidFill>
                  <a:srgbClr val="002060"/>
                </a:solidFill>
              </a:rPr>
              <a:t>(rough sets, fuzzy sets, and granular computing)</a:t>
            </a:r>
          </a:p>
          <a:p>
            <a:pPr marL="971550" lvl="1" indent="-514350">
              <a:lnSpc>
                <a:spcPct val="110000"/>
              </a:lnSpc>
              <a:spcBef>
                <a:spcPts val="1800"/>
              </a:spcBef>
              <a:buFont typeface="+mj-lt"/>
              <a:buAutoNum type="alphaLcPeriod"/>
            </a:pPr>
            <a:r>
              <a:rPr lang="en-US" sz="2200" dirty="0">
                <a:solidFill>
                  <a:srgbClr val="002060"/>
                </a:solidFill>
              </a:rPr>
              <a:t>Introduction to rough sets (approximations of concepts, decision systems, reducts, decision rules, discretization) and development of approximate classifiers.</a:t>
            </a:r>
          </a:p>
          <a:p>
            <a:pPr marL="971550" lvl="1" indent="-514350">
              <a:lnSpc>
                <a:spcPct val="110000"/>
              </a:lnSpc>
              <a:spcBef>
                <a:spcPts val="1800"/>
              </a:spcBef>
              <a:buFont typeface="+mj-lt"/>
              <a:buAutoNum type="alphaLcPeriod"/>
            </a:pPr>
            <a:r>
              <a:rPr lang="en-US" sz="2200" dirty="0">
                <a:solidFill>
                  <a:srgbClr val="002060"/>
                </a:solidFill>
              </a:rPr>
              <a:t>Design and development of classifiers (simple and hierarchical) using rough sets.</a:t>
            </a:r>
          </a:p>
          <a:p>
            <a:pPr marL="971550" lvl="1" indent="-514350">
              <a:lnSpc>
                <a:spcPct val="110000"/>
              </a:lnSpc>
              <a:spcBef>
                <a:spcPts val="1800"/>
              </a:spcBef>
              <a:buFont typeface="+mj-lt"/>
              <a:buAutoNum type="alphaLcPeriod"/>
            </a:pPr>
            <a:r>
              <a:rPr lang="en-US" sz="2200" dirty="0">
                <a:solidFill>
                  <a:srgbClr val="002060"/>
                </a:solidFill>
              </a:rPr>
              <a:t>Basics of fuzzy sets and their application to constructing decision systems and process control systems.</a:t>
            </a:r>
          </a:p>
          <a:p>
            <a:pPr marL="971550" lvl="1" indent="-514350">
              <a:lnSpc>
                <a:spcPct val="110000"/>
              </a:lnSpc>
              <a:spcBef>
                <a:spcPts val="1800"/>
              </a:spcBef>
              <a:buFont typeface="+mj-lt"/>
              <a:buAutoNum type="alphaLcPeriod"/>
            </a:pPr>
            <a:r>
              <a:rPr lang="en-US" sz="2200" dirty="0">
                <a:solidFill>
                  <a:srgbClr val="002060"/>
                </a:solidFill>
              </a:rPr>
              <a:t>Concept of granular computing</a:t>
            </a:r>
          </a:p>
          <a:p>
            <a:pPr marL="514350" indent="-514350">
              <a:lnSpc>
                <a:spcPct val="110000"/>
              </a:lnSpc>
              <a:spcBef>
                <a:spcPts val="1800"/>
              </a:spcBef>
              <a:buFont typeface="Arial" panose="020B0604020202020204" pitchFamily="34" charset="0"/>
              <a:buAutoNum type="arabicPeriod"/>
            </a:pPr>
            <a:r>
              <a:rPr lang="en-US" sz="2900" b="1" dirty="0">
                <a:solidFill>
                  <a:srgbClr val="002060"/>
                </a:solidFill>
              </a:rPr>
              <a:t>Constructions of explainable classifiers </a:t>
            </a:r>
            <a:r>
              <a:rPr lang="en-US" sz="2900" dirty="0">
                <a:solidFill>
                  <a:srgbClr val="002060"/>
                </a:solidFill>
              </a:rPr>
              <a:t>using linear and logistic regression, decision trees, random forests, and SVM</a:t>
            </a:r>
          </a:p>
          <a:p>
            <a:pPr marL="514350" indent="-514350">
              <a:lnSpc>
                <a:spcPct val="110000"/>
              </a:lnSpc>
              <a:spcBef>
                <a:spcPts val="1800"/>
              </a:spcBef>
              <a:buFont typeface="Arial" panose="020B0604020202020204" pitchFamily="34" charset="0"/>
              <a:buAutoNum type="arabicPeriod"/>
            </a:pPr>
            <a:r>
              <a:rPr lang="en-US" sz="2900" dirty="0">
                <a:solidFill>
                  <a:srgbClr val="002060"/>
                </a:solidFill>
              </a:rPr>
              <a:t>Classifiers development  </a:t>
            </a:r>
            <a:r>
              <a:rPr lang="pl-PL" sz="2900" dirty="0">
                <a:solidFill>
                  <a:srgbClr val="002060"/>
                </a:solidFill>
              </a:rPr>
              <a:t>for</a:t>
            </a:r>
            <a:r>
              <a:rPr lang="en-US" sz="2900" dirty="0">
                <a:solidFill>
                  <a:srgbClr val="002060"/>
                </a:solidFill>
              </a:rPr>
              <a:t> </a:t>
            </a:r>
            <a:r>
              <a:rPr lang="en-US" sz="2900" b="1" dirty="0">
                <a:solidFill>
                  <a:srgbClr val="002060"/>
                </a:solidFill>
              </a:rPr>
              <a:t>imbalanced data</a:t>
            </a:r>
            <a:endParaRPr lang="en-US" sz="2900" dirty="0">
              <a:solidFill>
                <a:srgbClr val="002060"/>
              </a:solidFill>
            </a:endParaRPr>
          </a:p>
          <a:p>
            <a:pPr marL="514350" indent="-514350">
              <a:lnSpc>
                <a:spcPct val="110000"/>
              </a:lnSpc>
              <a:spcBef>
                <a:spcPts val="1800"/>
              </a:spcBef>
              <a:buFont typeface="Arial" panose="020B0604020202020204" pitchFamily="34" charset="0"/>
              <a:buAutoNum type="arabicPeriod"/>
            </a:pPr>
            <a:r>
              <a:rPr lang="en-US" sz="2900" dirty="0">
                <a:solidFill>
                  <a:srgbClr val="002060"/>
                </a:solidFill>
              </a:rPr>
              <a:t>An introduction to </a:t>
            </a:r>
            <a:r>
              <a:rPr lang="en-US" sz="2900" b="1" dirty="0">
                <a:solidFill>
                  <a:srgbClr val="002060"/>
                </a:solidFill>
              </a:rPr>
              <a:t>optimization algorithms </a:t>
            </a:r>
            <a:r>
              <a:rPr lang="en-US" sz="2900" dirty="0">
                <a:solidFill>
                  <a:srgbClr val="002060"/>
                </a:solidFill>
              </a:rPr>
              <a:t>in IT applications in medicine and industry </a:t>
            </a:r>
          </a:p>
          <a:p>
            <a:pPr marL="0" indent="0">
              <a:lnSpc>
                <a:spcPct val="110000"/>
              </a:lnSpc>
              <a:spcBef>
                <a:spcPts val="1800"/>
              </a:spcBef>
              <a:buNone/>
            </a:pPr>
            <a:endParaRPr lang="en-US" sz="2400" dirty="0"/>
          </a:p>
        </p:txBody>
      </p:sp>
    </p:spTree>
    <p:extLst>
      <p:ext uri="{BB962C8B-B14F-4D97-AF65-F5344CB8AC3E}">
        <p14:creationId xmlns:p14="http://schemas.microsoft.com/office/powerpoint/2010/main" val="368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4">
            <a:extLst>
              <a:ext uri="{FF2B5EF4-FFF2-40B4-BE49-F238E27FC236}">
                <a16:creationId xmlns:a16="http://schemas.microsoft.com/office/drawing/2014/main" id="{49FF4CF2-17F2-4383-9CBB-A6AB7052CE59}"/>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6" name="pole tekstowe 5">
            <a:extLst>
              <a:ext uri="{FF2B5EF4-FFF2-40B4-BE49-F238E27FC236}">
                <a16:creationId xmlns:a16="http://schemas.microsoft.com/office/drawing/2014/main" id="{9730AD08-347D-422C-92C3-9DB386AA8C43}"/>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pic>
        <p:nvPicPr>
          <p:cNvPr id="2" name="Picture 2">
            <a:extLst>
              <a:ext uri="{FF2B5EF4-FFF2-40B4-BE49-F238E27FC236}">
                <a16:creationId xmlns:a16="http://schemas.microsoft.com/office/drawing/2014/main" id="{F386874D-D6F0-7F76-7005-F01151474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93" y="1216292"/>
            <a:ext cx="10651198" cy="44254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937D3E-AB52-D4B9-6708-B314B0207F88}"/>
              </a:ext>
            </a:extLst>
          </p:cNvPr>
          <p:cNvSpPr txBox="1"/>
          <p:nvPr/>
        </p:nvSpPr>
        <p:spPr>
          <a:xfrm>
            <a:off x="853450" y="5783843"/>
            <a:ext cx="10078015" cy="923330"/>
          </a:xfrm>
          <a:prstGeom prst="rect">
            <a:avLst/>
          </a:prstGeom>
          <a:noFill/>
        </p:spPr>
        <p:txBody>
          <a:bodyPr wrap="none" rtlCol="0">
            <a:spAutoFit/>
          </a:bodyPr>
          <a:lstStyle/>
          <a:p>
            <a:r>
              <a:rPr lang="pl-PL" sz="4800" dirty="0">
                <a:solidFill>
                  <a:schemeClr val="bg2">
                    <a:lumMod val="75000"/>
                  </a:schemeClr>
                </a:solidFill>
              </a:rPr>
              <a:t>1700s    </a:t>
            </a:r>
            <a:r>
              <a:rPr lang="pl-PL" sz="5400" dirty="0">
                <a:solidFill>
                  <a:schemeClr val="bg2">
                    <a:lumMod val="75000"/>
                  </a:schemeClr>
                </a:solidFill>
              </a:rPr>
              <a:t>  </a:t>
            </a:r>
            <a:r>
              <a:rPr lang="pl-PL" sz="4800" dirty="0">
                <a:solidFill>
                  <a:schemeClr val="bg2">
                    <a:lumMod val="75000"/>
                  </a:schemeClr>
                </a:solidFill>
              </a:rPr>
              <a:t>  1800s       </a:t>
            </a:r>
            <a:r>
              <a:rPr lang="pl-PL" sz="2800" dirty="0">
                <a:solidFill>
                  <a:schemeClr val="bg2">
                    <a:lumMod val="75000"/>
                  </a:schemeClr>
                </a:solidFill>
              </a:rPr>
              <a:t>  </a:t>
            </a:r>
            <a:r>
              <a:rPr lang="pl-PL" sz="4800" dirty="0">
                <a:solidFill>
                  <a:schemeClr val="bg2">
                    <a:lumMod val="75000"/>
                  </a:schemeClr>
                </a:solidFill>
              </a:rPr>
              <a:t>   1900s        </a:t>
            </a:r>
            <a:r>
              <a:rPr lang="pl-PL" sz="4800" dirty="0" err="1">
                <a:solidFill>
                  <a:schemeClr val="bg2">
                    <a:lumMod val="75000"/>
                  </a:schemeClr>
                </a:solidFill>
              </a:rPr>
              <a:t>Today</a:t>
            </a:r>
            <a:endParaRPr lang="en-US" sz="4800" dirty="0">
              <a:solidFill>
                <a:schemeClr val="bg2">
                  <a:lumMod val="75000"/>
                </a:schemeClr>
              </a:solidFill>
            </a:endParaRPr>
          </a:p>
        </p:txBody>
      </p:sp>
    </p:spTree>
    <p:extLst>
      <p:ext uri="{BB962C8B-B14F-4D97-AF65-F5344CB8AC3E}">
        <p14:creationId xmlns:p14="http://schemas.microsoft.com/office/powerpoint/2010/main" val="161440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DA496EAB-7F99-412F-9B36-C9C39165FE34}"/>
              </a:ext>
            </a:extLst>
          </p:cNvPr>
          <p:cNvSpPr txBox="1"/>
          <p:nvPr/>
        </p:nvSpPr>
        <p:spPr>
          <a:xfrm>
            <a:off x="400594" y="819135"/>
            <a:ext cx="11129554" cy="5632311"/>
          </a:xfrm>
          <a:prstGeom prst="rect">
            <a:avLst/>
          </a:prstGeom>
          <a:noFill/>
        </p:spPr>
        <p:txBody>
          <a:bodyPr wrap="square" rtlCol="0">
            <a:spAutoFit/>
          </a:bodyPr>
          <a:lstStyle/>
          <a:p>
            <a:pPr algn="ctr"/>
            <a:r>
              <a:rPr lang="en-US" sz="4400" dirty="0">
                <a:solidFill>
                  <a:srgbClr val="002060"/>
                </a:solidFill>
                <a:latin typeface="Arial" panose="020B0604020202020204" pitchFamily="34" charset="0"/>
                <a:cs typeface="Arial" panose="020B0604020202020204" pitchFamily="34" charset="0"/>
              </a:rPr>
              <a:t>Computer Science in Medicine and Industry</a:t>
            </a:r>
          </a:p>
          <a:p>
            <a:pPr algn="ctr"/>
            <a:endParaRPr lang="en-US" sz="2000" dirty="0">
              <a:solidFill>
                <a:srgbClr val="002060"/>
              </a:solidFill>
              <a:latin typeface="Arial" panose="020B0604020202020204" pitchFamily="34" charset="0"/>
              <a:cs typeface="Arial" panose="020B0604020202020204" pitchFamily="34" charset="0"/>
            </a:endParaRPr>
          </a:p>
          <a:p>
            <a:pPr algn="ctr"/>
            <a:endParaRPr lang="en-US" sz="4400" dirty="0">
              <a:solidFill>
                <a:srgbClr val="002060"/>
              </a:solidFill>
              <a:latin typeface="Arial" panose="020B0604020202020204" pitchFamily="34" charset="0"/>
              <a:cs typeface="Arial" panose="020B0604020202020204" pitchFamily="34" charset="0"/>
            </a:endParaRPr>
          </a:p>
          <a:p>
            <a:pPr algn="ctr"/>
            <a:r>
              <a:rPr lang="en-US" sz="4400" i="1" dirty="0">
                <a:solidFill>
                  <a:srgbClr val="002060"/>
                </a:solidFill>
                <a:latin typeface="Arial" panose="020B0604020202020204" pitchFamily="34" charset="0"/>
                <a:cs typeface="Arial" panose="020B0604020202020204" pitchFamily="34" charset="0"/>
              </a:rPr>
              <a:t>An Introduction</a:t>
            </a:r>
          </a:p>
          <a:p>
            <a:pPr algn="ctr"/>
            <a:endParaRPr lang="en-US" sz="4400" i="1" dirty="0">
              <a:solidFill>
                <a:srgbClr val="002060"/>
              </a:solidFill>
              <a:latin typeface="Arial" panose="020B0604020202020204" pitchFamily="34" charset="0"/>
              <a:cs typeface="Arial" panose="020B0604020202020204" pitchFamily="34" charset="0"/>
            </a:endParaRPr>
          </a:p>
          <a:p>
            <a:pPr algn="ctr"/>
            <a:endParaRPr lang="pl-PL" sz="2000" i="1" dirty="0">
              <a:solidFill>
                <a:srgbClr val="002060"/>
              </a:solidFill>
              <a:latin typeface="Arial" panose="020B0604020202020204" pitchFamily="34" charset="0"/>
              <a:cs typeface="Arial" panose="020B0604020202020204" pitchFamily="34" charset="0"/>
            </a:endParaRPr>
          </a:p>
          <a:p>
            <a:pPr algn="ctr"/>
            <a:r>
              <a:rPr lang="en-US" sz="2000" i="1" dirty="0">
                <a:solidFill>
                  <a:srgbClr val="002060"/>
                </a:solidFill>
                <a:latin typeface="Arial" panose="020B0604020202020204" pitchFamily="34" charset="0"/>
                <a:cs typeface="Arial" panose="020B0604020202020204" pitchFamily="34" charset="0"/>
              </a:rPr>
              <a:t>Lecture 1 </a:t>
            </a:r>
          </a:p>
          <a:p>
            <a:pPr algn="ctr"/>
            <a:endParaRPr lang="en-US" sz="4400" i="1" dirty="0">
              <a:solidFill>
                <a:srgbClr val="002060"/>
              </a:solidFill>
              <a:latin typeface="Arial" panose="020B0604020202020204" pitchFamily="34" charset="0"/>
              <a:cs typeface="Arial" panose="020B0604020202020204" pitchFamily="34" charset="0"/>
            </a:endParaRPr>
          </a:p>
          <a:p>
            <a:pPr algn="ctr"/>
            <a:r>
              <a:rPr lang="en-US" dirty="0">
                <a:solidFill>
                  <a:srgbClr val="002060"/>
                </a:solidFill>
                <a:latin typeface="Arial" panose="020B0604020202020204" pitchFamily="34" charset="0"/>
                <a:cs typeface="Arial" panose="020B0604020202020204" pitchFamily="34" charset="0"/>
              </a:rPr>
              <a:t>Dr hab. Andrzej Jankowski, professor UWM</a:t>
            </a:r>
          </a:p>
          <a:p>
            <a:pPr algn="ctr"/>
            <a:r>
              <a:rPr lang="pl-PL">
                <a:solidFill>
                  <a:srgbClr val="002060"/>
                </a:solidFill>
                <a:latin typeface="Arial" panose="020B0604020202020204" pitchFamily="34" charset="0"/>
                <a:cs typeface="Arial" panose="020B0604020202020204" pitchFamily="34" charset="0"/>
              </a:rPr>
              <a:t>5/X</a:t>
            </a:r>
            <a:r>
              <a:rPr lang="en-US" dirty="0">
                <a:solidFill>
                  <a:srgbClr val="002060"/>
                </a:solidFill>
                <a:latin typeface="Arial" panose="020B0604020202020204" pitchFamily="34" charset="0"/>
                <a:cs typeface="Arial" panose="020B0604020202020204" pitchFamily="34" charset="0"/>
              </a:rPr>
              <a:t>//2022</a:t>
            </a:r>
          </a:p>
          <a:p>
            <a:pPr algn="ctr"/>
            <a:endParaRPr lang="en-US" sz="4400" i="1" dirty="0"/>
          </a:p>
        </p:txBody>
      </p:sp>
    </p:spTree>
    <p:extLst>
      <p:ext uri="{BB962C8B-B14F-4D97-AF65-F5344CB8AC3E}">
        <p14:creationId xmlns:p14="http://schemas.microsoft.com/office/powerpoint/2010/main" val="95142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99CFB-1A7B-0B2A-0ABF-AFF671E346D0}"/>
              </a:ext>
            </a:extLst>
          </p:cNvPr>
          <p:cNvPicPr>
            <a:picLocks noChangeAspect="1"/>
          </p:cNvPicPr>
          <p:nvPr/>
        </p:nvPicPr>
        <p:blipFill>
          <a:blip r:embed="rId2"/>
          <a:stretch>
            <a:fillRect/>
          </a:stretch>
        </p:blipFill>
        <p:spPr>
          <a:xfrm>
            <a:off x="0" y="1498599"/>
            <a:ext cx="7573818" cy="4303602"/>
          </a:xfrm>
          <a:prstGeom prst="rect">
            <a:avLst/>
          </a:prstGeom>
        </p:spPr>
      </p:pic>
      <p:pic>
        <p:nvPicPr>
          <p:cNvPr id="4098" name="Picture 2">
            <a:extLst>
              <a:ext uri="{FF2B5EF4-FFF2-40B4-BE49-F238E27FC236}">
                <a16:creationId xmlns:a16="http://schemas.microsoft.com/office/drawing/2014/main" id="{2EE73E33-E620-ABC6-BFA0-422D9E489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5752" y="1329776"/>
            <a:ext cx="4335412" cy="463691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4">
            <a:extLst>
              <a:ext uri="{FF2B5EF4-FFF2-40B4-BE49-F238E27FC236}">
                <a16:creationId xmlns:a16="http://schemas.microsoft.com/office/drawing/2014/main" id="{B9D4B6BB-4FC9-8250-6904-761C0665B83C}"/>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8" name="pole tekstowe 5">
            <a:extLst>
              <a:ext uri="{FF2B5EF4-FFF2-40B4-BE49-F238E27FC236}">
                <a16:creationId xmlns:a16="http://schemas.microsoft.com/office/drawing/2014/main" id="{6A8DBF09-8AA3-46EE-4812-61FAC328DCBF}"/>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spTree>
    <p:extLst>
      <p:ext uri="{BB962C8B-B14F-4D97-AF65-F5344CB8AC3E}">
        <p14:creationId xmlns:p14="http://schemas.microsoft.com/office/powerpoint/2010/main" val="318780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e Internet of Intelligent Things: Google, Samsung, Microsoft, and the new  battlefront | Windows Central">
            <a:extLst>
              <a:ext uri="{FF2B5EF4-FFF2-40B4-BE49-F238E27FC236}">
                <a16:creationId xmlns:a16="http://schemas.microsoft.com/office/drawing/2014/main" id="{0322CE3F-042E-B0EA-06CD-52A116F5C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8035" y="1971681"/>
            <a:ext cx="5115791" cy="34105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23028E31-1ADE-2D3E-9340-9912C1845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1" y="1378379"/>
            <a:ext cx="4267200" cy="4563959"/>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AE86D7E7-AB78-BD56-F49C-864FBEB595B3}"/>
              </a:ext>
            </a:extLst>
          </p:cNvPr>
          <p:cNvSpPr/>
          <p:nvPr/>
        </p:nvSpPr>
        <p:spPr>
          <a:xfrm>
            <a:off x="4867563" y="3210507"/>
            <a:ext cx="1727200" cy="932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356D85B-9236-E44B-CBFA-B7D6B2B94462}"/>
              </a:ext>
            </a:extLst>
          </p:cNvPr>
          <p:cNvSpPr txBox="1"/>
          <p:nvPr/>
        </p:nvSpPr>
        <p:spPr>
          <a:xfrm>
            <a:off x="6918035" y="5685492"/>
            <a:ext cx="5160259" cy="523220"/>
          </a:xfrm>
          <a:prstGeom prst="rect">
            <a:avLst/>
          </a:prstGeom>
          <a:noFill/>
        </p:spPr>
        <p:txBody>
          <a:bodyPr wrap="none" rtlCol="0">
            <a:spAutoFit/>
          </a:bodyPr>
          <a:lstStyle/>
          <a:p>
            <a:r>
              <a:rPr lang="en-US" sz="2800" dirty="0">
                <a:solidFill>
                  <a:srgbClr val="000099"/>
                </a:solidFill>
              </a:rPr>
              <a:t>Internet of Intelligent Things (</a:t>
            </a:r>
            <a:r>
              <a:rPr lang="en-US" sz="2800" b="1" dirty="0" err="1">
                <a:solidFill>
                  <a:srgbClr val="C00000"/>
                </a:solidFill>
              </a:rPr>
              <a:t>IIoT</a:t>
            </a:r>
            <a:r>
              <a:rPr lang="en-US" sz="2800" dirty="0">
                <a:solidFill>
                  <a:srgbClr val="000099"/>
                </a:solidFill>
              </a:rPr>
              <a:t>)</a:t>
            </a:r>
          </a:p>
        </p:txBody>
      </p:sp>
      <p:cxnSp>
        <p:nvCxnSpPr>
          <p:cNvPr id="7" name="Straight Connector 4">
            <a:extLst>
              <a:ext uri="{FF2B5EF4-FFF2-40B4-BE49-F238E27FC236}">
                <a16:creationId xmlns:a16="http://schemas.microsoft.com/office/drawing/2014/main" id="{2CF5FE07-C181-13FE-4808-73D70E5B4E60}"/>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8" name="pole tekstowe 5">
            <a:extLst>
              <a:ext uri="{FF2B5EF4-FFF2-40B4-BE49-F238E27FC236}">
                <a16:creationId xmlns:a16="http://schemas.microsoft.com/office/drawing/2014/main" id="{A15E40E6-AD3A-EA2D-1303-074632495C6B}"/>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spTree>
    <p:extLst>
      <p:ext uri="{BB962C8B-B14F-4D97-AF65-F5344CB8AC3E}">
        <p14:creationId xmlns:p14="http://schemas.microsoft.com/office/powerpoint/2010/main" val="398737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4">
            <a:extLst>
              <a:ext uri="{FF2B5EF4-FFF2-40B4-BE49-F238E27FC236}">
                <a16:creationId xmlns:a16="http://schemas.microsoft.com/office/drawing/2014/main" id="{49FF4CF2-17F2-4383-9CBB-A6AB7052CE59}"/>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6" name="pole tekstowe 5">
            <a:extLst>
              <a:ext uri="{FF2B5EF4-FFF2-40B4-BE49-F238E27FC236}">
                <a16:creationId xmlns:a16="http://schemas.microsoft.com/office/drawing/2014/main" id="{9730AD08-347D-422C-92C3-9DB386AA8C43}"/>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pic>
        <p:nvPicPr>
          <p:cNvPr id="5122" name="Picture 2">
            <a:extLst>
              <a:ext uri="{FF2B5EF4-FFF2-40B4-BE49-F238E27FC236}">
                <a16:creationId xmlns:a16="http://schemas.microsoft.com/office/drawing/2014/main" id="{2BB5E6A5-A537-FA80-46B3-606DEC626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344" y="820174"/>
            <a:ext cx="10086111" cy="5610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D19BC5-8F7B-8486-5619-E050B27B2D5D}"/>
              </a:ext>
            </a:extLst>
          </p:cNvPr>
          <p:cNvSpPr txBox="1"/>
          <p:nvPr/>
        </p:nvSpPr>
        <p:spPr>
          <a:xfrm>
            <a:off x="3778436" y="6495190"/>
            <a:ext cx="3947556" cy="276999"/>
          </a:xfrm>
          <a:prstGeom prst="rect">
            <a:avLst/>
          </a:prstGeom>
          <a:noFill/>
        </p:spPr>
        <p:txBody>
          <a:bodyPr wrap="none" rtlCol="0">
            <a:spAutoFit/>
          </a:bodyPr>
          <a:lstStyle/>
          <a:p>
            <a:r>
              <a:rPr lang="en-US" sz="1200" dirty="0">
                <a:hlinkClick r:id="rId3"/>
              </a:rPr>
              <a:t>https://www8.cao.go.jp/cstp/english/society5_0/index.html</a:t>
            </a:r>
            <a:r>
              <a:rPr lang="pl-PL" sz="1200" dirty="0"/>
              <a:t> </a:t>
            </a:r>
            <a:endParaRPr lang="en-US" sz="1200" dirty="0"/>
          </a:p>
        </p:txBody>
      </p:sp>
    </p:spTree>
    <p:extLst>
      <p:ext uri="{BB962C8B-B14F-4D97-AF65-F5344CB8AC3E}">
        <p14:creationId xmlns:p14="http://schemas.microsoft.com/office/powerpoint/2010/main" val="345744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4">
            <a:extLst>
              <a:ext uri="{FF2B5EF4-FFF2-40B4-BE49-F238E27FC236}">
                <a16:creationId xmlns:a16="http://schemas.microsoft.com/office/drawing/2014/main" id="{49FF4CF2-17F2-4383-9CBB-A6AB7052CE59}"/>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6" name="pole tekstowe 5">
            <a:extLst>
              <a:ext uri="{FF2B5EF4-FFF2-40B4-BE49-F238E27FC236}">
                <a16:creationId xmlns:a16="http://schemas.microsoft.com/office/drawing/2014/main" id="{9730AD08-347D-422C-92C3-9DB386AA8C43}"/>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pic>
        <p:nvPicPr>
          <p:cNvPr id="1026" name="Picture 2">
            <a:extLst>
              <a:ext uri="{FF2B5EF4-FFF2-40B4-BE49-F238E27FC236}">
                <a16:creationId xmlns:a16="http://schemas.microsoft.com/office/drawing/2014/main" id="{EADA5C5C-201D-86DC-7884-040EDBC5D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10" y="621674"/>
            <a:ext cx="10606192" cy="621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9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585DE3-6FA9-868C-C543-9AEABD8BAFBD}"/>
              </a:ext>
            </a:extLst>
          </p:cNvPr>
          <p:cNvSpPr txBox="1"/>
          <p:nvPr/>
        </p:nvSpPr>
        <p:spPr>
          <a:xfrm>
            <a:off x="617080" y="1471442"/>
            <a:ext cx="10957839" cy="3726854"/>
          </a:xfrm>
          <a:prstGeom prst="rect">
            <a:avLst/>
          </a:prstGeom>
          <a:noFill/>
        </p:spPr>
        <p:txBody>
          <a:bodyPr wrap="square">
            <a:spAutoFit/>
          </a:bodyPr>
          <a:lstStyle/>
          <a:p>
            <a:pPr lvl="0">
              <a:lnSpc>
                <a:spcPct val="117000"/>
              </a:lnSpc>
              <a:spcAft>
                <a:spcPts val="1200"/>
              </a:spcAft>
              <a:buClr>
                <a:srgbClr val="515A7A"/>
              </a:buClr>
              <a:buSzPts val="1000"/>
              <a:tabLst>
                <a:tab pos="186690" algn="l"/>
              </a:tabLst>
            </a:pPr>
            <a:r>
              <a:rPr lang="en-US" sz="24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1</a:t>
            </a:r>
            <a:r>
              <a:rPr lang="en-US" sz="2400" b="1" dirty="0">
                <a:solidFill>
                  <a:srgbClr val="9F4628"/>
                </a:solidFill>
                <a:latin typeface="Calibri" panose="020F0502020204030204" pitchFamily="34" charset="0"/>
                <a:ea typeface="Calibri" panose="020F0502020204030204" pitchFamily="34" charset="0"/>
                <a:cs typeface="Calibri" panose="020F0502020204030204" pitchFamily="34" charset="0"/>
              </a:rPr>
              <a:t>.   </a:t>
            </a:r>
            <a:r>
              <a:rPr lang="en-US"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Medical Imaging &amp; Image Analysis</a:t>
            </a:r>
            <a:r>
              <a:rPr lang="pl-PL"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 </a:t>
            </a:r>
            <a:r>
              <a:rPr lang="pl-PL" sz="2400" b="1" u="none" strike="noStrike" spc="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endParaRPr lang="en-US" sz="2400" b="1" u="none" strike="noStrike" spc="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17000"/>
              </a:lnSpc>
              <a:spcAft>
                <a:spcPts val="1200"/>
              </a:spcAft>
            </a:pP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Medical imaging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is a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broad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term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that covers technology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used to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create images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human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body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for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study, diagnosis, therapy</a:t>
            </a:r>
            <a:r>
              <a:rPr lang="en-US" sz="1400" dirty="0">
                <a:solidFill>
                  <a:srgbClr val="4C4D54"/>
                </a:solidFill>
                <a:latin typeface="Calibri" panose="020F0502020204030204" pitchFamily="34" charset="0"/>
                <a:ea typeface="Calibri" panose="020F0502020204030204" pitchFamily="34" charset="0"/>
                <a:cs typeface="Calibri" panose="020F0502020204030204" pitchFamily="34" charset="0"/>
              </a:rPr>
              <a:t>, guiding advanced surgeries.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It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includes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magnetic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resonance imaging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(MRI), ultrasound, </a:t>
            </a:r>
            <a:r>
              <a:rPr lang="en-US" sz="1400" dirty="0">
                <a:solidFill>
                  <a:srgbClr val="515A7A"/>
                </a:solidFill>
                <a:effectLst/>
                <a:latin typeface="Calibri" panose="020F0502020204030204" pitchFamily="34" charset="0"/>
                <a:ea typeface="Calibri" panose="020F0502020204030204" pitchFamily="34" charset="0"/>
                <a:cs typeface="Calibri" panose="020F0502020204030204" pitchFamily="34" charset="0"/>
              </a:rPr>
              <a:t>CT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scans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X-Rays. Ali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of these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devices are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controlled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by computers. Even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X-Ray imaging, which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has been used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medicine since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early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2Oth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century, now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uses computers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for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image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adjustment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and transfer.</a:t>
            </a:r>
            <a:endParaRPr lang="pl-PL"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17000"/>
              </a:lnSpc>
              <a:spcAft>
                <a:spcPts val="1200"/>
              </a:spcAft>
            </a:pPr>
            <a:endParaRPr lang="pl-PL" sz="1400" dirty="0">
              <a:solidFill>
                <a:srgbClr val="3E3646"/>
              </a:solidFill>
              <a:latin typeface="Calibri" panose="020F0502020204030204" pitchFamily="34" charset="0"/>
              <a:ea typeface="Calibri" panose="020F0502020204030204" pitchFamily="34" charset="0"/>
            </a:endParaRPr>
          </a:p>
          <a:p>
            <a:pPr algn="just">
              <a:lnSpc>
                <a:spcPct val="117000"/>
              </a:lnSpc>
              <a:spcAft>
                <a:spcPts val="1200"/>
              </a:spcAft>
            </a:pPr>
            <a:endParaRPr lang="en-US" sz="1400" dirty="0">
              <a:solidFill>
                <a:srgbClr val="3E3646"/>
              </a:solidFill>
              <a:latin typeface="Calibri" panose="020F0502020204030204" pitchFamily="34" charset="0"/>
              <a:ea typeface="Calibri" panose="020F0502020204030204" pitchFamily="34" charset="0"/>
            </a:endParaRPr>
          </a:p>
          <a:p>
            <a:pPr algn="just">
              <a:lnSpc>
                <a:spcPct val="117000"/>
              </a:lnSpc>
              <a:spcAft>
                <a:spcPts val="1200"/>
              </a:spcAft>
            </a:pPr>
            <a:r>
              <a:rPr lang="en-US" sz="2400" b="1" u="none" strike="noStrike" spc="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2.    </a:t>
            </a:r>
            <a:r>
              <a:rPr lang="en-US"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Patient Monitoring &amp; Health Risk identification and Prevention Assessment</a:t>
            </a:r>
            <a:endParaRPr lang="en-US" sz="2400" b="1" u="none" strike="noStrike" spc="0" dirty="0">
              <a:solidFill>
                <a:srgbClr val="3E3646"/>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17000"/>
              </a:lnSpc>
              <a:spcAft>
                <a:spcPts val="1200"/>
              </a:spcAft>
            </a:pP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Modern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computer-based patient monitoring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machines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allow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heart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rate, respiratory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activity,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blood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pressure and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other critical </a:t>
            </a:r>
            <a:r>
              <a:rPr lang="en-US" sz="1400" dirty="0" err="1">
                <a:solidFill>
                  <a:srgbClr val="301B31"/>
                </a:solidFill>
                <a:effectLst/>
                <a:latin typeface="Calibri" panose="020F0502020204030204" pitchFamily="34" charset="0"/>
                <a:ea typeface="Calibri" panose="020F0502020204030204" pitchFamily="34" charset="0"/>
                <a:cs typeface="Calibri" panose="020F0502020204030204" pitchFamily="34" charset="0"/>
              </a:rPr>
              <a:t>vita</a:t>
            </a:r>
            <a:r>
              <a:rPr lang="en-US" sz="1400" dirty="0" err="1">
                <a:solidFill>
                  <a:srgbClr val="515A7A"/>
                </a:solidFill>
                <a:effectLst/>
                <a:latin typeface="Calibri" panose="020F0502020204030204" pitchFamily="34" charset="0"/>
                <a:ea typeface="Calibri" panose="020F0502020204030204" pitchFamily="34" charset="0"/>
                <a:cs typeface="Calibri" panose="020F0502020204030204" pitchFamily="34" charset="0"/>
              </a:rPr>
              <a:t>I</a:t>
            </a:r>
            <a:r>
              <a:rPr lang="en-US" sz="1400" dirty="0">
                <a:solidFill>
                  <a:srgbClr val="515A7A"/>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signs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to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be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collected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automatically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digital form.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 monitoring machines cut down on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time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spent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on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routine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tests </a:t>
            </a:r>
            <a:r>
              <a:rPr lang="en-US" sz="1400" dirty="0">
                <a:solidFill>
                  <a:srgbClr val="515A7A"/>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doctors' offices.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hospitals,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they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can</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automatically update and assess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 patient’s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chart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notify hospital staff of change </a:t>
            </a:r>
            <a:r>
              <a:rPr lang="pl-PL"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stoa patient’s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vitals.</a:t>
            </a:r>
            <a:endParaRPr lang="pl-PL"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4">
            <a:extLst>
              <a:ext uri="{FF2B5EF4-FFF2-40B4-BE49-F238E27FC236}">
                <a16:creationId xmlns:a16="http://schemas.microsoft.com/office/drawing/2014/main" id="{EA642BD2-8F7C-0A2D-5CA6-17EC06C2460D}"/>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6" name="pole tekstowe 5">
            <a:extLst>
              <a:ext uri="{FF2B5EF4-FFF2-40B4-BE49-F238E27FC236}">
                <a16:creationId xmlns:a16="http://schemas.microsoft.com/office/drawing/2014/main" id="{C98560A3-56ED-AC96-A137-17ED02616345}"/>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spTree>
    <p:extLst>
      <p:ext uri="{BB962C8B-B14F-4D97-AF65-F5344CB8AC3E}">
        <p14:creationId xmlns:p14="http://schemas.microsoft.com/office/powerpoint/2010/main" val="2233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585DE3-6FA9-868C-C543-9AEABD8BAFBD}"/>
              </a:ext>
            </a:extLst>
          </p:cNvPr>
          <p:cNvSpPr txBox="1"/>
          <p:nvPr/>
        </p:nvSpPr>
        <p:spPr>
          <a:xfrm>
            <a:off x="628891" y="1665055"/>
            <a:ext cx="10483701" cy="3527889"/>
          </a:xfrm>
          <a:prstGeom prst="rect">
            <a:avLst/>
          </a:prstGeom>
          <a:noFill/>
        </p:spPr>
        <p:txBody>
          <a:bodyPr wrap="square">
            <a:spAutoFit/>
          </a:bodyPr>
          <a:lstStyle/>
          <a:p>
            <a:pPr algn="just">
              <a:lnSpc>
                <a:spcPct val="117000"/>
              </a:lnSpc>
              <a:spcAft>
                <a:spcPts val="1200"/>
              </a:spcAft>
            </a:pPr>
            <a:r>
              <a:rPr lang="en-US" sz="2400" b="1" u="none" strike="noStrike" spc="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3.    </a:t>
            </a:r>
            <a:r>
              <a:rPr lang="en-US"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Computer-Assisted Surgery</a:t>
            </a:r>
            <a:endParaRPr lang="en-US" sz="2400" b="1" u="none" strike="noStrike" spc="0" dirty="0">
              <a:solidFill>
                <a:srgbClr val="3E3646"/>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200"/>
              </a:spcAft>
            </a:pP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are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used to assist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planning, teaching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and performing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many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surgical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procedures. One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biggest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recent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developments </a:t>
            </a:r>
            <a:r>
              <a:rPr lang="en-US" sz="1400" dirty="0">
                <a:solidFill>
                  <a:srgbClr val="14055C"/>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this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area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is robotically-assisted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surgery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(RAS), which allows surgeons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to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use robotic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devices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software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to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complete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minimally-invasive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procedures. </a:t>
            </a:r>
            <a:r>
              <a:rPr lang="en-US" sz="1400" dirty="0">
                <a:solidFill>
                  <a:srgbClr val="515A7A"/>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surgeon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remains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control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guides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robot device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to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complete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complex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operations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confined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parts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the body.</a:t>
            </a:r>
          </a:p>
          <a:p>
            <a:pPr algn="just">
              <a:lnSpc>
                <a:spcPct val="115000"/>
              </a:lnSpc>
              <a:spcAft>
                <a:spcPts val="1200"/>
              </a:spcAft>
            </a:pPr>
            <a:endParaRPr lang="en-US" sz="1400" dirty="0">
              <a:solidFill>
                <a:srgbClr val="3E3646"/>
              </a:solidFill>
              <a:effectLst/>
              <a:latin typeface="Calibri" panose="020F0502020204030204" pitchFamily="34" charset="0"/>
              <a:ea typeface="Calibri" panose="020F0502020204030204" pitchFamily="34" charset="0"/>
            </a:endParaRPr>
          </a:p>
          <a:p>
            <a:pPr lvl="0">
              <a:lnSpc>
                <a:spcPct val="117000"/>
              </a:lnSpc>
              <a:spcAft>
                <a:spcPts val="1200"/>
              </a:spcAft>
              <a:buClr>
                <a:srgbClr val="515A7A"/>
              </a:buClr>
              <a:buSzPts val="1000"/>
              <a:tabLst>
                <a:tab pos="189230" algn="l"/>
              </a:tabLst>
            </a:pPr>
            <a:r>
              <a:rPr lang="en-US" sz="2400" b="1" u="none" strike="noStrike" spc="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4.   </a:t>
            </a:r>
            <a:r>
              <a:rPr lang="en-US" sz="2400" b="1" u="none" strike="noStrike" spc="0" dirty="0">
                <a:solidFill>
                  <a:srgbClr val="9F4628"/>
                </a:solidFill>
                <a:effectLst/>
                <a:latin typeface="Calibri" panose="020F0502020204030204" pitchFamily="34" charset="0"/>
                <a:ea typeface="Calibri" panose="020F0502020204030204" pitchFamily="34" charset="0"/>
                <a:cs typeface="Calibri" panose="020F0502020204030204" pitchFamily="34" charset="0"/>
              </a:rPr>
              <a:t>Networks and Digital Communication</a:t>
            </a:r>
            <a:endParaRPr lang="en-US" sz="2400" b="1" u="none" strike="noStrike" spc="0" dirty="0">
              <a:solidFill>
                <a:srgbClr val="3E3646"/>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200"/>
              </a:spcAft>
            </a:pP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Computer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networks and the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internet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have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increased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the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means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of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communication between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medical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professionals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with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email,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instant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messaging, video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chats and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webinars. Being able to connect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digitally helps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health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care professionals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stay current with the latest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medical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developments.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They can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also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consult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with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colleagues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real-time </a:t>
            </a:r>
            <a:r>
              <a:rPr lang="en-US" sz="1400" dirty="0">
                <a:solidFill>
                  <a:srgbClr val="301B31"/>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receive second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opinions for </a:t>
            </a:r>
            <a:r>
              <a:rPr lang="en-US" sz="1400" dirty="0">
                <a:solidFill>
                  <a:srgbClr val="3E3646"/>
                </a:solidFill>
                <a:effectLst/>
                <a:latin typeface="Calibri" panose="020F0502020204030204" pitchFamily="34" charset="0"/>
                <a:ea typeface="Calibri" panose="020F0502020204030204" pitchFamily="34" charset="0"/>
                <a:cs typeface="Calibri" panose="020F0502020204030204" pitchFamily="34" charset="0"/>
              </a:rPr>
              <a:t>diagnoses </a:t>
            </a:r>
            <a:r>
              <a:rPr lang="en-US" sz="1400" dirty="0">
                <a:solidFill>
                  <a:srgbClr val="29294E"/>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4C4D54"/>
                </a:solidFill>
                <a:effectLst/>
                <a:latin typeface="Calibri" panose="020F0502020204030204" pitchFamily="34" charset="0"/>
                <a:ea typeface="Calibri" panose="020F0502020204030204" pitchFamily="34" charset="0"/>
                <a:cs typeface="Calibri" panose="020F0502020204030204" pitchFamily="34" charset="0"/>
              </a:rPr>
              <a:t>treatment options.</a:t>
            </a:r>
            <a:endParaRPr lang="en-US" sz="1400" dirty="0">
              <a:solidFill>
                <a:srgbClr val="3E3646"/>
              </a:solidFill>
              <a:effectLst/>
              <a:latin typeface="Calibri" panose="020F0502020204030204" pitchFamily="34" charset="0"/>
              <a:ea typeface="Calibri" panose="020F0502020204030204" pitchFamily="34" charset="0"/>
            </a:endParaRPr>
          </a:p>
          <a:p>
            <a:pPr>
              <a:lnSpc>
                <a:spcPct val="117000"/>
              </a:lnSpc>
              <a:spcAft>
                <a:spcPts val="1200"/>
              </a:spcAft>
            </a:pPr>
            <a:endParaRPr lang="en-US" sz="400" dirty="0">
              <a:solidFill>
                <a:srgbClr val="9F4628"/>
              </a:solidFill>
              <a:effectLst/>
              <a:latin typeface="Calibri" panose="020F0502020204030204" pitchFamily="34" charset="0"/>
              <a:ea typeface="Calibri" panose="020F0502020204030204" pitchFamily="34" charset="0"/>
            </a:endParaRPr>
          </a:p>
        </p:txBody>
      </p:sp>
      <p:cxnSp>
        <p:nvCxnSpPr>
          <p:cNvPr id="2" name="Straight Connector 4">
            <a:extLst>
              <a:ext uri="{FF2B5EF4-FFF2-40B4-BE49-F238E27FC236}">
                <a16:creationId xmlns:a16="http://schemas.microsoft.com/office/drawing/2014/main" id="{31B8DADC-9BDE-B053-1327-EAFFEC14BDC7}"/>
              </a:ext>
            </a:extLst>
          </p:cNvPr>
          <p:cNvCxnSpPr>
            <a:cxnSpLocks/>
          </p:cNvCxnSpPr>
          <p:nvPr/>
        </p:nvCxnSpPr>
        <p:spPr>
          <a:xfrm>
            <a:off x="0" y="557058"/>
            <a:ext cx="11430000" cy="0"/>
          </a:xfrm>
          <a:prstGeom prst="line">
            <a:avLst/>
          </a:prstGeom>
          <a:ln w="38100">
            <a:solidFill>
              <a:srgbClr val="000099"/>
            </a:solidFill>
          </a:ln>
        </p:spPr>
        <p:style>
          <a:lnRef idx="1">
            <a:schemeClr val="dk1"/>
          </a:lnRef>
          <a:fillRef idx="0">
            <a:schemeClr val="dk1"/>
          </a:fillRef>
          <a:effectRef idx="0">
            <a:schemeClr val="dk1"/>
          </a:effectRef>
          <a:fontRef idx="minor">
            <a:schemeClr val="tx1"/>
          </a:fontRef>
        </p:style>
      </p:cxnSp>
      <p:sp>
        <p:nvSpPr>
          <p:cNvPr id="3" name="pole tekstowe 5">
            <a:extLst>
              <a:ext uri="{FF2B5EF4-FFF2-40B4-BE49-F238E27FC236}">
                <a16:creationId xmlns:a16="http://schemas.microsoft.com/office/drawing/2014/main" id="{15618C2A-A9DC-0E2D-F6BD-49648AED7353}"/>
              </a:ext>
            </a:extLst>
          </p:cNvPr>
          <p:cNvSpPr txBox="1"/>
          <p:nvPr/>
        </p:nvSpPr>
        <p:spPr>
          <a:xfrm>
            <a:off x="0" y="0"/>
            <a:ext cx="11504429" cy="492443"/>
          </a:xfrm>
          <a:prstGeom prst="rect">
            <a:avLst/>
          </a:prstGeom>
          <a:noFill/>
        </p:spPr>
        <p:txBody>
          <a:bodyPr wrap="square">
            <a:spAutoFit/>
          </a:bodyPr>
          <a:lstStyle/>
          <a:p>
            <a:pPr algn="ctr"/>
            <a:r>
              <a:rPr lang="en-US" sz="2600" dirty="0">
                <a:solidFill>
                  <a:srgbClr val="002060"/>
                </a:solidFill>
                <a:latin typeface="Arial" panose="020B0604020202020204" pitchFamily="34" charset="0"/>
                <a:cs typeface="Arial" panose="020B0604020202020204" pitchFamily="34" charset="0"/>
              </a:rPr>
              <a:t>An introduction to applications of computer science in medicine and industry</a:t>
            </a:r>
          </a:p>
        </p:txBody>
      </p:sp>
    </p:spTree>
    <p:extLst>
      <p:ext uri="{BB962C8B-B14F-4D97-AF65-F5344CB8AC3E}">
        <p14:creationId xmlns:p14="http://schemas.microsoft.com/office/powerpoint/2010/main" val="373167969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3033</Words>
  <Application>Microsoft Office PowerPoint</Application>
  <PresentationFormat>Widescreen</PresentationFormat>
  <Paragraphs>406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Andrzej Jankowski</dc:creator>
  <cp:lastModifiedBy>Andrzej Jankowski</cp:lastModifiedBy>
  <cp:revision>59</cp:revision>
  <dcterms:created xsi:type="dcterms:W3CDTF">2022-02-20T11:29:12Z</dcterms:created>
  <dcterms:modified xsi:type="dcterms:W3CDTF">2022-10-08T14:34:33Z</dcterms:modified>
</cp:coreProperties>
</file>