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C2425-B1C7-4C71-A2C0-5A52DB77841F}" v="81" dt="2023-05-04T12:03:37.958"/>
    <p1510:client id="{7B2E0A1B-C498-4782-B98B-15383D04F340}" v="1" dt="2023-05-04T12:13:47.610"/>
    <p1510:client id="{B285B6A5-ACD8-488C-AE09-EF8496EC8703}" v="6" dt="2023-05-04T11:36:26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ł Wroński" userId="S::145651@student.uwm.edu.pl::50db0f71-01d9-45fe-b100-75bdb8c6fc0d" providerId="AD" clId="Web-{B285B6A5-ACD8-488C-AE09-EF8496EC8703}"/>
    <pc:docChg chg="modSld">
      <pc:chgData name="Paweł Wroński" userId="S::145651@student.uwm.edu.pl::50db0f71-01d9-45fe-b100-75bdb8c6fc0d" providerId="AD" clId="Web-{B285B6A5-ACD8-488C-AE09-EF8496EC8703}" dt="2023-05-04T11:36:26.502" v="2" actId="20577"/>
      <pc:docMkLst>
        <pc:docMk/>
      </pc:docMkLst>
      <pc:sldChg chg="modSp">
        <pc:chgData name="Paweł Wroński" userId="S::145651@student.uwm.edu.pl::50db0f71-01d9-45fe-b100-75bdb8c6fc0d" providerId="AD" clId="Web-{B285B6A5-ACD8-488C-AE09-EF8496EC8703}" dt="2023-05-04T11:36:26.502" v="2" actId="20577"/>
        <pc:sldMkLst>
          <pc:docMk/>
          <pc:sldMk cId="3409642469" sldId="256"/>
        </pc:sldMkLst>
        <pc:spChg chg="mod">
          <ac:chgData name="Paweł Wroński" userId="S::145651@student.uwm.edu.pl::50db0f71-01d9-45fe-b100-75bdb8c6fc0d" providerId="AD" clId="Web-{B285B6A5-ACD8-488C-AE09-EF8496EC8703}" dt="2023-05-04T11:36:26.502" v="2" actId="20577"/>
          <ac:spMkLst>
            <pc:docMk/>
            <pc:sldMk cId="3409642469" sldId="256"/>
            <ac:spMk id="9" creationId="{D97F6148-CB7C-4169-915B-4B0DF0B9178F}"/>
          </ac:spMkLst>
        </pc:spChg>
      </pc:sldChg>
    </pc:docChg>
  </pc:docChgLst>
  <pc:docChgLst>
    <pc:chgData name="Błażej Murawski" userId="S::173730@student.uwm.edu.pl::5e9a3ab5-be70-4a63-b1bc-a498f2cf09ff" providerId="AD" clId="Web-{7B2E0A1B-C498-4782-B98B-15383D04F340}"/>
    <pc:docChg chg="modSld">
      <pc:chgData name="Błażej Murawski" userId="S::173730@student.uwm.edu.pl::5e9a3ab5-be70-4a63-b1bc-a498f2cf09ff" providerId="AD" clId="Web-{7B2E0A1B-C498-4782-B98B-15383D04F340}" dt="2023-05-04T12:13:47.610" v="0" actId="1076"/>
      <pc:docMkLst>
        <pc:docMk/>
      </pc:docMkLst>
      <pc:sldChg chg="modSp">
        <pc:chgData name="Błażej Murawski" userId="S::173730@student.uwm.edu.pl::5e9a3ab5-be70-4a63-b1bc-a498f2cf09ff" providerId="AD" clId="Web-{7B2E0A1B-C498-4782-B98B-15383D04F340}" dt="2023-05-04T12:13:47.610" v="0" actId="1076"/>
        <pc:sldMkLst>
          <pc:docMk/>
          <pc:sldMk cId="1590901643" sldId="267"/>
        </pc:sldMkLst>
        <pc:picChg chg="mod">
          <ac:chgData name="Błażej Murawski" userId="S::173730@student.uwm.edu.pl::5e9a3ab5-be70-4a63-b1bc-a498f2cf09ff" providerId="AD" clId="Web-{7B2E0A1B-C498-4782-B98B-15383D04F340}" dt="2023-05-04T12:13:47.610" v="0" actId="1076"/>
          <ac:picMkLst>
            <pc:docMk/>
            <pc:sldMk cId="1590901643" sldId="267"/>
            <ac:picMk id="5" creationId="{21C8A3F8-00CC-42C4-8CD6-E8B72AC322AD}"/>
          </ac:picMkLst>
        </pc:picChg>
      </pc:sldChg>
    </pc:docChg>
  </pc:docChgLst>
  <pc:docChgLst>
    <pc:chgData name="Marek Kruk" userId="S::3715@uczelnia.uwm.edu.pl::8dd030d9-7369-4944-a559-d4100ab5e440" providerId="AD" clId="Web-{740C2425-B1C7-4C71-A2C0-5A52DB77841F}"/>
    <pc:docChg chg="modSld">
      <pc:chgData name="Marek Kruk" userId="S::3715@uczelnia.uwm.edu.pl::8dd030d9-7369-4944-a559-d4100ab5e440" providerId="AD" clId="Web-{740C2425-B1C7-4C71-A2C0-5A52DB77841F}" dt="2023-05-04T12:03:37.958" v="42" actId="1076"/>
      <pc:docMkLst>
        <pc:docMk/>
      </pc:docMkLst>
      <pc:sldChg chg="addSp modSp">
        <pc:chgData name="Marek Kruk" userId="S::3715@uczelnia.uwm.edu.pl::8dd030d9-7369-4944-a559-d4100ab5e440" providerId="AD" clId="Web-{740C2425-B1C7-4C71-A2C0-5A52DB77841F}" dt="2023-05-04T12:03:37.958" v="42" actId="1076"/>
        <pc:sldMkLst>
          <pc:docMk/>
          <pc:sldMk cId="935914259" sldId="262"/>
        </pc:sldMkLst>
        <pc:spChg chg="add mod">
          <ac:chgData name="Marek Kruk" userId="S::3715@uczelnia.uwm.edu.pl::8dd030d9-7369-4944-a559-d4100ab5e440" providerId="AD" clId="Web-{740C2425-B1C7-4C71-A2C0-5A52DB77841F}" dt="2023-05-04T12:03:37.958" v="42" actId="1076"/>
          <ac:spMkLst>
            <pc:docMk/>
            <pc:sldMk cId="935914259" sldId="262"/>
            <ac:spMk id="2" creationId="{0E336B51-EED3-7C43-B1A8-D09E873AA2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0EFA1-8CBB-45A3-AA40-4BC1ACF17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652746-1787-48B7-A111-54D95E6E1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DB2FCE-C7E9-4E46-9734-BB756A02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1779AE-CDAC-45D0-9793-AD4F459D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7BB0E0-F511-4B37-B3A9-2747D94D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2D6F79-41F6-4F24-A35A-DA375EB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07C4298-955A-4AF1-A88A-35DC704D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DF7589-6DBF-46FB-B58D-505CFF34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B68B68-E431-40B6-8EFC-D55A6C73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A08EC1-3650-433D-9A57-C0996904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9C18110-F831-4558-B3DB-F0560ED39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734A89-0262-44F8-8B47-008F5C46E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6E1AD7-DF53-40B0-A8F2-954F8BEC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9F118F-7B8A-4800-9995-B7F0BDA1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7F4709-4B9D-4A0B-A93D-F7C5071F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E130FE-1931-4F60-99DD-34F7D6FD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8DE3B0-7000-404D-B2DD-01091FEE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1369EE-0E35-46B4-BAF0-666B71ED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7347A6-2741-4009-A061-28B5B2E5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1FFCA7-EF9C-4765-BF52-3E0276E3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D49A67-BC50-4B20-984B-A32C3087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AE0B2D-CAE7-475E-BFAB-81CDB108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CEB580-26C4-4389-986B-AD698A03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AC8E74-8257-4F7B-A1BB-119E0D0A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41AF20-C3DB-4EE8-BF95-B5ABC9DD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D64D2E-72CA-4D1C-886F-5CA0410F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F99890-C0AE-4EFD-9183-7357B8E78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10A2387-B5BB-425B-8A77-AC613E1A1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500308-892F-495B-8E86-D7EBFA13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CCE67C-A997-41A3-97E9-94BC580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BCBAA0-DF10-40C8-B99D-091778A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3C2876-3AE5-45E3-A342-EB5BD6E0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949507-1271-4C76-BA55-BBD05522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6D4FB2-DD75-4B17-B265-BE7D4400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BC3387A-6FCC-4F7F-9041-E296BBAF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E70D738-3EF0-4953-9030-3CC55E54B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6E38B95-D6AB-4CD3-913B-4E9EB1E1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22305AD-03CD-4490-8EE9-A951C146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18F1B3-6AF4-4DC9-8941-21DB472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10FC99-6D6C-4C62-9C44-6D2C4157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F1B80E6-66F3-444B-99BB-1C470C5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FFD0638-32F5-4961-B2B1-3974F14D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25FF0E-FFAF-45A2-9F2C-E3D09EE8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6EC288D-F1BC-477E-9973-D91FE6AF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9B5A733-2C4D-4C30-8F23-68E2968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082F6D-C189-4A6A-8360-6EC71B9C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12F5E2-8B5F-4874-A9AE-B13E2993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1B2CB5-91AA-48A0-8CDC-94EA09B9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625EF9-2AC6-4E6E-89AF-718D1788B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DDBC77-C9B8-471F-8009-3CB967DF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6D1187-8F46-4B0C-BBEE-FC17E285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C2F429-B0FD-4AA2-A0FC-366FEA2C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3444D8-B1D4-41B1-B170-FA2AE4B4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659C9D-035C-48E5-B78F-B4E8E1619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EA7123-A446-4998-9882-6F9A37362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3DF998-8AC0-41B3-B33F-2A2E666A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5C9DD6-1811-49ED-831F-9721A9CC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05E19A-D5A1-4A19-AF08-065B80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2B66C35-FEA2-4383-9079-AC223A9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E25503-FE69-4166-81DD-DF436569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FB913C-7E6A-481C-BC4A-0D23D8AD4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A81C-76FE-43AE-B4B2-3FBADCA7D4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4037F4-9F67-44E5-98E1-E13965F17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2C260A-4F0F-4720-8F61-8E2C76A5B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54BA-BE01-43E5-997D-49ED65DB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ebgraphviz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raphviz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raphviz.com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4B0BF827-F212-42A6-A6A5-C83C00F8ECE3}"/>
              </a:ext>
            </a:extLst>
          </p:cNvPr>
          <p:cNvSpPr txBox="1"/>
          <p:nvPr/>
        </p:nvSpPr>
        <p:spPr>
          <a:xfrm>
            <a:off x="1800808" y="391886"/>
            <a:ext cx="8873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rgbClr val="FF0000"/>
                </a:solidFill>
              </a:rPr>
              <a:t>Drzewa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decyzyjne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pl-PL" sz="3200" b="1">
                <a:solidFill>
                  <a:srgbClr val="FF0000"/>
                </a:solidFill>
              </a:rPr>
              <a:t> i Losowe Lasy </a:t>
            </a:r>
            <a:r>
              <a:rPr lang="en-US" sz="3200" b="1">
                <a:solidFill>
                  <a:srgbClr val="FF0000"/>
                </a:solidFill>
              </a:rPr>
              <a:t>– </a:t>
            </a:r>
            <a:r>
              <a:rPr lang="en-US" sz="3200" b="1" err="1">
                <a:solidFill>
                  <a:srgbClr val="FF0000"/>
                </a:solidFill>
              </a:rPr>
              <a:t>klasyfikacja</a:t>
            </a:r>
            <a:r>
              <a:rPr lang="en-US" sz="3200" b="1">
                <a:solidFill>
                  <a:srgbClr val="FF0000"/>
                </a:solidFill>
              </a:rPr>
              <a:t> 
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5B2C9F9-1699-4F29-A82C-EDCBC61B7794}"/>
              </a:ext>
            </a:extLst>
          </p:cNvPr>
          <p:cNvSpPr txBox="1"/>
          <p:nvPr/>
        </p:nvSpPr>
        <p:spPr>
          <a:xfrm>
            <a:off x="550507" y="1455576"/>
            <a:ext cx="1012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Przeanalizuj procedurę:
</a:t>
            </a:r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97F6148-CB7C-4169-915B-4B0DF0B9178F}"/>
              </a:ext>
            </a:extLst>
          </p:cNvPr>
          <p:cNvSpPr txBox="1"/>
          <p:nvPr/>
        </p:nvSpPr>
        <p:spPr>
          <a:xfrm>
            <a:off x="550507" y="4660172"/>
            <a:ext cx="609755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hlinkClick r:id="rId2"/>
              </a:rPr>
              <a:t>http://www.webgraphviz.com/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588E249-A0AC-432A-8A28-255D91AFEC60}"/>
              </a:ext>
            </a:extLst>
          </p:cNvPr>
          <p:cNvSpPr txBox="1"/>
          <p:nvPr/>
        </p:nvSpPr>
        <p:spPr>
          <a:xfrm>
            <a:off x="550507" y="2101906"/>
            <a:ext cx="111220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353535"/>
                </a:solidFill>
                <a:latin typeface="Arial" panose="020B0604020202020204" pitchFamily="34" charset="0"/>
              </a:rPr>
              <a:t>Zadanie zdefiniowane w zbiorze danych </a:t>
            </a:r>
            <a:r>
              <a:rPr lang="pl-PL" b="1">
                <a:solidFill>
                  <a:srgbClr val="353535"/>
                </a:solidFill>
                <a:latin typeface="Arial" panose="020B0604020202020204" pitchFamily="34" charset="0"/>
              </a:rPr>
              <a:t>Vlagun_plank_SVM8:</a:t>
            </a:r>
            <a:r>
              <a:rPr lang="pl-PL">
                <a:solidFill>
                  <a:srgbClr val="353535"/>
                </a:solidFill>
                <a:latin typeface="Arial" panose="020B0604020202020204" pitchFamily="34" charset="0"/>
              </a:rPr>
              <a:t> przewidywanie typu basenu (</a:t>
            </a:r>
            <a:r>
              <a:rPr lang="pl-PL" err="1">
                <a:solidFill>
                  <a:srgbClr val="353535"/>
                </a:solidFill>
                <a:latin typeface="Arial" panose="020B0604020202020204" pitchFamily="34" charset="0"/>
              </a:rPr>
              <a:t>basin</a:t>
            </a:r>
            <a:r>
              <a:rPr lang="pl-PL">
                <a:solidFill>
                  <a:srgbClr val="353535"/>
                </a:solidFill>
                <a:latin typeface="Arial" panose="020B0604020202020204" pitchFamily="34" charset="0"/>
              </a:rPr>
              <a:t>) Zalewu Wiślanego (punkty danych) na podstawie jego 8 atrybutów/zmiennych/cech (planktonu). </a:t>
            </a:r>
          </a:p>
          <a:p>
            <a:r>
              <a:rPr lang="pl-PL">
                <a:solidFill>
                  <a:srgbClr val="353535"/>
                </a:solidFill>
                <a:latin typeface="Arial" panose="020B0604020202020204" pitchFamily="34" charset="0"/>
              </a:rPr>
              <a:t>
Krok po kroku analizuj skrypt: zwróć szczególną uwaga na wizualizację i miary dokładności modelu. 
</a:t>
            </a:r>
            <a:endParaRPr lang="en-US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8030B91-5DBB-499F-A660-0E1A00B2B1DD}"/>
              </a:ext>
            </a:extLst>
          </p:cNvPr>
          <p:cNvSpPr txBox="1"/>
          <p:nvPr/>
        </p:nvSpPr>
        <p:spPr>
          <a:xfrm>
            <a:off x="550507" y="3750371"/>
            <a:ext cx="1041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Otwórz stronę www </a:t>
            </a:r>
            <a:r>
              <a:rPr lang="pl-PL" b="1"/>
              <a:t>do wizualizacji sieci drzewa decyzyjnego </a:t>
            </a:r>
            <a:r>
              <a:rPr lang="pl-PL"/>
              <a:t>i dodaj tę stronę do zakładek (przyda się do dalszych prac własnych)
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8E03E14-1B69-4B24-BB73-AFFC188FE619}"/>
              </a:ext>
            </a:extLst>
          </p:cNvPr>
          <p:cNvSpPr txBox="1"/>
          <p:nvPr/>
        </p:nvSpPr>
        <p:spPr>
          <a:xfrm>
            <a:off x="1167898" y="488887"/>
            <a:ext cx="298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Rozkład w klasach dwóch najważniejszych cech (</a:t>
            </a:r>
            <a:r>
              <a:rPr lang="pl-PL" err="1">
                <a:solidFill>
                  <a:srgbClr val="92D050"/>
                </a:solidFill>
              </a:rPr>
              <a:t>Cyclops_sp</a:t>
            </a:r>
            <a:r>
              <a:rPr lang="pl-PL">
                <a:solidFill>
                  <a:srgbClr val="92D050"/>
                </a:solidFill>
              </a:rPr>
              <a:t> i </a:t>
            </a:r>
            <a:r>
              <a:rPr lang="pl-PL" err="1">
                <a:solidFill>
                  <a:srgbClr val="92D050"/>
                </a:solidFill>
              </a:rPr>
              <a:t>Cyanobacteria</a:t>
            </a:r>
            <a:r>
              <a:rPr lang="pl-PL"/>
              <a:t>), zmienne Z </a:t>
            </a:r>
            <a:r>
              <a:rPr lang="pl-PL" sz="1400" err="1"/>
              <a:t>forest</a:t>
            </a:r>
            <a:endParaRPr lang="en-GB" sz="140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F3A65C-6677-4D19-942F-55C0E43D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42" y="273725"/>
            <a:ext cx="52292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2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7D82053-FD8C-4A0D-B17C-8A704220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61" y="259013"/>
            <a:ext cx="7448550" cy="42576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94132C6-DB66-434D-BD7E-A7C3E3A0F948}"/>
              </a:ext>
            </a:extLst>
          </p:cNvPr>
          <p:cNvSpPr txBox="1"/>
          <p:nvPr/>
        </p:nvSpPr>
        <p:spPr>
          <a:xfrm>
            <a:off x="416459" y="353085"/>
            <a:ext cx="184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Test and Train </a:t>
            </a:r>
            <a:r>
              <a:rPr lang="pl-PL" err="1"/>
              <a:t>accuracy</a:t>
            </a:r>
            <a:r>
              <a:rPr lang="pl-PL"/>
              <a:t>  </a:t>
            </a:r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43C0AB1-13FD-4F2B-8898-0B64C503E070}"/>
              </a:ext>
            </a:extLst>
          </p:cNvPr>
          <p:cNvSpPr txBox="1"/>
          <p:nvPr/>
        </p:nvSpPr>
        <p:spPr>
          <a:xfrm>
            <a:off x="416458" y="1108058"/>
            <a:ext cx="161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err="1">
                <a:solidFill>
                  <a:srgbClr val="FF0000"/>
                </a:solidFill>
              </a:rPr>
              <a:t>Tree_forest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7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1142302-EAE6-49FD-B7DE-E7CCD34A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09" y="0"/>
            <a:ext cx="5200650" cy="30289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62E9FA6-14DD-4536-8AF5-E5816D8F8F3B}"/>
              </a:ext>
            </a:extLst>
          </p:cNvPr>
          <p:cNvSpPr txBox="1"/>
          <p:nvPr/>
        </p:nvSpPr>
        <p:spPr>
          <a:xfrm>
            <a:off x="334978" y="588475"/>
            <a:ext cx="31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Wybór cech (</a:t>
            </a:r>
            <a:r>
              <a:rPr lang="pl-PL" err="1"/>
              <a:t>Feature</a:t>
            </a:r>
            <a:r>
              <a:rPr lang="pl-PL"/>
              <a:t> </a:t>
            </a:r>
            <a:r>
              <a:rPr lang="pl-PL" err="1"/>
              <a:t>selection</a:t>
            </a:r>
            <a:r>
              <a:rPr lang="pl-PL"/>
              <a:t>) z modelu </a:t>
            </a:r>
            <a:r>
              <a:rPr lang="pl-PL" err="1">
                <a:solidFill>
                  <a:srgbClr val="FF0000"/>
                </a:solidFill>
              </a:rPr>
              <a:t>tree-forest</a:t>
            </a:r>
            <a:endParaRPr lang="en-GB">
              <a:solidFill>
                <a:srgbClr val="FF0000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17D9918-A135-4B1A-B1D7-7555AECB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50" y="3028950"/>
            <a:ext cx="7553325" cy="382905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0F3F802-54C1-417D-9A78-921C72041000}"/>
              </a:ext>
            </a:extLst>
          </p:cNvPr>
          <p:cNvSpPr txBox="1"/>
          <p:nvPr/>
        </p:nvSpPr>
        <p:spPr>
          <a:xfrm>
            <a:off x="334978" y="3820279"/>
            <a:ext cx="2091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Test and Train </a:t>
            </a:r>
            <a:r>
              <a:rPr lang="pl-PL" err="1"/>
              <a:t>accuracy</a:t>
            </a:r>
            <a:r>
              <a:rPr lang="pl-PL"/>
              <a:t> </a:t>
            </a:r>
          </a:p>
          <a:p>
            <a:endParaRPr lang="pl-PL"/>
          </a:p>
          <a:p>
            <a:r>
              <a:rPr lang="pl-PL" err="1">
                <a:solidFill>
                  <a:srgbClr val="FF0000"/>
                </a:solidFill>
              </a:rPr>
              <a:t>forest_forest</a:t>
            </a:r>
            <a:r>
              <a:rPr lang="pl-PL">
                <a:solidFill>
                  <a:srgbClr val="FF0000"/>
                </a:solidFill>
              </a:rPr>
              <a:t> model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1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1C8A3F8-00CC-42C4-8CD6-E8B72AC3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00" y="0"/>
            <a:ext cx="8206154" cy="68580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0D64585-11B1-4550-88C9-B23B22C4E1F2}"/>
              </a:ext>
            </a:extLst>
          </p:cNvPr>
          <p:cNvSpPr txBox="1"/>
          <p:nvPr/>
        </p:nvSpPr>
        <p:spPr>
          <a:xfrm>
            <a:off x="298383" y="1416060"/>
            <a:ext cx="29608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Gdy wymiar danych wynosi 2, możemy łatwo wykreślić granice decyzyjne klasyfikatora. </a:t>
            </a:r>
          </a:p>
          <a:p>
            <a:endParaRPr lang="pl-PL"/>
          </a:p>
          <a:p>
            <a:r>
              <a:rPr lang="pl-PL"/>
              <a:t>Rzućmy okiem na granice decyzyjne klasyfikatorów Drzewa Decyzyjnego i Lasu Losowego, które mamy dla  </a:t>
            </a:r>
            <a:r>
              <a:rPr lang="pl-PL" err="1"/>
              <a:t>Z</a:t>
            </a:r>
            <a:r>
              <a:rPr lang="pl-PL" sz="1400" err="1"/>
              <a:t>Forest</a:t>
            </a:r>
            <a:r>
              <a:rPr lang="pl-PL" sz="1400"/>
              <a:t>.</a:t>
            </a:r>
            <a:r>
              <a:rPr lang="pl-PL"/>
              <a:t> </a:t>
            </a:r>
          </a:p>
          <a:p>
            <a:endParaRPr lang="pl-PL"/>
          </a:p>
          <a:p>
            <a:r>
              <a:rPr lang="pl-PL"/>
              <a:t>Najpierw definiujemy funkcję użyteczności do wykreślania granic decyzyjnych:</a:t>
            </a:r>
            <a:endParaRPr lang="en-GB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3BFAF647-EF15-4BC0-8942-25546B6C97B0}"/>
              </a:ext>
            </a:extLst>
          </p:cNvPr>
          <p:cNvCxnSpPr/>
          <p:nvPr/>
        </p:nvCxnSpPr>
        <p:spPr>
          <a:xfrm flipV="1">
            <a:off x="2618072" y="1203158"/>
            <a:ext cx="1347536" cy="332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0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862437A-3AB4-4648-8430-94250A35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309562"/>
            <a:ext cx="5934075" cy="62388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0352614-F05E-4634-B052-3FA338E77A2B}"/>
              </a:ext>
            </a:extLst>
          </p:cNvPr>
          <p:cNvSpPr txBox="1"/>
          <p:nvPr/>
        </p:nvSpPr>
        <p:spPr>
          <a:xfrm>
            <a:off x="202131" y="596766"/>
            <a:ext cx="223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Granice decyzyjne dla </a:t>
            </a:r>
            <a:r>
              <a:rPr lang="pl-PL" err="1">
                <a:solidFill>
                  <a:srgbClr val="FF0000"/>
                </a:solidFill>
              </a:rPr>
              <a:t>tree_forest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8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1E73353-D1AA-40B2-9630-1724E296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633412"/>
            <a:ext cx="6257925" cy="55911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0456AE9-D7BE-4218-92DA-DB31D8BD269E}"/>
              </a:ext>
            </a:extLst>
          </p:cNvPr>
          <p:cNvSpPr txBox="1"/>
          <p:nvPr/>
        </p:nvSpPr>
        <p:spPr>
          <a:xfrm>
            <a:off x="202131" y="596766"/>
            <a:ext cx="223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Granice decyzyjne dla </a:t>
            </a:r>
            <a:r>
              <a:rPr lang="pl-PL" err="1">
                <a:solidFill>
                  <a:srgbClr val="FF0000"/>
                </a:solidFill>
              </a:rPr>
              <a:t>forest_forest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C0D8D0E-2D2A-64E1-04E0-69AE0B8F82C9}"/>
              </a:ext>
            </a:extLst>
          </p:cNvPr>
          <p:cNvSpPr txBox="1"/>
          <p:nvPr/>
        </p:nvSpPr>
        <p:spPr>
          <a:xfrm>
            <a:off x="473798" y="225994"/>
            <a:ext cx="112444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000" b="1" i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Różnica między lasem losowym a drzewem decyzyjnym</a:t>
            </a:r>
          </a:p>
          <a:p>
            <a:pPr algn="l"/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Krytyczna różnica między algorytmem losowego lasu a drzewem decyzyjnym polega na tym, że </a:t>
            </a:r>
            <a:r>
              <a:rPr lang="pl-PL" sz="1600" b="0" i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drzewa decyzyjne to wykresy, które ilustrują wszystkie możliwe wyniki decyzji przy użyciu podejścia rozgałęzionego</a:t>
            </a:r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 W przeciwieństwie do tego </a:t>
            </a:r>
            <a:r>
              <a:rPr lang="pl-PL" sz="1600" b="0" i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dane wyjściowe algorytmu losowego lasu to zestaw </a:t>
            </a:r>
            <a:r>
              <a:rPr lang="pl-PL" sz="1600" b="0" i="0" u="sng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drzew decyzyjnych</a:t>
            </a:r>
            <a:r>
              <a:rPr lang="pl-PL" sz="1600" b="0" i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 </a:t>
            </a:r>
            <a:endParaRPr lang="pl-PL" sz="1600" b="0" i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pl-PL" sz="1600" b="0" i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l-PL" sz="1600">
                <a:solidFill>
                  <a:srgbClr val="111111"/>
                </a:solidFill>
                <a:latin typeface="open sans" panose="020B0606030504020204" pitchFamily="34" charset="0"/>
              </a:rPr>
              <a:t>Używamy</a:t>
            </a:r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algorytmów losowego lasu, ponieważ są one dokładne i minimalizują efekt przetrenowania (</a:t>
            </a:r>
            <a:r>
              <a:rPr lang="pl-PL" sz="1600" b="0" i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overfitting</a:t>
            </a:r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pPr algn="l"/>
            <a:endParaRPr lang="pl-PL" sz="1600" b="0" i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l-PL" sz="1600" b="1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Wadą algorytmu losowego lasu jest to, że nie można zwizualizować ostatecznego modelu</a:t>
            </a:r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jeśli nie masz wystarczającej mocy obliczeniowej lub zestaw danych</a:t>
            </a:r>
          </a:p>
          <a:p>
            <a:pPr algn="l"/>
            <a:endParaRPr lang="pl-PL" sz="1600" b="0" i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Zaletą prostego drzewa decyzyjnego jest łatwość interpretacji modelu. Kiedy budujemy drzewo decyzyjne, wiemy, której zmiennej i jakiej wartości używa zmienna do podziału danych, szybko przewidując wynik. </a:t>
            </a:r>
          </a:p>
          <a:p>
            <a:pPr algn="l"/>
            <a:endParaRPr lang="pl-PL" sz="160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algn="l"/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 drugiej strony modele algorytmów lasów losowych są bardziej skomplikowane, ponieważ są kombinacjami drzew decyzyjnych. </a:t>
            </a:r>
          </a:p>
          <a:p>
            <a:pPr algn="l"/>
            <a:endParaRPr lang="pl-PL" sz="160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algn="l"/>
            <a:r>
              <a:rPr lang="pl-PL" sz="1600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Budując model algorytmu losowego lasu, musimy określić, ile drzew należy utworzyć i ile zmiennych jest potrzebnych dla każdego węzła.  </a:t>
            </a:r>
          </a:p>
        </p:txBody>
      </p:sp>
    </p:spTree>
    <p:extLst>
      <p:ext uri="{BB962C8B-B14F-4D97-AF65-F5344CB8AC3E}">
        <p14:creationId xmlns:p14="http://schemas.microsoft.com/office/powerpoint/2010/main" val="3944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AC9C90B-A202-4F79-A6FB-28A736579574}"/>
              </a:ext>
            </a:extLst>
          </p:cNvPr>
          <p:cNvSpPr txBox="1"/>
          <p:nvPr/>
        </p:nvSpPr>
        <p:spPr>
          <a:xfrm>
            <a:off x="2850943" y="157669"/>
            <a:ext cx="839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Przeanalizuj następny przykład modelu regresji lasu losowego.
</a:t>
            </a:r>
          </a:p>
          <a:p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3A0FF8-15F6-4CC4-8A43-E7F6965747A4}"/>
              </a:ext>
            </a:extLst>
          </p:cNvPr>
          <p:cNvSpPr txBox="1"/>
          <p:nvPr/>
        </p:nvSpPr>
        <p:spPr>
          <a:xfrm>
            <a:off x="583651" y="646868"/>
            <a:ext cx="7426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Problem:</a:t>
            </a:r>
          </a:p>
          <a:p>
            <a:endParaRPr lang="pl-PL"/>
          </a:p>
          <a:p>
            <a:r>
              <a:rPr lang="pl-PL"/>
              <a:t>Aby znaleźć grupy organizmów (glonów i skorupiaków), które najlepiej reprezentują podział Zalewu Wiślanego na baseny zachodni i wschodni:
1.Klasa –</a:t>
            </a:r>
            <a:r>
              <a:rPr lang="pl-PL" err="1"/>
              <a:t>Eastern</a:t>
            </a:r>
            <a:r>
              <a:rPr lang="pl-PL"/>
              <a:t>, Klasa2. Western
</a:t>
            </a:r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6B42716-014A-419F-ACFB-1149DD4CAF22}"/>
              </a:ext>
            </a:extLst>
          </p:cNvPr>
          <p:cNvSpPr txBox="1"/>
          <p:nvPr/>
        </p:nvSpPr>
        <p:spPr>
          <a:xfrm>
            <a:off x="702644" y="3191678"/>
            <a:ext cx="5073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b="1"/>
          </a:p>
          <a:p>
            <a:r>
              <a:rPr lang="pl-PL" b="1"/>
              <a:t>
</a:t>
            </a:r>
            <a:r>
              <a:rPr lang="pl-PL"/>
              <a:t>Zbuduj i zanalizuj model Drzewa Decyzyjnego na podstawie przykładu z </a:t>
            </a:r>
            <a:r>
              <a:rPr lang="pl-PL" b="1">
                <a:solidFill>
                  <a:srgbClr val="353535"/>
                </a:solidFill>
                <a:latin typeface="Arial" panose="020B0604020202020204" pitchFamily="34" charset="0"/>
              </a:rPr>
              <a:t>Vlagun_plank_SVM8</a:t>
            </a:r>
            <a:r>
              <a:rPr lang="pl-PL" b="1"/>
              <a:t>. </a:t>
            </a:r>
            <a:r>
              <a:rPr lang="pl-PL"/>
              <a:t>Rozwiąż problem:</a:t>
            </a:r>
          </a:p>
          <a:p>
            <a:r>
              <a:rPr lang="pl-PL"/>
              <a:t>
znaleźć hierarchię grup czynników środowiskowych, które najlepiej reprezentują podział Zalewu Wiślanego na baseny zachodni i wschodni :
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1E90001-1FF0-49D4-9881-FD77B0C9A44A}"/>
              </a:ext>
            </a:extLst>
          </p:cNvPr>
          <p:cNvSpPr txBox="1"/>
          <p:nvPr/>
        </p:nvSpPr>
        <p:spPr>
          <a:xfrm>
            <a:off x="494414" y="2490282"/>
            <a:ext cx="311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DEMO:</a:t>
            </a:r>
            <a:endParaRPr lang="en-GB" sz="2800" b="1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F5782B0-E9C6-435B-B85E-3E084427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11" y="1947074"/>
            <a:ext cx="6467902" cy="36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3F8EF56-B321-48D5-89E1-9FAA3ACD20C6}"/>
              </a:ext>
            </a:extLst>
          </p:cNvPr>
          <p:cNvSpPr txBox="1"/>
          <p:nvPr/>
        </p:nvSpPr>
        <p:spPr>
          <a:xfrm>
            <a:off x="753293" y="736900"/>
            <a:ext cx="36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 katalogu z bazami danych znajdź plik </a:t>
            </a:r>
            <a:r>
              <a:rPr lang="pl-PL" err="1"/>
              <a:t>database</a:t>
            </a:r>
            <a:r>
              <a:rPr lang="pl-PL"/>
              <a:t>: </a:t>
            </a:r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D8C28A2-EB8B-4C4F-BF30-7E94392562EC}"/>
              </a:ext>
            </a:extLst>
          </p:cNvPr>
          <p:cNvSpPr txBox="1"/>
          <p:nvPr/>
        </p:nvSpPr>
        <p:spPr>
          <a:xfrm>
            <a:off x="455847" y="1668608"/>
            <a:ext cx="4784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Skopiuj go na swój komputer i wprowadź do Jupiter Notebook.
</a:t>
            </a:r>
          </a:p>
          <a:p>
            <a:r>
              <a:rPr lang="pl-PL"/>
              <a:t>Następnie napisz kod na przykładzie demo. 
</a:t>
            </a:r>
          </a:p>
          <a:p>
            <a:r>
              <a:rPr lang="pl-PL"/>
              <a:t>Wizualizuj drzewo decyzyjne (za pomocą </a:t>
            </a:r>
            <a:r>
              <a:rPr lang="pl-PL" b="1" err="1"/>
              <a:t>webgraphiz</a:t>
            </a:r>
            <a:r>
              <a:rPr lang="pl-PL"/>
              <a:t>) i </a:t>
            </a:r>
            <a:r>
              <a:rPr lang="pl-PL">
                <a:solidFill>
                  <a:srgbClr val="FF0000"/>
                </a:solidFill>
              </a:rPr>
              <a:t>oblicz wyniki miar dokładności dla zestawów danych testowych i treningowych.</a:t>
            </a:r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2F8557-538E-497C-BB49-9A6EDE64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55" y="1113144"/>
            <a:ext cx="2179040" cy="38954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06B7100-12E7-4D7C-838B-FEAD8DD6FC87}"/>
              </a:ext>
            </a:extLst>
          </p:cNvPr>
          <p:cNvSpPr txBox="1"/>
          <p:nvPr/>
        </p:nvSpPr>
        <p:spPr>
          <a:xfrm>
            <a:off x="853747" y="40352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http://www.webgraphviz.com/</a:t>
            </a:r>
            <a:endParaRPr lang="en-US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9E7C606-3BAD-43D4-9F54-E20ECC9E479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6396" y="3692838"/>
            <a:ext cx="67351" cy="52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F844BE67-45B8-4D39-974D-89235B2CA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89" y="4627303"/>
            <a:ext cx="11552221" cy="1920053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E94F256-4401-4C0A-93C6-E554A90E7385}"/>
              </a:ext>
            </a:extLst>
          </p:cNvPr>
          <p:cNvSpPr txBox="1"/>
          <p:nvPr/>
        </p:nvSpPr>
        <p:spPr>
          <a:xfrm>
            <a:off x="5865057" y="442643"/>
            <a:ext cx="60975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Zobacz różnice w dokładności obliczone na podstawie różnych modeli i liczby ważnych cech:</a:t>
            </a:r>
          </a:p>
          <a:p>
            <a:pPr marL="342900" indent="-342900">
              <a:buFont typeface="+mj-lt"/>
              <a:buAutoNum type="arabicPeriod"/>
            </a:pPr>
            <a:r>
              <a:rPr lang="pl-PL"/>
              <a:t>
Dokładność wszystkich zmiennych modelu DT. (</a:t>
            </a:r>
            <a:r>
              <a:rPr lang="pl-PL" err="1"/>
              <a:t>tree</a:t>
            </a:r>
            <a:r>
              <a:rPr lang="pl-PL"/>
              <a:t>)
Dokładność wszystkich zmiennych modelu RF (</a:t>
            </a:r>
            <a:r>
              <a:rPr lang="pl-PL" err="1"/>
              <a:t>forest</a:t>
            </a:r>
            <a:r>
              <a:rPr lang="pl-PL"/>
              <a:t>)
Dwie najważniejsze zmienne (Z-</a:t>
            </a:r>
            <a:r>
              <a:rPr lang="pl-PL" err="1"/>
              <a:t>forest</a:t>
            </a:r>
            <a:r>
              <a:rPr lang="pl-PL"/>
              <a:t>) modelu DT (</a:t>
            </a:r>
            <a:r>
              <a:rPr lang="pl-PL" err="1"/>
              <a:t>forest_tree</a:t>
            </a:r>
            <a:r>
              <a:rPr lang="pl-PL"/>
              <a:t>)
Dwie najważniejsze zmienne (Z-</a:t>
            </a:r>
            <a:r>
              <a:rPr lang="pl-PL" err="1"/>
              <a:t>forest</a:t>
            </a:r>
            <a:r>
              <a:rPr lang="pl-PL"/>
              <a:t>) modelu RF (</a:t>
            </a:r>
            <a:r>
              <a:rPr lang="pl-PL" err="1"/>
              <a:t>forest_forest</a:t>
            </a:r>
            <a:r>
              <a:rPr lang="pl-PL"/>
              <a:t>)</a:t>
            </a:r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1395735-02EC-1312-7B45-33B1A8C4B786}"/>
              </a:ext>
            </a:extLst>
          </p:cNvPr>
          <p:cNvSpPr txBox="1"/>
          <p:nvPr/>
        </p:nvSpPr>
        <p:spPr>
          <a:xfrm>
            <a:off x="597529" y="117695"/>
            <a:ext cx="397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PRACA WŁASNA</a:t>
            </a:r>
            <a:endParaRPr lang="en-GB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7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0690ED8-A1ED-4C80-A352-2E2A259F4B3B}"/>
              </a:ext>
            </a:extLst>
          </p:cNvPr>
          <p:cNvSpPr txBox="1"/>
          <p:nvPr/>
        </p:nvSpPr>
        <p:spPr>
          <a:xfrm>
            <a:off x="3820562" y="99588"/>
            <a:ext cx="49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FF0000"/>
                </a:solidFill>
              </a:rPr>
              <a:t>Przykład: Przewidywanie basenu wsch./zach. Zalewu Wiślanego na podstawie 8 cech 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A07B382-2101-42D4-9A2B-0333EEC64EC1}"/>
              </a:ext>
            </a:extLst>
          </p:cNvPr>
          <p:cNvSpPr txBox="1"/>
          <p:nvPr/>
        </p:nvSpPr>
        <p:spPr>
          <a:xfrm>
            <a:off x="1312753" y="293246"/>
            <a:ext cx="22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Biblioteki i dane:</a:t>
            </a:r>
            <a:endParaRPr lang="en-GB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3482039-AD9F-473E-845F-BA49998C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9" y="662412"/>
            <a:ext cx="96107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3E40AE4-0670-47E0-A860-2BEF8611D11E}"/>
              </a:ext>
            </a:extLst>
          </p:cNvPr>
          <p:cNvSpPr txBox="1"/>
          <p:nvPr/>
        </p:nvSpPr>
        <p:spPr>
          <a:xfrm>
            <a:off x="1176951" y="1305078"/>
            <a:ext cx="229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Train/Test data </a:t>
            </a:r>
            <a:r>
              <a:rPr lang="pl-PL" err="1"/>
              <a:t>Splitting</a:t>
            </a:r>
            <a:r>
              <a:rPr lang="pl-PL"/>
              <a:t>:</a:t>
            </a:r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7B92689-D3EA-4E02-B43E-C2D1CDF8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162"/>
            <a:ext cx="5772150" cy="248602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B23EF49-4729-45C8-B8B7-BDBC459AB435}"/>
              </a:ext>
            </a:extLst>
          </p:cNvPr>
          <p:cNvSpPr txBox="1"/>
          <p:nvPr/>
        </p:nvSpPr>
        <p:spPr>
          <a:xfrm>
            <a:off x="190123" y="1582077"/>
            <a:ext cx="11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X i y </a:t>
            </a:r>
            <a:endParaRPr lang="en-GB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EF30E28-9AEB-43A5-A947-5E3EC756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68" y="0"/>
            <a:ext cx="7134532" cy="68580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2B81EC-6E6E-4A97-B3D8-96E942D7124C}"/>
              </a:ext>
            </a:extLst>
          </p:cNvPr>
          <p:cNvSpPr txBox="1"/>
          <p:nvPr/>
        </p:nvSpPr>
        <p:spPr>
          <a:xfrm>
            <a:off x="3476531" y="217283"/>
            <a:ext cx="1580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rgbClr val="FF0000"/>
                </a:solidFill>
              </a:rPr>
              <a:t>Decision</a:t>
            </a:r>
            <a:r>
              <a:rPr lang="pl-PL">
                <a:solidFill>
                  <a:srgbClr val="FF0000"/>
                </a:solidFill>
              </a:rPr>
              <a:t> </a:t>
            </a:r>
            <a:r>
              <a:rPr lang="pl-PL" err="1">
                <a:solidFill>
                  <a:srgbClr val="FF0000"/>
                </a:solidFill>
              </a:rPr>
              <a:t>Tree</a:t>
            </a:r>
            <a:r>
              <a:rPr lang="pl-PL">
                <a:solidFill>
                  <a:srgbClr val="FF0000"/>
                </a:solidFill>
              </a:rPr>
              <a:t> </a:t>
            </a:r>
            <a:r>
              <a:rPr lang="pl-PL" err="1">
                <a:solidFill>
                  <a:srgbClr val="FF0000"/>
                </a:solidFill>
              </a:rPr>
              <a:t>classifier</a:t>
            </a:r>
            <a:r>
              <a:rPr lang="pl-PL">
                <a:solidFill>
                  <a:srgbClr val="FF0000"/>
                </a:solidFill>
              </a:rPr>
              <a:t> </a:t>
            </a:r>
            <a:r>
              <a:rPr lang="pl-PL"/>
              <a:t>– test and </a:t>
            </a:r>
            <a:r>
              <a:rPr lang="pl-PL" err="1"/>
              <a:t>train</a:t>
            </a:r>
            <a:r>
              <a:rPr lang="pl-PL"/>
              <a:t> data </a:t>
            </a:r>
            <a:r>
              <a:rPr lang="pl-PL" err="1"/>
              <a:t>accuracy</a:t>
            </a:r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0676131-D145-44FC-9B4C-E75AC2C178D5}"/>
              </a:ext>
            </a:extLst>
          </p:cNvPr>
          <p:cNvSpPr/>
          <p:nvPr/>
        </p:nvSpPr>
        <p:spPr>
          <a:xfrm>
            <a:off x="5124261" y="2453489"/>
            <a:ext cx="7067739" cy="97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680566E6-DFF1-41DC-9A2A-A916566E68CA}"/>
              </a:ext>
            </a:extLst>
          </p:cNvPr>
          <p:cNvSpPr/>
          <p:nvPr/>
        </p:nvSpPr>
        <p:spPr>
          <a:xfrm>
            <a:off x="5090864" y="5855127"/>
            <a:ext cx="7067739" cy="97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0681030-DCAF-42EB-B6A5-9A834A8D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84" y="94252"/>
            <a:ext cx="3457575" cy="13906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FFF60A1-5C80-4995-ADA8-88D6789A793D}"/>
              </a:ext>
            </a:extLst>
          </p:cNvPr>
          <p:cNvSpPr txBox="1"/>
          <p:nvPr/>
        </p:nvSpPr>
        <p:spPr>
          <a:xfrm>
            <a:off x="253497" y="235390"/>
            <a:ext cx="245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Budowa diagramu drzewa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43805D-C355-4E97-9072-386877EEF303}"/>
              </a:ext>
            </a:extLst>
          </p:cNvPr>
          <p:cNvSpPr txBox="1"/>
          <p:nvPr/>
        </p:nvSpPr>
        <p:spPr>
          <a:xfrm>
            <a:off x="253497" y="1115570"/>
            <a:ext cx="324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http://www.webgraphviz.com/</a:t>
            </a: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3BB8A78-8845-4264-B748-E58D811C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" y="2385704"/>
            <a:ext cx="6429375" cy="444275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3F63F8-7267-4878-B365-4A46F6BB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97" y="1882718"/>
            <a:ext cx="1164644" cy="3923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AE0C367-15C2-4BC0-B80F-51973BA0C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564" y="211121"/>
            <a:ext cx="4214765" cy="3343193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76FB42B-4066-4D92-B7FB-4DE5C5FD4077}"/>
              </a:ext>
            </a:extLst>
          </p:cNvPr>
          <p:cNvCxnSpPr/>
          <p:nvPr/>
        </p:nvCxnSpPr>
        <p:spPr>
          <a:xfrm flipV="1">
            <a:off x="2507810" y="1747319"/>
            <a:ext cx="5486400" cy="98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az 14">
            <a:extLst>
              <a:ext uri="{FF2B5EF4-FFF2-40B4-BE49-F238E27FC236}">
                <a16:creationId xmlns:a16="http://schemas.microsoft.com/office/drawing/2014/main" id="{82F112E4-EA22-416C-A57F-E9D06E250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2142" y="3678035"/>
            <a:ext cx="3742146" cy="2824953"/>
          </a:xfrm>
          <a:prstGeom prst="rect">
            <a:avLst/>
          </a:prstGeom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D532F2C2-9D03-4A88-8877-EB2FB5BEF9BF}"/>
              </a:ext>
            </a:extLst>
          </p:cNvPr>
          <p:cNvCxnSpPr/>
          <p:nvPr/>
        </p:nvCxnSpPr>
        <p:spPr>
          <a:xfrm>
            <a:off x="7994210" y="3554314"/>
            <a:ext cx="887240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D50DCB26-23D6-4036-BC0D-FC36DAF693B9}"/>
              </a:ext>
            </a:extLst>
          </p:cNvPr>
          <p:cNvCxnSpPr/>
          <p:nvPr/>
        </p:nvCxnSpPr>
        <p:spPr>
          <a:xfrm flipV="1">
            <a:off x="8320135" y="881721"/>
            <a:ext cx="2643612" cy="41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37A54DB-F711-4BF3-A351-61A0667D4969}"/>
              </a:ext>
            </a:extLst>
          </p:cNvPr>
          <p:cNvSpPr txBox="1"/>
          <p:nvPr/>
        </p:nvSpPr>
        <p:spPr>
          <a:xfrm>
            <a:off x="11018067" y="715224"/>
            <a:ext cx="9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delete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0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79A6F36-E33E-483E-A930-27C392F5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94" y="907557"/>
            <a:ext cx="6410325" cy="34004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29715AF-F175-44FB-AB1F-F4A27B0DA93C}"/>
              </a:ext>
            </a:extLst>
          </p:cNvPr>
          <p:cNvSpPr txBox="1"/>
          <p:nvPr/>
        </p:nvSpPr>
        <p:spPr>
          <a:xfrm>
            <a:off x="615636" y="307393"/>
            <a:ext cx="1819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rgbClr val="FF0000"/>
                </a:solidFill>
              </a:rPr>
              <a:t>Random</a:t>
            </a:r>
            <a:r>
              <a:rPr lang="pl-PL">
                <a:solidFill>
                  <a:srgbClr val="FF0000"/>
                </a:solidFill>
              </a:rPr>
              <a:t> </a:t>
            </a:r>
            <a:r>
              <a:rPr lang="pl-PL" err="1">
                <a:solidFill>
                  <a:srgbClr val="FF0000"/>
                </a:solidFill>
              </a:rPr>
              <a:t>Forest</a:t>
            </a:r>
            <a:r>
              <a:rPr lang="pl-PL">
                <a:solidFill>
                  <a:srgbClr val="FF0000"/>
                </a:solidFill>
              </a:rPr>
              <a:t> </a:t>
            </a:r>
            <a:r>
              <a:rPr lang="pl-PL" err="1">
                <a:solidFill>
                  <a:srgbClr val="FF0000"/>
                </a:solidFill>
              </a:rPr>
              <a:t>classifier</a:t>
            </a:r>
            <a:r>
              <a:rPr lang="pl-PL">
                <a:solidFill>
                  <a:srgbClr val="FF0000"/>
                </a:solidFill>
              </a:rPr>
              <a:t> </a:t>
            </a:r>
            <a:r>
              <a:rPr lang="pl-PL"/>
              <a:t>– test and </a:t>
            </a:r>
            <a:r>
              <a:rPr lang="pl-PL" err="1"/>
              <a:t>train</a:t>
            </a:r>
            <a:r>
              <a:rPr lang="pl-PL"/>
              <a:t> data </a:t>
            </a:r>
            <a:r>
              <a:rPr lang="pl-PL" err="1"/>
              <a:t>accuracy</a:t>
            </a:r>
            <a:endParaRPr lang="en-GB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E336B51-EED3-7C43-B1A8-D09E873AA255}"/>
              </a:ext>
            </a:extLst>
          </p:cNvPr>
          <p:cNvSpPr txBox="1"/>
          <p:nvPr/>
        </p:nvSpPr>
        <p:spPr>
          <a:xfrm>
            <a:off x="2854656" y="762000"/>
            <a:ext cx="361665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800">
                <a:cs typeface="Calibri"/>
              </a:rPr>
              <a:t>From </a:t>
            </a:r>
            <a:r>
              <a:rPr lang="pl-PL" sz="800" err="1">
                <a:cs typeface="Calibri"/>
              </a:rPr>
              <a:t>sklearn</a:t>
            </a:r>
            <a:r>
              <a:rPr lang="pl-PL" sz="800">
                <a:cs typeface="Calibri"/>
              </a:rPr>
              <a:t> import </a:t>
            </a:r>
            <a:r>
              <a:rPr lang="pl-PL" sz="800" err="1">
                <a:cs typeface="Calibri"/>
              </a:rPr>
              <a:t>random_state</a:t>
            </a:r>
          </a:p>
        </p:txBody>
      </p:sp>
    </p:spTree>
    <p:extLst>
      <p:ext uri="{BB962C8B-B14F-4D97-AF65-F5344CB8AC3E}">
        <p14:creationId xmlns:p14="http://schemas.microsoft.com/office/powerpoint/2010/main" val="93591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AAEDBD3-4C1F-40D4-8B98-A828EE77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12" y="0"/>
            <a:ext cx="5843491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F81BBF4-0BF1-4186-8CCB-4F39CE1BF9BF}"/>
              </a:ext>
            </a:extLst>
          </p:cNvPr>
          <p:cNvSpPr txBox="1"/>
          <p:nvPr/>
        </p:nvSpPr>
        <p:spPr>
          <a:xfrm>
            <a:off x="561315" y="479834"/>
            <a:ext cx="312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Ważność zmiennych/cech)</a:t>
            </a:r>
          </a:p>
          <a:p>
            <a:r>
              <a:rPr lang="pl-PL" err="1"/>
              <a:t>Feature</a:t>
            </a:r>
            <a:r>
              <a:rPr lang="pl-PL"/>
              <a:t> </a:t>
            </a:r>
            <a:r>
              <a:rPr lang="pl-PL" err="1"/>
              <a:t>Importances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159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1E9A20-E7D1-4100-8D8F-B6B91E5DE591}">
  <ds:schemaRefs>
    <ds:schemaRef ds:uri="3e69cb76-30b4-4f29-b956-8aa9c2f992f4"/>
    <ds:schemaRef ds:uri="eff87d91-f7b9-4911-8e55-31ec7128386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07F3A4-28D8-4975-B515-40386FE756BC}">
  <ds:schemaRefs>
    <ds:schemaRef ds:uri="3e69cb76-30b4-4f29-b956-8aa9c2f992f4"/>
    <ds:schemaRef ds:uri="eff87d91-f7b9-4911-8e55-31ec712838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BF1F25-F44E-4D03-866E-A8716874C3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revision>1</cp:revision>
  <dcterms:created xsi:type="dcterms:W3CDTF">2020-05-10T17:19:16Z</dcterms:created>
  <dcterms:modified xsi:type="dcterms:W3CDTF">2023-05-04T12:14:15Z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  <property fmtid="{D5CDD505-2E9C-101B-9397-08002B2CF9AE}" pid="3" name="MediaServiceImageTags">
    <vt:lpwstr/>
  </property>
</Properties>
</file>