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6" r:id="rId6"/>
    <p:sldId id="271" r:id="rId7"/>
    <p:sldId id="272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6F6E1-490B-41D2-8A88-58154DEAF03B}" v="6" dt="2023-05-11T14:09:09.925"/>
    <p1510:client id="{9C090ADA-5EFD-479D-92EF-C0AB14407957}" v="2" dt="2023-05-11T11:50:4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Śliwa" userId="S::155471@student.uwm.edu.pl::83db26bb-bac0-47ca-9350-7f6d50f5b67b" providerId="AD" clId="Web-{9C090ADA-5EFD-479D-92EF-C0AB14407957}"/>
    <pc:docChg chg="addSld delSld">
      <pc:chgData name="Szymon Śliwa" userId="S::155471@student.uwm.edu.pl::83db26bb-bac0-47ca-9350-7f6d50f5b67b" providerId="AD" clId="Web-{9C090ADA-5EFD-479D-92EF-C0AB14407957}" dt="2023-05-11T11:50:44.336" v="1"/>
      <pc:docMkLst>
        <pc:docMk/>
      </pc:docMkLst>
      <pc:sldChg chg="add del">
        <pc:chgData name="Szymon Śliwa" userId="S::155471@student.uwm.edu.pl::83db26bb-bac0-47ca-9350-7f6d50f5b67b" providerId="AD" clId="Web-{9C090ADA-5EFD-479D-92EF-C0AB14407957}" dt="2023-05-11T11:50:44.336" v="1"/>
        <pc:sldMkLst>
          <pc:docMk/>
          <pc:sldMk cId="375408930" sldId="259"/>
        </pc:sldMkLst>
      </pc:sldChg>
    </pc:docChg>
  </pc:docChgLst>
  <pc:docChgLst>
    <pc:chgData name="Szymon Śliwa" userId="S::155471@student.uwm.edu.pl::83db26bb-bac0-47ca-9350-7f6d50f5b67b" providerId="AD" clId="Web-{6776F6E1-490B-41D2-8A88-58154DEAF03B}"/>
    <pc:docChg chg="addSld delSld">
      <pc:chgData name="Szymon Śliwa" userId="S::155471@student.uwm.edu.pl::83db26bb-bac0-47ca-9350-7f6d50f5b67b" providerId="AD" clId="Web-{6776F6E1-490B-41D2-8A88-58154DEAF03B}" dt="2023-05-11T14:09:08.331" v="1"/>
      <pc:docMkLst>
        <pc:docMk/>
      </pc:docMkLst>
      <pc:sldChg chg="add del">
        <pc:chgData name="Szymon Śliwa" userId="S::155471@student.uwm.edu.pl::83db26bb-bac0-47ca-9350-7f6d50f5b67b" providerId="AD" clId="Web-{6776F6E1-490B-41D2-8A88-58154DEAF03B}" dt="2023-05-11T14:09:08.331" v="1"/>
        <pc:sldMkLst>
          <pc:docMk/>
          <pc:sldMk cId="136938020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056C4-6F23-4A00-8831-1A9A3B61A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B12DCB-27E0-4901-A621-C44EA5CC0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ACB9AC-6752-4216-AE14-6AAD4015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937F88-538F-46F4-A796-A8F09EC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F98B1F-10FD-4A8F-8DC2-5C9753DE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98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C0180-6399-42DF-B292-EE1FB9F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F61242-93C2-423F-883A-130D59AD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C961FD-C59B-40AD-B27D-58EB7A41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D48B6B-2927-4E0A-B4AA-21019342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870ABE-EF90-413C-ACBE-755BA3B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31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D71CDF7-5F70-45E4-9C32-DF39EB8A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1E8B51-6EBB-45F3-9013-427E5C8A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6408FF-5B8B-4CBC-9CC1-FA71F14B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327A28-5636-4620-94A6-2478DC4C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4F9D8A-BFD2-40EB-B1F9-DFD32ED6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26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C244D-5B64-4D94-A790-4604C8AB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A08EBF-EE9C-4D75-9E14-27EC1E29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1B9AFA-9B3D-4842-BB45-C4D15AB7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4D0FB5-DD4C-47FF-8202-D556251B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862BE9-7B9B-4626-A778-3389AFA6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6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65ABF9-5609-4754-A38E-3CB2388D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53FA67-4C25-4B9B-9B3C-193CC51B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98D1A3-D8BD-43F4-A653-ADE65A84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F1D565-C42E-4841-8B27-C86AF6A8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FD54CE-7034-412E-AC21-0E24B96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E0BA7-C937-4CDF-A291-4A46587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45CA8-DBB1-40D4-A92B-8BA29834C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F510210-53CC-4A69-8E16-77AA9EE7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585383-38C0-4222-9EC3-B055B249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26F2BA-E2A2-4D34-BF19-19E692DE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9B8896-10DE-4B8A-9AE2-57B7430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03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235F6-2B6D-4CAA-B5C4-89F3BD48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2F537E-EF2B-4096-866D-2EC753BB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3C40589-375A-4802-87B4-0FF311ED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AFB91F3-06DC-46B0-86E1-E1895FFD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C7B27E-5957-4F16-9169-E91786DEE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2B64254-02EA-448E-946A-CE70AE4C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17C97FB-44F3-43C4-82C7-E0C67408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AD20A4F-EE52-4993-A60A-2E2DC414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45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5C7C3-6A43-426D-B2F5-1B8BEF6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DB46DEF-5CA7-4E59-A41B-A7C4A765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DD9BF45-F98F-4DC1-95F7-73BF46CC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138B9E-D0CF-4883-88C2-E7D072D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38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752DC8C-7F8A-46C1-906B-19C9BDE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AE05743-40E1-46F2-A772-AAAE13A7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A119D7-51B1-4D03-A4D3-60BC2A3E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950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6E2C54-2D73-4640-8282-48BC8A39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958B99-1937-4EE3-9BF4-A38B0D21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E44E93E-606A-4CF9-9EDE-A2E2E369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DD36B8-4798-4DF0-9CA1-65A4B037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56D02C-61BA-400C-ACBA-22FA2CE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A28C58-D9FE-404E-9A27-BBEA6867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259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68465E-9A3B-4765-82F2-4CEF09F6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32A146F-F032-42DF-8648-E732F87FC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5AE622-D20E-4DFF-A546-D8E195E91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349682-6310-40F3-B921-4C5BD5D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F3C470-7879-475E-9CBC-BEDA1E7A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22BD3B-A923-4D12-B60E-4574B38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90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D5D3FF9-412E-4ACF-98E7-F44F133E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92FB5C-B2BF-40F6-BEF1-9C634824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9A2F11-ED7E-44D8-966A-3C605277A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8FA0-05A6-4817-BC51-44E8CFC15D17}" type="datetimeFigureOut">
              <a:rPr lang="pl-PL" smtClean="0"/>
              <a:t>11.05.2023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6CDC1B-C37E-4D69-AD1A-41057C7F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668DB8-547A-4CAE-9298-2E74EFF36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5295-62AE-4278-958D-51C882D145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3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73D9936-0E77-484A-94D2-C9CD96CE35A4}"/>
              </a:ext>
            </a:extLst>
          </p:cNvPr>
          <p:cNvSpPr txBox="1"/>
          <p:nvPr/>
        </p:nvSpPr>
        <p:spPr>
          <a:xfrm>
            <a:off x="788436" y="533532"/>
            <a:ext cx="3209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rgbClr val="C00000"/>
                </a:solidFill>
              </a:rPr>
              <a:t>DEMO Problem</a:t>
            </a:r>
            <a:r>
              <a:rPr lang="pl-PL">
                <a:solidFill>
                  <a:srgbClr val="C00000"/>
                </a:solidFill>
              </a:rPr>
              <a:t>:</a:t>
            </a:r>
          </a:p>
          <a:p>
            <a:endParaRPr lang="pl-PL"/>
          </a:p>
          <a:p>
            <a:r>
              <a:rPr lang="pl-PL"/>
              <a:t>Znalezienie parametrów środowiskowych i ich hierarchii (modelu drzewa), które najlepiej przewidują </a:t>
            </a:r>
            <a:r>
              <a:rPr lang="pl-PL" err="1"/>
              <a:t>koncentację</a:t>
            </a:r>
            <a:r>
              <a:rPr lang="pl-PL"/>
              <a:t> </a:t>
            </a:r>
            <a:r>
              <a:rPr lang="pl-PL" b="1"/>
              <a:t>biomasy fitoplanktonu </a:t>
            </a:r>
            <a:r>
              <a:rPr lang="pl-PL"/>
              <a:t>w wodach Zalewu Wiślanego.
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87D461A-77A9-4C0B-A5C7-E2FFB1413A06}"/>
              </a:ext>
            </a:extLst>
          </p:cNvPr>
          <p:cNvSpPr txBox="1"/>
          <p:nvPr/>
        </p:nvSpPr>
        <p:spPr>
          <a:xfrm>
            <a:off x="4345734" y="6131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Baza danych plików demonstracyjnych </a:t>
            </a:r>
            <a:r>
              <a:rPr lang="en-US" b="1">
                <a:solidFill>
                  <a:srgbClr val="00B050"/>
                </a:solidFill>
              </a:rPr>
              <a:t>vlagunr-Phyto.csv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C9C1BF7-3E27-4064-83B8-FEE6AB68EC19}"/>
              </a:ext>
            </a:extLst>
          </p:cNvPr>
          <p:cNvSpPr txBox="1"/>
          <p:nvPr/>
        </p:nvSpPr>
        <p:spPr>
          <a:xfrm>
            <a:off x="351677" y="3164681"/>
            <a:ext cx="3566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C00000"/>
                </a:solidFill>
              </a:rPr>
              <a:t>Praca własna:</a:t>
            </a:r>
          </a:p>
          <a:p>
            <a:r>
              <a:rPr lang="pl-PL" b="1"/>
              <a:t> </a:t>
            </a:r>
          </a:p>
          <a:p>
            <a:r>
              <a:rPr lang="pl-PL"/>
              <a:t>Zbuduj i przeanalizuj model lasu losowego na podstawie powyższego przykładu. 
</a:t>
            </a:r>
          </a:p>
          <a:p>
            <a:r>
              <a:rPr lang="pl-PL"/>
              <a:t>Rozwiąż problem:</a:t>
            </a:r>
          </a:p>
          <a:p>
            <a:endParaRPr lang="pl-PL"/>
          </a:p>
          <a:p>
            <a:r>
              <a:rPr lang="pl-PL"/>
              <a:t>znaleźć parametry środowiskowe i ich hierarchię, które najlepiej </a:t>
            </a:r>
            <a:r>
              <a:rPr lang="pl-PL" b="1"/>
              <a:t>przewidują </a:t>
            </a:r>
            <a:r>
              <a:rPr lang="pl-PL" b="1" err="1"/>
              <a:t>koncentację</a:t>
            </a:r>
            <a:r>
              <a:rPr lang="pl-PL" b="1"/>
              <a:t> biomasy sinic</a:t>
            </a:r>
            <a:r>
              <a:rPr lang="pl-PL"/>
              <a:t> w wodach Zalewu Wiślanego.
</a:t>
            </a:r>
          </a:p>
          <a:p>
            <a:endParaRPr lang="en-US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046179-93AA-4EE0-8290-89BC8E4982C8}"/>
              </a:ext>
            </a:extLst>
          </p:cNvPr>
          <p:cNvSpPr txBox="1"/>
          <p:nvPr/>
        </p:nvSpPr>
        <p:spPr>
          <a:xfrm>
            <a:off x="7394512" y="1334893"/>
            <a:ext cx="4456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Baza danych plików roboczych (do zmiany) </a:t>
            </a:r>
            <a:r>
              <a:rPr lang="en-US" b="1" err="1">
                <a:solidFill>
                  <a:srgbClr val="00B050"/>
                </a:solidFill>
              </a:rPr>
              <a:t>vlagunr</a:t>
            </a:r>
            <a:r>
              <a:rPr lang="en-US" b="1">
                <a:solidFill>
                  <a:srgbClr val="00B050"/>
                </a:solidFill>
              </a:rPr>
              <a:t>-</a:t>
            </a:r>
            <a:r>
              <a:rPr lang="pl-PL" b="1" err="1">
                <a:solidFill>
                  <a:srgbClr val="00B050"/>
                </a:solidFill>
              </a:rPr>
              <a:t>Cyano</a:t>
            </a:r>
            <a:r>
              <a:rPr lang="en-US" b="1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ACB1A55-67FE-4F33-A52D-29A495C47955}"/>
              </a:ext>
            </a:extLst>
          </p:cNvPr>
          <p:cNvSpPr txBox="1"/>
          <p:nvPr/>
        </p:nvSpPr>
        <p:spPr>
          <a:xfrm>
            <a:off x="4096139" y="2333685"/>
            <a:ext cx="8095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Tworzenie modelu drzewa</a:t>
            </a:r>
            <a:r>
              <a:rPr lang="pl-PL"/>
              <a:t>
Obliczanie dokładności dla zestawów danych testowych i treningowych:</a:t>
            </a:r>
          </a:p>
          <a:p>
            <a:r>
              <a:rPr lang="pl-PL"/>
              <a:t>      dla wszystkich zmiennych
      dla 2 najważniejszych zmiennych
      dla najważniejszych zmiennych po 10% redukcji
      dla najważniejszych zmiennych po 3-krotnej losowej walidacji krzyżowej
      dla najważniejszych zmiennych po 3-krotnej </a:t>
            </a:r>
            <a:r>
              <a:rPr lang="pl-PL" err="1"/>
              <a:t>gridowej</a:t>
            </a:r>
            <a:r>
              <a:rPr lang="pl-PL"/>
              <a:t> walidacji krzyżowej siatki
Wizualizuj:</a:t>
            </a:r>
          </a:p>
          <a:p>
            <a:r>
              <a:rPr lang="pl-PL"/>
              <a:t>      Model drzewa
      Diagram ważności funkcji z redukcją mniej ważnych zmiennych
      Trzy wykresy z relacjami między zmienną celową (</a:t>
            </a:r>
            <a:r>
              <a:rPr lang="pl-PL" err="1"/>
              <a:t>task</a:t>
            </a:r>
            <a:r>
              <a:rPr lang="pl-PL"/>
              <a:t>) a 4 najważniejszymi</a:t>
            </a:r>
          </a:p>
          <a:p>
            <a:r>
              <a:rPr lang="pl-PL"/>
              <a:t>      zmiennymi
</a:t>
            </a:r>
          </a:p>
          <a:p>
            <a:r>
              <a:rPr lang="pl-PL"/>
              <a:t>Zapisz skrypt jako pliki </a:t>
            </a:r>
            <a:r>
              <a:rPr lang="pl-PL" err="1"/>
              <a:t>html</a:t>
            </a:r>
            <a:r>
              <a:rPr lang="pl-PL"/>
              <a:t> i </a:t>
            </a:r>
            <a:r>
              <a:rPr lang="pl-PL" err="1"/>
              <a:t>ipynb</a:t>
            </a:r>
            <a:r>
              <a:rPr lang="pl-PL"/>
              <a:t>. Plik </a:t>
            </a:r>
            <a:r>
              <a:rPr lang="pl-PL" err="1"/>
              <a:t>Html</a:t>
            </a:r>
            <a:r>
              <a:rPr lang="pl-PL"/>
              <a:t> i wizualizacja modelu drzewa pokaz oceny</a:t>
            </a:r>
          </a:p>
          <a:p>
            <a:endParaRPr lang="pl-PL"/>
          </a:p>
          <a:p>
            <a:r>
              <a:rPr lang="pl-PL"/>
              <a:t>      </a:t>
            </a:r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29D4AA3-C714-CC9A-7140-BE83F998DDBA}"/>
              </a:ext>
            </a:extLst>
          </p:cNvPr>
          <p:cNvSpPr txBox="1"/>
          <p:nvPr/>
        </p:nvSpPr>
        <p:spPr>
          <a:xfrm>
            <a:off x="996666" y="-12601"/>
            <a:ext cx="11008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Losowy las z wizualizacją drzewa decyzyjnego i selekcja zmiennych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42475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3877D04-D49D-4C44-BC65-0A458A4B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556EA5DE-2A74-4300-AE7C-5F8F99E15CC7}"/>
              </a:ext>
            </a:extLst>
          </p:cNvPr>
          <p:cNvCxnSpPr/>
          <p:nvPr/>
        </p:nvCxnSpPr>
        <p:spPr>
          <a:xfrm flipV="1">
            <a:off x="612559" y="2104008"/>
            <a:ext cx="1597981" cy="7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8038F63-7E6D-4F17-9C99-8ED390FA9AE1}"/>
              </a:ext>
            </a:extLst>
          </p:cNvPr>
          <p:cNvSpPr txBox="1"/>
          <p:nvPr/>
        </p:nvSpPr>
        <p:spPr>
          <a:xfrm>
            <a:off x="568171" y="4080012"/>
            <a:ext cx="17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Dwie zmienne
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E05B155-401E-B65B-4D95-BAAC252DE850}"/>
              </a:ext>
            </a:extLst>
          </p:cNvPr>
          <p:cNvSpPr txBox="1"/>
          <p:nvPr/>
        </p:nvSpPr>
        <p:spPr>
          <a:xfrm>
            <a:off x="262550" y="2317687"/>
            <a:ext cx="159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Wybierz najważniejsze 2 zmienne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19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018AFF4-FD2B-44FD-959B-B5CFFB2E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2" y="0"/>
            <a:ext cx="7999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71B2295-14A4-4EE4-B966-1DD6D5CA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F2E9DF92-1B62-43C9-BF10-BEEF6DB0D1C7}"/>
              </a:ext>
            </a:extLst>
          </p:cNvPr>
          <p:cNvCxnSpPr/>
          <p:nvPr/>
        </p:nvCxnSpPr>
        <p:spPr>
          <a:xfrm flipV="1">
            <a:off x="284085" y="5370990"/>
            <a:ext cx="1597981" cy="7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A61D81-013A-458A-9B41-1DBE9523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28C3CF4-E1F0-4187-8672-D32FEC37AF62}"/>
              </a:ext>
            </a:extLst>
          </p:cNvPr>
          <p:cNvSpPr txBox="1"/>
          <p:nvPr/>
        </p:nvSpPr>
        <p:spPr>
          <a:xfrm>
            <a:off x="390617" y="3213717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najważniejsze zmienne (po usunięciu 10% ze skali ważności)
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C2C5390A-985F-4B97-80B9-BDB04DB30C05}"/>
              </a:ext>
            </a:extLst>
          </p:cNvPr>
          <p:cNvCxnSpPr/>
          <p:nvPr/>
        </p:nvCxnSpPr>
        <p:spPr>
          <a:xfrm flipV="1">
            <a:off x="621436" y="1571348"/>
            <a:ext cx="1597981" cy="7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D207CA-C12E-DB61-1D38-C4079B32DDCA}"/>
              </a:ext>
            </a:extLst>
          </p:cNvPr>
          <p:cNvSpPr txBox="1"/>
          <p:nvPr/>
        </p:nvSpPr>
        <p:spPr>
          <a:xfrm>
            <a:off x="244444" y="1729212"/>
            <a:ext cx="197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Wybierz zmienne po odrzuceniu 10% najmniej ważnych zmiennych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01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F8E4F8-2CB1-4762-B959-EC18D83B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6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C99B271-4A59-4FC5-80CF-1259B9BF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15D6CEC-0B8A-49CD-9597-123074FC0EC6}"/>
              </a:ext>
            </a:extLst>
          </p:cNvPr>
          <p:cNvCxnSpPr/>
          <p:nvPr/>
        </p:nvCxnSpPr>
        <p:spPr>
          <a:xfrm flipV="1">
            <a:off x="790113" y="4039340"/>
            <a:ext cx="1597981" cy="7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5DE01EA-CA27-4E32-B54B-561381372CF4}"/>
              </a:ext>
            </a:extLst>
          </p:cNvPr>
          <p:cNvSpPr txBox="1"/>
          <p:nvPr/>
        </p:nvSpPr>
        <p:spPr>
          <a:xfrm>
            <a:off x="497150" y="4350058"/>
            <a:ext cx="169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Webgraphviz</a:t>
            </a:r>
            <a:r>
              <a:rPr lang="pl-PL"/>
              <a:t> – wizualizacja drzewa</a:t>
            </a:r>
          </a:p>
        </p:txBody>
      </p:sp>
    </p:spTree>
    <p:extLst>
      <p:ext uri="{BB962C8B-B14F-4D97-AF65-F5344CB8AC3E}">
        <p14:creationId xmlns:p14="http://schemas.microsoft.com/office/powerpoint/2010/main" val="183697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A4A813F-F73E-41B8-7004-ADC461C819D9}"/>
              </a:ext>
            </a:extLst>
          </p:cNvPr>
          <p:cNvSpPr txBox="1"/>
          <p:nvPr/>
        </p:nvSpPr>
        <p:spPr>
          <a:xfrm>
            <a:off x="841973" y="31425"/>
            <a:ext cx="1019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FF0000"/>
                </a:solidFill>
              </a:rPr>
              <a:t>Cross </a:t>
            </a:r>
            <a:r>
              <a:rPr lang="pl-PL" sz="2400" b="1" err="1">
                <a:solidFill>
                  <a:srgbClr val="FF0000"/>
                </a:solidFill>
              </a:rPr>
              <a:t>Validation</a:t>
            </a:r>
            <a:r>
              <a:rPr lang="pl-PL" sz="2400" b="1">
                <a:solidFill>
                  <a:srgbClr val="FF0000"/>
                </a:solidFill>
              </a:rPr>
              <a:t> dla </a:t>
            </a:r>
            <a:r>
              <a:rPr lang="pl-PL" sz="2400" b="1" err="1">
                <a:solidFill>
                  <a:srgbClr val="FF0000"/>
                </a:solidFill>
              </a:rPr>
              <a:t>Random</a:t>
            </a:r>
            <a:r>
              <a:rPr lang="pl-PL" sz="2400" b="1">
                <a:solidFill>
                  <a:srgbClr val="FF0000"/>
                </a:solidFill>
              </a:rPr>
              <a:t> </a:t>
            </a:r>
            <a:r>
              <a:rPr lang="pl-PL" sz="2400" b="1" err="1">
                <a:solidFill>
                  <a:srgbClr val="FF0000"/>
                </a:solidFill>
              </a:rPr>
              <a:t>Forest</a:t>
            </a:r>
            <a:r>
              <a:rPr lang="pl-PL" sz="2400" b="1">
                <a:solidFill>
                  <a:srgbClr val="FF0000"/>
                </a:solidFill>
              </a:rPr>
              <a:t> model: </a:t>
            </a:r>
            <a:r>
              <a:rPr lang="pl-PL" sz="2400" b="1">
                <a:solidFill>
                  <a:srgbClr val="C00000"/>
                </a:solidFill>
              </a:rPr>
              <a:t>RandomSearchCV i </a:t>
            </a:r>
            <a:r>
              <a:rPr lang="pl-PL" sz="2400" b="1" err="1">
                <a:solidFill>
                  <a:srgbClr val="C00000"/>
                </a:solidFill>
              </a:rPr>
              <a:t>GridSearchCV</a:t>
            </a:r>
            <a:r>
              <a:rPr lang="pl-PL" sz="2400" b="1">
                <a:solidFill>
                  <a:srgbClr val="C00000"/>
                </a:solidFill>
              </a:rPr>
              <a:t> 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EAE5632-A233-BFBE-9FC6-5F9ECCE7BF81}"/>
              </a:ext>
            </a:extLst>
          </p:cNvPr>
          <p:cNvSpPr txBox="1"/>
          <p:nvPr/>
        </p:nvSpPr>
        <p:spPr>
          <a:xfrm>
            <a:off x="1382916" y="493090"/>
            <a:ext cx="90919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292929"/>
                </a:solidFill>
                <a:latin typeface="charter"/>
              </a:rPr>
              <a:t>RandomSearchCV</a:t>
            </a:r>
            <a:r>
              <a:rPr lang="pl-PL">
                <a:solidFill>
                  <a:srgbClr val="292929"/>
                </a:solidFill>
                <a:latin typeface="charter"/>
              </a:rPr>
              <a:t> ma ten sam cel co </a:t>
            </a:r>
            <a:r>
              <a:rPr lang="pl-PL" b="1" err="1">
                <a:solidFill>
                  <a:srgbClr val="292929"/>
                </a:solidFill>
                <a:latin typeface="charter"/>
              </a:rPr>
              <a:t>GridSearcGrid</a:t>
            </a:r>
            <a:r>
              <a:rPr lang="pl-PL" b="1">
                <a:solidFill>
                  <a:srgbClr val="292929"/>
                </a:solidFill>
                <a:latin typeface="charter"/>
              </a:rPr>
              <a:t> CV</a:t>
            </a:r>
            <a:r>
              <a:rPr lang="pl-PL">
                <a:solidFill>
                  <a:srgbClr val="292929"/>
                </a:solidFill>
                <a:latin typeface="charter"/>
              </a:rPr>
              <a:t>: oba zostały zaprojektowane w celu znalezienia najlepszych parametrów w celu ulepszenia modelu. </a:t>
            </a:r>
          </a:p>
          <a:p>
            <a:endParaRPr lang="pl-PL">
              <a:solidFill>
                <a:srgbClr val="292929"/>
              </a:solidFill>
              <a:latin typeface="charter"/>
            </a:endParaRPr>
          </a:p>
          <a:p>
            <a:r>
              <a:rPr lang="pl-PL">
                <a:solidFill>
                  <a:srgbClr val="292929"/>
                </a:solidFill>
                <a:latin typeface="charter"/>
              </a:rPr>
              <a:t>Jednak w </a:t>
            </a:r>
            <a:r>
              <a:rPr lang="pl-PL" b="1">
                <a:solidFill>
                  <a:srgbClr val="292929"/>
                </a:solidFill>
                <a:latin typeface="charter"/>
              </a:rPr>
              <a:t>RandomSearchCV</a:t>
            </a:r>
            <a:r>
              <a:rPr lang="pl-PL">
                <a:solidFill>
                  <a:srgbClr val="292929"/>
                </a:solidFill>
                <a:latin typeface="charter"/>
              </a:rPr>
              <a:t> nie wszystkie parametry są testowane. Zamiast tego wyszukiwanie jest losowe, a wszystkie inne parametry są utrzymywane na stałym poziomie, podczas gdy parametry, które testujemy, są zmienne.
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2356BD6-83DD-6613-40B9-EAB79A52BAE6}"/>
              </a:ext>
            </a:extLst>
          </p:cNvPr>
          <p:cNvSpPr txBox="1"/>
          <p:nvPr/>
        </p:nvSpPr>
        <p:spPr>
          <a:xfrm>
            <a:off x="1382916" y="2352516"/>
            <a:ext cx="9254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92929"/>
                </a:solidFill>
                <a:latin typeface="charter"/>
              </a:rPr>
              <a:t>Główną różnicą między praktyczną implementacją tych dwóch metod jest to, że w </a:t>
            </a:r>
            <a:r>
              <a:rPr lang="pl-PL" b="1">
                <a:solidFill>
                  <a:srgbClr val="292929"/>
                </a:solidFill>
                <a:latin typeface="charter"/>
              </a:rPr>
              <a:t>RandomSearchCV</a:t>
            </a:r>
            <a:r>
              <a:rPr lang="pl-PL">
                <a:solidFill>
                  <a:srgbClr val="292929"/>
                </a:solidFill>
                <a:latin typeface="charter"/>
              </a:rPr>
              <a:t> możemy użyć </a:t>
            </a:r>
            <a:r>
              <a:rPr lang="pl-PL" b="1" err="1">
                <a:solidFill>
                  <a:srgbClr val="292929"/>
                </a:solidFill>
                <a:latin typeface="charter"/>
              </a:rPr>
              <a:t>n_iter</a:t>
            </a:r>
            <a:r>
              <a:rPr lang="pl-PL">
                <a:solidFill>
                  <a:srgbClr val="292929"/>
                </a:solidFill>
                <a:latin typeface="charter"/>
              </a:rPr>
              <a:t>, (n iteracji) aby określić, ile wartości parametrów chcemy pobrać próbki i przetestować. Zaleca się ustawienie </a:t>
            </a:r>
            <a:r>
              <a:rPr lang="pl-PL" b="1" err="1">
                <a:solidFill>
                  <a:srgbClr val="292929"/>
                </a:solidFill>
                <a:latin typeface="charter"/>
              </a:rPr>
              <a:t>n_iter</a:t>
            </a:r>
            <a:r>
              <a:rPr lang="pl-PL" b="1">
                <a:solidFill>
                  <a:srgbClr val="292929"/>
                </a:solidFill>
                <a:latin typeface="charter"/>
              </a:rPr>
              <a:t> </a:t>
            </a:r>
            <a:r>
              <a:rPr lang="pl-PL">
                <a:solidFill>
                  <a:srgbClr val="292929"/>
                </a:solidFill>
                <a:latin typeface="charter"/>
              </a:rPr>
              <a:t>na co najmniej 100</a:t>
            </a:r>
          </a:p>
          <a:p>
            <a:r>
              <a:rPr lang="pl-PL">
                <a:solidFill>
                  <a:srgbClr val="292929"/>
                </a:solidFill>
                <a:latin typeface="charter"/>
              </a:rPr>
              <a:t>.</a:t>
            </a:r>
            <a:endParaRPr lang="en-GB" b="0" i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AE9189F-3454-BED5-9EA0-1CB7D74013EF}"/>
              </a:ext>
            </a:extLst>
          </p:cNvPr>
          <p:cNvSpPr txBox="1"/>
          <p:nvPr/>
        </p:nvSpPr>
        <p:spPr>
          <a:xfrm>
            <a:off x="1382916" y="3429000"/>
            <a:ext cx="103571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92929"/>
                </a:solidFill>
                <a:latin typeface="charter"/>
              </a:rPr>
              <a:t>Dzięki </a:t>
            </a:r>
            <a:r>
              <a:rPr lang="pl-PL" b="1" err="1">
                <a:solidFill>
                  <a:srgbClr val="292929"/>
                </a:solidFill>
                <a:latin typeface="charter"/>
              </a:rPr>
              <a:t>GridSearchCV</a:t>
            </a:r>
            <a:r>
              <a:rPr lang="pl-PL">
                <a:solidFill>
                  <a:srgbClr val="292929"/>
                </a:solidFill>
                <a:latin typeface="charter"/>
              </a:rPr>
              <a:t>, wywołując metodę </a:t>
            </a:r>
            <a:r>
              <a:rPr lang="pl-PL" b="1" err="1">
                <a:solidFill>
                  <a:srgbClr val="292929"/>
                </a:solidFill>
                <a:latin typeface="charter"/>
              </a:rPr>
              <a:t>best_params</a:t>
            </a:r>
            <a:r>
              <a:rPr lang="pl-PL">
                <a:solidFill>
                  <a:srgbClr val="292929"/>
                </a:solidFill>
                <a:latin typeface="charter"/>
              </a:rPr>
              <a:t>_ masz gwarancję uzyskania najlepszych wyników modelu w ramach wartości testowych, ponieważ przetestuje ona każdą z przekazanych wartości.</a:t>
            </a:r>
          </a:p>
          <a:p>
            <a:r>
              <a:rPr lang="pl-PL">
                <a:solidFill>
                  <a:srgbClr val="292929"/>
                </a:solidFill>
                <a:latin typeface="charter"/>
              </a:rPr>
              <a:t>
Jednak w przypadku </a:t>
            </a:r>
            <a:r>
              <a:rPr lang="pl-PL" b="1">
                <a:solidFill>
                  <a:srgbClr val="292929"/>
                </a:solidFill>
                <a:latin typeface="charter"/>
              </a:rPr>
              <a:t>RandomSearchCV</a:t>
            </a:r>
            <a:r>
              <a:rPr lang="pl-PL">
                <a:solidFill>
                  <a:srgbClr val="292929"/>
                </a:solidFill>
                <a:latin typeface="charter"/>
              </a:rPr>
              <a:t> im więcej próbek przetestujesz z zestawu wartości, tym bardziej pewne będzie wyszukiwanie - ale nigdy nie będzie w 100% pewne (chyba że przetestujesz każdą wartość z zestawu możliwych wartości). Statystycznie rzecz biorąc, możemy być dość pewni, że najlepsze znalezione parametry są rzeczywiście najlepszą kombinacją optymalnych parametrów, ponieważ wyszukiwanie jest całkowicie losowe.</a:t>
            </a:r>
            <a:endParaRPr lang="en-GB" b="0" i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2E1A74-FCDB-2AE1-6C0F-E12E82563F0E}"/>
              </a:ext>
            </a:extLst>
          </p:cNvPr>
          <p:cNvSpPr txBox="1"/>
          <p:nvPr/>
        </p:nvSpPr>
        <p:spPr>
          <a:xfrm>
            <a:off x="199176" y="5884752"/>
            <a:ext cx="16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C00000"/>
                </a:solidFill>
              </a:rPr>
              <a:t>ZADANIE:</a:t>
            </a:r>
            <a:r>
              <a:rPr lang="pl-PL" b="1">
                <a:solidFill>
                  <a:srgbClr val="C00000"/>
                </a:solidFill>
              </a:rPr>
              <a:t> 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DD37ADA-4E02-703C-7C05-DD492B373F1F}"/>
              </a:ext>
            </a:extLst>
          </p:cNvPr>
          <p:cNvSpPr txBox="1"/>
          <p:nvPr/>
        </p:nvSpPr>
        <p:spPr>
          <a:xfrm>
            <a:off x="1837853" y="5884752"/>
            <a:ext cx="849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Wykonaj </a:t>
            </a:r>
            <a:r>
              <a:rPr lang="pl-PL" b="1"/>
              <a:t>obie CV </a:t>
            </a:r>
            <a:r>
              <a:rPr lang="pl-PL"/>
              <a:t>dla bazy </a:t>
            </a:r>
            <a:r>
              <a:rPr lang="pl-PL" b="1">
                <a:solidFill>
                  <a:srgbClr val="00B050"/>
                </a:solidFill>
              </a:rPr>
              <a:t>vlagunr-Cyano.csv</a:t>
            </a:r>
            <a:r>
              <a:rPr lang="pl-PL"/>
              <a:t>, zamieść </a:t>
            </a:r>
            <a:r>
              <a:rPr lang="pl-PL" err="1"/>
              <a:t>tabelke</a:t>
            </a:r>
            <a:r>
              <a:rPr lang="pl-PL"/>
              <a:t> z porównaniem obu CV dla prób testowej i treningowej. Który model daje najwyższą dokładność?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9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28B344D-3783-E165-991E-A00C1E0D1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b="4583"/>
          <a:stretch/>
        </p:blipFill>
        <p:spPr>
          <a:xfrm>
            <a:off x="2013033" y="1281112"/>
            <a:ext cx="9705975" cy="42957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4576D63-4A4D-6EF2-DBED-91BB9CB4B09C}"/>
              </a:ext>
            </a:extLst>
          </p:cNvPr>
          <p:cNvSpPr txBox="1"/>
          <p:nvPr/>
        </p:nvSpPr>
        <p:spPr>
          <a:xfrm>
            <a:off x="154004" y="1703672"/>
            <a:ext cx="159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Parametry modelu RF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5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7485C96-44E3-C657-6CC5-6AF051AE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033462"/>
            <a:ext cx="7038975" cy="47910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DFD58F1-4CCC-CE02-3C75-F9EFDE3829D9}"/>
              </a:ext>
            </a:extLst>
          </p:cNvPr>
          <p:cNvSpPr txBox="1"/>
          <p:nvPr/>
        </p:nvSpPr>
        <p:spPr>
          <a:xfrm>
            <a:off x="4361508" y="29516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292929"/>
                </a:solidFill>
                <a:latin typeface="charter"/>
              </a:rPr>
              <a:t>RandomSearchCV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2489B5C-C22F-CFB4-2CFB-84783BB8FBF9}"/>
              </a:ext>
            </a:extLst>
          </p:cNvPr>
          <p:cNvSpPr txBox="1"/>
          <p:nvPr/>
        </p:nvSpPr>
        <p:spPr>
          <a:xfrm>
            <a:off x="298764" y="2218099"/>
            <a:ext cx="227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Parametry </a:t>
            </a:r>
            <a:r>
              <a:rPr lang="pl-PL" err="1"/>
              <a:t>RandomizedSearchCV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43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4FCB0AB-5137-397C-21C2-4CB847E4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87" y="0"/>
            <a:ext cx="8625613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4AECC58-D77B-6ECA-A609-41822A84FBF8}"/>
              </a:ext>
            </a:extLst>
          </p:cNvPr>
          <p:cNvSpPr txBox="1"/>
          <p:nvPr/>
        </p:nvSpPr>
        <p:spPr>
          <a:xfrm>
            <a:off x="361800" y="624689"/>
            <a:ext cx="2607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Losowy wybór najlepszych parametrów (3-fold CV)</a:t>
            </a:r>
          </a:p>
          <a:p>
            <a:endParaRPr lang="pl-PL"/>
          </a:p>
          <a:p>
            <a:r>
              <a:rPr lang="pl-PL"/>
              <a:t>Model bazowy</a:t>
            </a:r>
          </a:p>
          <a:p>
            <a:endParaRPr lang="pl-PL"/>
          </a:p>
          <a:p>
            <a:r>
              <a:rPr lang="pl-PL"/>
              <a:t>n-</a:t>
            </a:r>
            <a:r>
              <a:rPr lang="pl-PL" err="1"/>
              <a:t>iter</a:t>
            </a:r>
            <a:r>
              <a:rPr lang="pl-PL"/>
              <a:t> = 100</a:t>
            </a:r>
          </a:p>
          <a:p>
            <a:endParaRPr lang="pl-PL"/>
          </a:p>
          <a:p>
            <a:r>
              <a:rPr lang="pl-PL"/>
              <a:t>Parametry wyjściowe </a:t>
            </a:r>
            <a:r>
              <a:rPr lang="pl-PL" err="1"/>
              <a:t>RanddomSearchCV</a:t>
            </a:r>
            <a:r>
              <a:rPr lang="pl-PL"/>
              <a:t> po dopasowaniu 3 </a:t>
            </a:r>
            <a:r>
              <a:rPr lang="pl-PL" err="1"/>
              <a:t>folds</a:t>
            </a:r>
            <a:r>
              <a:rPr lang="pl-PL"/>
              <a:t> do każdej ze 100 iteracji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F678D87-AFC3-42CF-B805-C6B34B5A5BBF}"/>
              </a:ext>
            </a:extLst>
          </p:cNvPr>
          <p:cNvSpPr txBox="1"/>
          <p:nvPr/>
        </p:nvSpPr>
        <p:spPr>
          <a:xfrm>
            <a:off x="630491" y="-65687"/>
            <a:ext cx="11248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Losowy las z wizualizacją drzewa decyzyjnego i selekcja zmiennych
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42A1615-6ABE-45BB-AFD6-F2AA2F2E684C}"/>
              </a:ext>
            </a:extLst>
          </p:cNvPr>
          <p:cNvSpPr txBox="1"/>
          <p:nvPr/>
        </p:nvSpPr>
        <p:spPr>
          <a:xfrm>
            <a:off x="3615430" y="3912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B0F0"/>
                </a:solidFill>
              </a:rPr>
              <a:t>http://www.webgraphviz.com/?tab=map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5A6421F-26A5-478C-A9E5-443088EDF0B5}"/>
              </a:ext>
            </a:extLst>
          </p:cNvPr>
          <p:cNvSpPr txBox="1"/>
          <p:nvPr/>
        </p:nvSpPr>
        <p:spPr>
          <a:xfrm>
            <a:off x="1191826" y="31208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Otwórz </a:t>
            </a:r>
            <a:r>
              <a:rPr lang="pl-PL" b="1" err="1"/>
              <a:t>Webgraphviz</a:t>
            </a:r>
            <a:r>
              <a:rPr lang="pl-PL"/>
              <a:t>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DE33BF-2EC5-49AF-9599-FE5E2915744B}"/>
              </a:ext>
            </a:extLst>
          </p:cNvPr>
          <p:cNvSpPr txBox="1"/>
          <p:nvPr/>
        </p:nvSpPr>
        <p:spPr>
          <a:xfrm>
            <a:off x="1296224" y="718501"/>
            <a:ext cx="105910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/>
              <a:t>Otwórz </a:t>
            </a:r>
            <a:r>
              <a:rPr lang="pl-PL" err="1"/>
              <a:t>JupiterNotebook</a:t>
            </a:r>
            <a:endParaRPr lang="pl-PL"/>
          </a:p>
          <a:p>
            <a:pPr marL="342900" indent="-342900">
              <a:buAutoNum type="arabicPeriod"/>
            </a:pPr>
            <a:r>
              <a:rPr lang="pl-PL"/>
              <a:t>Ładuj zestawu danych z katalogu</a:t>
            </a:r>
          </a:p>
          <a:p>
            <a:pPr marL="342900" indent="-342900">
              <a:buAutoNum type="arabicPeriod"/>
            </a:pPr>
            <a:r>
              <a:rPr lang="pl-PL"/>
              <a:t>Analizowanie kodu wzorca</a:t>
            </a:r>
          </a:p>
          <a:p>
            <a:pPr marL="342900" indent="-342900">
              <a:buAutoNum type="arabicPeriod"/>
            </a:pPr>
            <a:r>
              <a:rPr lang="pl-PL"/>
              <a:t>Zmień zestaw danych na
</a:t>
            </a:r>
          </a:p>
          <a:p>
            <a:pPr marL="342900" indent="-342900">
              <a:buAutoNum type="arabicPeriod"/>
            </a:pPr>
            <a:r>
              <a:rPr lang="pl-PL"/>
              <a:t>Obliczanie dla zestawów danych testowych i treningowych: a. </a:t>
            </a:r>
            <a:r>
              <a:rPr lang="pl-PL">
                <a:solidFill>
                  <a:srgbClr val="FF0000"/>
                </a:solidFill>
              </a:rPr>
              <a:t>całkowity model</a:t>
            </a:r>
            <a:r>
              <a:rPr lang="pl-PL"/>
              <a:t>, b. </a:t>
            </a:r>
            <a:r>
              <a:rPr lang="pl-PL">
                <a:solidFill>
                  <a:srgbClr val="FF0000"/>
                </a:solidFill>
              </a:rPr>
              <a:t>dla dwóch najważniejszych cech,</a:t>
            </a:r>
            <a:r>
              <a:rPr lang="pl-PL"/>
              <a:t> c. </a:t>
            </a:r>
            <a:r>
              <a:rPr lang="pl-PL">
                <a:solidFill>
                  <a:srgbClr val="FF0000"/>
                </a:solidFill>
              </a:rPr>
              <a:t>po usunięciu 10% najsłabszych cech</a:t>
            </a:r>
            <a:r>
              <a:rPr lang="pl-PL"/>
              <a:t>: </a:t>
            </a:r>
          </a:p>
          <a:p>
            <a:pPr marL="342900" indent="-342900">
              <a:buAutoNum type="arabicPeriod"/>
            </a:pPr>
            <a:r>
              <a:rPr lang="pl-PL" sz="1400"/>
              <a:t>                    </a:t>
            </a:r>
            <a:r>
              <a:rPr lang="pl-PL" sz="1400" err="1"/>
              <a:t>Mean</a:t>
            </a:r>
            <a:r>
              <a:rPr lang="pl-PL" sz="1400"/>
              <a:t> </a:t>
            </a:r>
            <a:r>
              <a:rPr lang="pl-PL" sz="1400" err="1"/>
              <a:t>Absolute</a:t>
            </a:r>
            <a:r>
              <a:rPr lang="pl-PL" sz="1400"/>
              <a:t> Error</a:t>
            </a:r>
          </a:p>
          <a:p>
            <a:pPr marL="342900" indent="-342900">
              <a:buAutoNum type="arabicPeriod"/>
            </a:pPr>
            <a:r>
              <a:rPr lang="pl-PL" sz="1400"/>
              <a:t>                    </a:t>
            </a:r>
            <a:r>
              <a:rPr lang="pl-PL" sz="1400" err="1"/>
              <a:t>Mean</a:t>
            </a:r>
            <a:r>
              <a:rPr lang="pl-PL" sz="1400"/>
              <a:t> </a:t>
            </a:r>
            <a:r>
              <a:rPr lang="pl-PL" sz="1400" err="1"/>
              <a:t>Absolute</a:t>
            </a:r>
            <a:r>
              <a:rPr lang="pl-PL" sz="1400"/>
              <a:t> Error / </a:t>
            </a:r>
            <a:r>
              <a:rPr lang="pl-PL" sz="1400" err="1"/>
              <a:t>Mean</a:t>
            </a:r>
            <a:r>
              <a:rPr lang="pl-PL" sz="1400"/>
              <a:t> Ratio</a:t>
            </a:r>
          </a:p>
          <a:p>
            <a:pPr marL="342900" indent="-342900">
              <a:buAutoNum type="arabicPeriod"/>
            </a:pPr>
            <a:r>
              <a:rPr lang="pl-PL" sz="1400"/>
              <a:t>                    </a:t>
            </a:r>
            <a:r>
              <a:rPr lang="pl-PL" sz="1400" err="1"/>
              <a:t>Mean</a:t>
            </a:r>
            <a:r>
              <a:rPr lang="pl-PL" sz="1400"/>
              <a:t> </a:t>
            </a:r>
            <a:r>
              <a:rPr lang="pl-PL" sz="1400" err="1"/>
              <a:t>Squared</a:t>
            </a:r>
            <a:r>
              <a:rPr lang="pl-PL" sz="1400"/>
              <a:t> Error</a:t>
            </a:r>
          </a:p>
          <a:p>
            <a:pPr marL="342900" indent="-342900">
              <a:buAutoNum type="arabicPeriod"/>
            </a:pPr>
            <a:r>
              <a:rPr lang="pl-PL" sz="1400"/>
              <a:t>                    Explained </a:t>
            </a:r>
            <a:r>
              <a:rPr lang="pl-PL" sz="1400" err="1"/>
              <a:t>Variance</a:t>
            </a:r>
            <a:r>
              <a:rPr lang="pl-PL" sz="1400"/>
              <a:t> </a:t>
            </a:r>
            <a:r>
              <a:rPr lang="pl-PL" sz="1400" err="1"/>
              <a:t>Squore</a:t>
            </a:r>
            <a:endParaRPr lang="pl-PL" sz="1400"/>
          </a:p>
          <a:p>
            <a:pPr marL="342900" indent="-342900">
              <a:buAutoNum type="arabicPeriod"/>
            </a:pPr>
            <a:r>
              <a:rPr lang="pl-PL" sz="1400"/>
              <a:t>                    </a:t>
            </a:r>
            <a:r>
              <a:rPr lang="pl-PL" sz="1400" err="1"/>
              <a:t>Mean</a:t>
            </a:r>
            <a:r>
              <a:rPr lang="pl-PL" sz="1400"/>
              <a:t> </a:t>
            </a:r>
            <a:r>
              <a:rPr lang="pl-PL" sz="1400" err="1"/>
              <a:t>Absolute</a:t>
            </a:r>
            <a:r>
              <a:rPr lang="pl-PL" sz="1400"/>
              <a:t> </a:t>
            </a:r>
            <a:r>
              <a:rPr lang="pl-PL" sz="1400" err="1"/>
              <a:t>Persentage</a:t>
            </a:r>
            <a:r>
              <a:rPr lang="pl-PL" sz="1400"/>
              <a:t> Error (MAPE)</a:t>
            </a:r>
          </a:p>
          <a:p>
            <a:pPr marL="342900" indent="-342900">
              <a:buAutoNum type="arabicPeriod"/>
            </a:pPr>
            <a:r>
              <a:rPr lang="pl-PL" sz="1400"/>
              <a:t>                    1 – MAPE = </a:t>
            </a:r>
            <a:r>
              <a:rPr lang="pl-PL" sz="1400" err="1"/>
              <a:t>Accuracy</a:t>
            </a:r>
            <a:endParaRPr lang="pl-PL" sz="1400"/>
          </a:p>
          <a:p>
            <a:pPr marL="342900" indent="-342900">
              <a:buAutoNum type="arabicPeriod"/>
            </a:pPr>
            <a:endParaRPr lang="pl-PL"/>
          </a:p>
          <a:p>
            <a:pPr marL="342900" indent="-342900">
              <a:buAutoNum type="arabicPeriod"/>
            </a:pPr>
            <a:r>
              <a:rPr lang="pl-PL"/>
              <a:t>Za pomocą </a:t>
            </a:r>
            <a:r>
              <a:rPr lang="pl-PL" b="1" err="1"/>
              <a:t>Webgraphviz</a:t>
            </a:r>
            <a:r>
              <a:rPr lang="pl-PL"/>
              <a:t> wizualizuj drzewo decyzyjne (znajdź kod (drzewo) w folderze </a:t>
            </a:r>
            <a:r>
              <a:rPr lang="pl-PL" err="1"/>
              <a:t>Documents</a:t>
            </a:r>
            <a:r>
              <a:rPr lang="pl-PL"/>
              <a:t>, otwórz </a:t>
            </a:r>
            <a:r>
              <a:rPr lang="pl-PL" b="1" err="1"/>
              <a:t>Webgraphviz</a:t>
            </a:r>
            <a:r>
              <a:rPr lang="pl-PL" b="1"/>
              <a:t> </a:t>
            </a:r>
            <a:r>
              <a:rPr lang="pl-PL"/>
              <a:t>i wpisz kod do okna. Zapisz jako (w katalogu folderu) . Kod i wykres drzewa przekaz do oceny.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846D4D3-E74B-4958-8B64-204783162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89"/>
          <a:stretch/>
        </p:blipFill>
        <p:spPr>
          <a:xfrm>
            <a:off x="5092543" y="1428704"/>
            <a:ext cx="2006913" cy="372282"/>
          </a:xfrm>
          <a:prstGeom prst="rect">
            <a:avLst/>
          </a:prstGeom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C46EA331-1568-46DF-84EB-1283D77B0AF9}"/>
              </a:ext>
            </a:extLst>
          </p:cNvPr>
          <p:cNvCxnSpPr/>
          <p:nvPr/>
        </p:nvCxnSpPr>
        <p:spPr>
          <a:xfrm flipV="1">
            <a:off x="4077069" y="1724472"/>
            <a:ext cx="1793289" cy="8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ED80957-8C79-4454-9671-0876212AD845}"/>
              </a:ext>
            </a:extLst>
          </p:cNvPr>
          <p:cNvSpPr txBox="1"/>
          <p:nvPr/>
        </p:nvSpPr>
        <p:spPr>
          <a:xfrm>
            <a:off x="8728968" y="830015"/>
            <a:ext cx="196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err="1">
                <a:solidFill>
                  <a:srgbClr val="0070C0"/>
                </a:solidFill>
              </a:rPr>
              <a:t>Regression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 err="1">
                <a:solidFill>
                  <a:srgbClr val="0070C0"/>
                </a:solidFill>
              </a:rPr>
              <a:t>analysis</a:t>
            </a:r>
            <a:r>
              <a:rPr lang="pl-PL" sz="2400">
                <a:solidFill>
                  <a:srgbClr val="0070C0"/>
                </a:solidFill>
              </a:rPr>
              <a:t> in </a:t>
            </a:r>
            <a:r>
              <a:rPr lang="pl-PL" sz="2400" err="1">
                <a:solidFill>
                  <a:srgbClr val="0070C0"/>
                </a:solidFill>
              </a:rPr>
              <a:t>Random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 err="1">
                <a:solidFill>
                  <a:srgbClr val="0070C0"/>
                </a:solidFill>
              </a:rPr>
              <a:t>Forest</a:t>
            </a:r>
            <a:endParaRPr lang="pl-PL" sz="2400">
              <a:solidFill>
                <a:srgbClr val="0070C0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36B980-D525-7701-F638-3537A09A1A41}"/>
              </a:ext>
            </a:extLst>
          </p:cNvPr>
          <p:cNvSpPr txBox="1"/>
          <p:nvPr/>
        </p:nvSpPr>
        <p:spPr>
          <a:xfrm>
            <a:off x="6417696" y="2875570"/>
            <a:ext cx="350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Utwórz tabelkę z porównaniem tych miar dla prób testowej i treningowej.</a:t>
            </a:r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C9D466-92A5-380A-EEBF-8D9440E2F179}"/>
              </a:ext>
            </a:extLst>
          </p:cNvPr>
          <p:cNvSpPr txBox="1"/>
          <p:nvPr/>
        </p:nvSpPr>
        <p:spPr>
          <a:xfrm>
            <a:off x="929404" y="4995953"/>
            <a:ext cx="105201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/>
              <a:t>Wizualizuj:</a:t>
            </a:r>
          </a:p>
          <a:p>
            <a:r>
              <a:rPr lang="pl-PL" sz="1600"/>
              <a:t>      Model drzewa
      Diagram ważności funkcji z redukcją mniej ważnych zmiennych
      Trzy wykresy z relacjami między zmienną celową (</a:t>
            </a:r>
            <a:r>
              <a:rPr lang="pl-PL" sz="1600" err="1"/>
              <a:t>task</a:t>
            </a:r>
            <a:r>
              <a:rPr lang="pl-PL" sz="1600"/>
              <a:t>) a 4 najważniejszymi</a:t>
            </a:r>
          </a:p>
          <a:p>
            <a:r>
              <a:rPr lang="pl-PL" sz="1600"/>
              <a:t>      zmiennymi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22113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8C7B7F2-8F51-FCF1-4989-2A093DF9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39" y="438150"/>
            <a:ext cx="9172575" cy="59817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E2AAFF4-159B-3BBB-7D2B-37797B8001CC}"/>
              </a:ext>
            </a:extLst>
          </p:cNvPr>
          <p:cNvSpPr txBox="1"/>
          <p:nvPr/>
        </p:nvSpPr>
        <p:spPr>
          <a:xfrm>
            <a:off x="334977" y="986828"/>
            <a:ext cx="192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RandomSearchCV</a:t>
            </a:r>
          </a:p>
          <a:p>
            <a:endParaRPr lang="pl-PL"/>
          </a:p>
          <a:p>
            <a:r>
              <a:rPr lang="pl-PL"/>
              <a:t>Dla próby </a:t>
            </a:r>
            <a:r>
              <a:rPr lang="pl-PL" b="1"/>
              <a:t>testowej</a:t>
            </a:r>
          </a:p>
          <a:p>
            <a:endParaRPr lang="pl-PL"/>
          </a:p>
          <a:p>
            <a:r>
              <a:rPr lang="pl-PL"/>
              <a:t>Wyniki dla </a:t>
            </a:r>
            <a:r>
              <a:rPr lang="pl-PL" err="1"/>
              <a:t>base</a:t>
            </a:r>
            <a:r>
              <a:rPr lang="pl-PL"/>
              <a:t> model i </a:t>
            </a:r>
            <a:r>
              <a:rPr lang="pl-PL" err="1"/>
              <a:t>random</a:t>
            </a:r>
            <a:r>
              <a:rPr lang="pl-PL"/>
              <a:t>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8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88621F3-2FA4-49B4-0AD1-3E7B382F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26" y="425702"/>
            <a:ext cx="7496175" cy="57531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31F1EE-C828-ED24-6050-2E13DD76ECFF}"/>
              </a:ext>
            </a:extLst>
          </p:cNvPr>
          <p:cNvSpPr txBox="1"/>
          <p:nvPr/>
        </p:nvSpPr>
        <p:spPr>
          <a:xfrm>
            <a:off x="334977" y="986828"/>
            <a:ext cx="192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RandomSearchCV</a:t>
            </a:r>
          </a:p>
          <a:p>
            <a:endParaRPr lang="pl-PL"/>
          </a:p>
          <a:p>
            <a:r>
              <a:rPr lang="pl-PL"/>
              <a:t>Dla próby </a:t>
            </a:r>
            <a:r>
              <a:rPr lang="pl-PL" b="1"/>
              <a:t>treningowej</a:t>
            </a:r>
          </a:p>
          <a:p>
            <a:endParaRPr lang="pl-PL"/>
          </a:p>
          <a:p>
            <a:r>
              <a:rPr lang="pl-PL"/>
              <a:t>Wyniki dla </a:t>
            </a:r>
            <a:r>
              <a:rPr lang="pl-PL" err="1"/>
              <a:t>base</a:t>
            </a:r>
            <a:r>
              <a:rPr lang="pl-PL"/>
              <a:t> model i </a:t>
            </a:r>
            <a:r>
              <a:rPr lang="pl-PL" err="1"/>
              <a:t>random</a:t>
            </a:r>
            <a:r>
              <a:rPr lang="pl-PL"/>
              <a:t>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50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40B833D-D3D2-D920-6116-71926229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43" y="723617"/>
            <a:ext cx="9477375" cy="43243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8108C6B-8940-B854-23E5-0118362CF605}"/>
              </a:ext>
            </a:extLst>
          </p:cNvPr>
          <p:cNvSpPr txBox="1"/>
          <p:nvPr/>
        </p:nvSpPr>
        <p:spPr>
          <a:xfrm>
            <a:off x="4436198" y="144855"/>
            <a:ext cx="329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err="1"/>
              <a:t>Grid</a:t>
            </a:r>
            <a:r>
              <a:rPr lang="pl-PL" sz="2400" b="1"/>
              <a:t> </a:t>
            </a:r>
            <a:r>
              <a:rPr lang="pl-PL" sz="2400" b="1" err="1"/>
              <a:t>Search</a:t>
            </a:r>
            <a:r>
              <a:rPr lang="pl-PL" sz="2400" b="1"/>
              <a:t> CV</a:t>
            </a:r>
            <a:endParaRPr lang="en-GB" sz="2400" b="1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3E3D23E-264A-D231-76AD-6390D02005B4}"/>
              </a:ext>
            </a:extLst>
          </p:cNvPr>
          <p:cNvSpPr txBox="1"/>
          <p:nvPr/>
        </p:nvSpPr>
        <p:spPr>
          <a:xfrm>
            <a:off x="371192" y="1801640"/>
            <a:ext cx="160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parametry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3DAFD76-0C60-A294-EF5E-B4586218DEBA}"/>
              </a:ext>
            </a:extLst>
          </p:cNvPr>
          <p:cNvSpPr txBox="1"/>
          <p:nvPr/>
        </p:nvSpPr>
        <p:spPr>
          <a:xfrm>
            <a:off x="371192" y="2701126"/>
            <a:ext cx="1602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po dopasowaniu 3 </a:t>
            </a:r>
            <a:r>
              <a:rPr lang="pl-PL" err="1"/>
              <a:t>folds</a:t>
            </a:r>
            <a:r>
              <a:rPr lang="pl-PL"/>
              <a:t> do każdej ze 288 iteracji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34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3DE35BA-8191-1DB5-369B-A9E9218C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04" y="475967"/>
            <a:ext cx="9639300" cy="48196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4241635-AD06-41AA-90A0-8A64FDBA6733}"/>
              </a:ext>
            </a:extLst>
          </p:cNvPr>
          <p:cNvSpPr txBox="1"/>
          <p:nvPr/>
        </p:nvSpPr>
        <p:spPr>
          <a:xfrm>
            <a:off x="334977" y="986828"/>
            <a:ext cx="192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GridSearchCV</a:t>
            </a:r>
            <a:endParaRPr lang="pl-PL"/>
          </a:p>
          <a:p>
            <a:endParaRPr lang="pl-PL"/>
          </a:p>
          <a:p>
            <a:r>
              <a:rPr lang="pl-PL"/>
              <a:t>Dla próby </a:t>
            </a:r>
            <a:r>
              <a:rPr lang="pl-PL" b="1"/>
              <a:t>testowej</a:t>
            </a:r>
          </a:p>
          <a:p>
            <a:endParaRPr lang="pl-PL"/>
          </a:p>
          <a:p>
            <a:r>
              <a:rPr lang="pl-PL"/>
              <a:t>Wyniki dla </a:t>
            </a:r>
            <a:r>
              <a:rPr lang="pl-PL" err="1"/>
              <a:t>base</a:t>
            </a:r>
            <a:r>
              <a:rPr lang="pl-PL"/>
              <a:t> model i </a:t>
            </a:r>
            <a:r>
              <a:rPr lang="pl-PL" err="1"/>
              <a:t>random</a:t>
            </a:r>
            <a:r>
              <a:rPr lang="pl-PL"/>
              <a:t>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3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AE12C6F-BFD5-71E7-7EEA-7554CBBB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00" y="486058"/>
            <a:ext cx="9467850" cy="51435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CF398F0-62D3-D328-A35E-8479B108D4EA}"/>
              </a:ext>
            </a:extLst>
          </p:cNvPr>
          <p:cNvSpPr txBox="1"/>
          <p:nvPr/>
        </p:nvSpPr>
        <p:spPr>
          <a:xfrm>
            <a:off x="334977" y="986828"/>
            <a:ext cx="192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GridSearchCV</a:t>
            </a:r>
            <a:endParaRPr lang="pl-PL"/>
          </a:p>
          <a:p>
            <a:endParaRPr lang="pl-PL"/>
          </a:p>
          <a:p>
            <a:r>
              <a:rPr lang="pl-PL"/>
              <a:t>Dla próby </a:t>
            </a:r>
            <a:r>
              <a:rPr lang="pl-PL" b="1"/>
              <a:t>treningowej</a:t>
            </a:r>
          </a:p>
          <a:p>
            <a:endParaRPr lang="pl-PL"/>
          </a:p>
          <a:p>
            <a:r>
              <a:rPr lang="pl-PL"/>
              <a:t>Wyniki dla </a:t>
            </a:r>
            <a:r>
              <a:rPr lang="pl-PL" err="1"/>
              <a:t>base</a:t>
            </a:r>
            <a:r>
              <a:rPr lang="pl-PL"/>
              <a:t> model i </a:t>
            </a:r>
            <a:r>
              <a:rPr lang="pl-PL" err="1"/>
              <a:t>random</a:t>
            </a:r>
            <a:r>
              <a:rPr lang="pl-PL"/>
              <a:t>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4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80458" y="66729"/>
            <a:ext cx="8795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>
                <a:solidFill>
                  <a:srgbClr val="FF0000"/>
                </a:solidFill>
              </a:rPr>
              <a:t>Pomiary błędów przewidywania (w regresji)
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492405" y="1267489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Absolute Errors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57646" y="1933303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Absolute Prediction Error, APE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43" y="2534433"/>
            <a:ext cx="2420260" cy="95414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57646" y="3610095"/>
            <a:ext cx="3718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>
                <a:latin typeface="TimesNewRomanPS-ItalicMT"/>
              </a:rPr>
              <a:t>Gdzie</a:t>
            </a:r>
            <a:r>
              <a:rPr lang="en-US">
                <a:latin typeface="TimesNewRomanPS-ItalicMT"/>
              </a:rPr>
              <a:t> : </a:t>
            </a:r>
          </a:p>
          <a:p>
            <a:r>
              <a:rPr lang="en-US" i="1" err="1">
                <a:latin typeface="TimesNewRomanPS-ItalicMT"/>
              </a:rPr>
              <a:t>y</a:t>
            </a:r>
            <a:r>
              <a:rPr lang="en-US" i="1" baseline="-25000" err="1">
                <a:latin typeface="TimesNewRomanPS-ItalicMT"/>
              </a:rPr>
              <a:t>t</a:t>
            </a:r>
            <a:r>
              <a:rPr lang="en-US" i="1">
                <a:latin typeface="TimesNewRomanPS-ItalicMT"/>
              </a:rPr>
              <a:t> </a:t>
            </a:r>
            <a:r>
              <a:rPr lang="en-US">
                <a:latin typeface="TimesNewRomanPSMT"/>
              </a:rPr>
              <a:t> -  </a:t>
            </a:r>
            <a:r>
              <a:rPr lang="en-US" err="1">
                <a:latin typeface="TimesNewRomanPSMT"/>
              </a:rPr>
              <a:t>zmierzona</a:t>
            </a:r>
            <a:r>
              <a:rPr lang="en-US">
                <a:latin typeface="TimesNewRomanPSMT"/>
              </a:rPr>
              <a:t> </a:t>
            </a:r>
            <a:r>
              <a:rPr lang="en-US" err="1">
                <a:latin typeface="TimesNewRomanPSMT"/>
              </a:rPr>
              <a:t>wartość</a:t>
            </a:r>
            <a:r>
              <a:rPr lang="en-US">
                <a:latin typeface="TimesNewRomanPSMT"/>
              </a:rPr>
              <a:t> w </a:t>
            </a:r>
            <a:r>
              <a:rPr lang="en-US" err="1">
                <a:latin typeface="TimesNewRomanPSMT"/>
              </a:rPr>
              <a:t>czasie</a:t>
            </a:r>
            <a:r>
              <a:rPr lang="en-US">
                <a:latin typeface="TimesNewRomanPSMT"/>
              </a:rPr>
              <a:t> </a:t>
            </a:r>
            <a:r>
              <a:rPr lang="en-US" i="1">
                <a:latin typeface="TimesNewRomanPSMT"/>
              </a:rPr>
              <a:t>t</a:t>
            </a:r>
            <a:r>
              <a:rPr lang="en-US">
                <a:latin typeface="TimesNewRomanPSMT"/>
              </a:rPr>
              <a:t>, </a:t>
            </a:r>
          </a:p>
          <a:p>
            <a:r>
              <a:rPr lang="en-US" err="1">
                <a:latin typeface="TimesNewRomanPSMT"/>
              </a:rPr>
              <a:t>ƒ</a:t>
            </a:r>
            <a:r>
              <a:rPr lang="en-US" i="1" baseline="-25000" err="1">
                <a:latin typeface="TimesNewRomanPSMT"/>
              </a:rPr>
              <a:t>t</a:t>
            </a:r>
            <a:r>
              <a:rPr lang="en-US">
                <a:latin typeface="TimesNewRomanPSMT"/>
              </a:rPr>
              <a:t> </a:t>
            </a:r>
            <a:r>
              <a:rPr lang="en-US" baseline="30000">
                <a:latin typeface="TimesNewRomanPSMT"/>
              </a:rPr>
              <a:t>(m)</a:t>
            </a:r>
            <a:r>
              <a:rPr lang="en-US" i="1">
                <a:latin typeface="TimesNewRomanPSMT"/>
              </a:rPr>
              <a:t> </a:t>
            </a:r>
            <a:r>
              <a:rPr lang="en-US">
                <a:latin typeface="TimesNewRomanPSMT"/>
              </a:rPr>
              <a:t>– </a:t>
            </a:r>
            <a:r>
              <a:rPr lang="en-US" err="1">
                <a:latin typeface="TimesNewRomanPSMT"/>
              </a:rPr>
              <a:t>przewidywana</a:t>
            </a:r>
            <a:r>
              <a:rPr lang="en-US">
                <a:latin typeface="TimesNewRomanPSMT"/>
              </a:rPr>
              <a:t> </a:t>
            </a:r>
            <a:r>
              <a:rPr lang="en-US" err="1">
                <a:latin typeface="TimesNewRomanPSMT"/>
              </a:rPr>
              <a:t>wartość</a:t>
            </a:r>
            <a:r>
              <a:rPr lang="en-US">
                <a:latin typeface="TimesNewRomanPSMT"/>
              </a:rPr>
              <a:t> w </a:t>
            </a:r>
            <a:r>
              <a:rPr lang="en-US" err="1">
                <a:latin typeface="TimesNewRomanPSMT"/>
              </a:rPr>
              <a:t>czasie</a:t>
            </a:r>
            <a:r>
              <a:rPr lang="en-US">
                <a:latin typeface="TimesNewRomanPSMT"/>
              </a:rPr>
              <a:t> </a:t>
            </a:r>
            <a:r>
              <a:rPr lang="en-US" i="1">
                <a:latin typeface="TimesNewRomanPSMT"/>
              </a:rPr>
              <a:t>t</a:t>
            </a:r>
            <a:r>
              <a:rPr lang="en-US">
                <a:latin typeface="TimesNewRomanPSMT"/>
              </a:rPr>
              <a:t>, </a:t>
            </a:r>
            <a:r>
              <a:rPr lang="pl-PL">
                <a:latin typeface="TimesNewRomanPSMT"/>
              </a:rPr>
              <a:t>uzyskane z zastosowania modelu prognostycznego </a:t>
            </a:r>
            <a:r>
              <a:rPr lang="en-US" i="1">
                <a:latin typeface="TimesNewRomanPSMT"/>
              </a:rPr>
              <a:t>m</a:t>
            </a:r>
            <a:r>
              <a:rPr lang="en-US">
                <a:latin typeface="TimesNewRomanPSMT"/>
              </a:rPr>
              <a:t>.</a:t>
            </a:r>
          </a:p>
          <a:p>
            <a:endParaRPr lang="en-US">
              <a:latin typeface="TimesNewRomanPSMT"/>
            </a:endParaRPr>
          </a:p>
          <a:p>
            <a:r>
              <a:rPr lang="en-US" err="1"/>
              <a:t>Zwany</a:t>
            </a:r>
            <a:r>
              <a:rPr lang="en-US"/>
              <a:t> </a:t>
            </a:r>
            <a:r>
              <a:rPr lang="en-US" err="1"/>
              <a:t>dalej</a:t>
            </a:r>
            <a:r>
              <a:rPr lang="en-US"/>
              <a:t> </a:t>
            </a:r>
            <a:r>
              <a:rPr lang="en-US" err="1"/>
              <a:t>indeksem</a:t>
            </a:r>
            <a:r>
              <a:rPr lang="en-US"/>
              <a:t> </a:t>
            </a:r>
            <a:r>
              <a:rPr lang="en-US" err="1"/>
              <a:t>modelu</a:t>
            </a:r>
            <a:r>
              <a:rPr lang="en-US"/>
              <a:t>
(</a:t>
            </a:r>
            <a:r>
              <a:rPr lang="en-US" i="1"/>
              <a:t>m</a:t>
            </a:r>
            <a:r>
              <a:rPr lang="en-US"/>
              <a:t>) </a:t>
            </a:r>
            <a:r>
              <a:rPr lang="en-US" err="1"/>
              <a:t>zostan</a:t>
            </a:r>
            <a:r>
              <a:rPr lang="pl-PL" err="1"/>
              <a:t>ie</a:t>
            </a:r>
            <a:r>
              <a:rPr lang="en-US"/>
              <a:t> </a:t>
            </a:r>
            <a:r>
              <a:rPr lang="en-US" err="1"/>
              <a:t>pominięt</a:t>
            </a:r>
            <a:r>
              <a:rPr lang="pl-PL"/>
              <a:t>y</a:t>
            </a:r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6637401" y="766596"/>
            <a:ext cx="272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Mean Absolute Error, MAE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70" y="1207187"/>
            <a:ext cx="3213828" cy="1057224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6637401" y="2264411"/>
            <a:ext cx="3134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/>
              <a:t>Gdzie</a:t>
            </a:r>
            <a:r>
              <a:rPr lang="en-US"/>
              <a:t>: </a:t>
            </a:r>
          </a:p>
          <a:p>
            <a:r>
              <a:rPr lang="en-US" i="1"/>
              <a:t>n</a:t>
            </a:r>
            <a:r>
              <a:rPr lang="en-US"/>
              <a:t> –</a:t>
            </a:r>
            <a:r>
              <a:rPr lang="en-US" err="1"/>
              <a:t>horyzont</a:t>
            </a:r>
            <a:r>
              <a:rPr lang="en-US"/>
              <a:t> </a:t>
            </a:r>
            <a:r>
              <a:rPr lang="en-US" err="1"/>
              <a:t>prognozy</a:t>
            </a:r>
            <a:r>
              <a:rPr lang="en-US"/>
              <a:t>, </a:t>
            </a:r>
            <a:r>
              <a:rPr lang="pl-PL"/>
              <a:t>średnia</a:t>
            </a:r>
            <a:r>
              <a:rPr lang="en-US"/>
              <a:t>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6707070" y="3136969"/>
            <a:ext cx="250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Mean Square Error, MSE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70" y="3745079"/>
            <a:ext cx="3362321" cy="1005448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6772151" y="4794460"/>
            <a:ext cx="3141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Root Mean Square Error, RMSE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162" y="5482681"/>
            <a:ext cx="4062882" cy="1217445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445013" y="1933303"/>
            <a:ext cx="4031193" cy="128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 16"/>
          <p:cNvSpPr/>
          <p:nvPr/>
        </p:nvSpPr>
        <p:spPr>
          <a:xfrm>
            <a:off x="9718766" y="1718382"/>
            <a:ext cx="87085" cy="15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ostokąt 17"/>
          <p:cNvSpPr/>
          <p:nvPr/>
        </p:nvSpPr>
        <p:spPr>
          <a:xfrm>
            <a:off x="9915487" y="4035838"/>
            <a:ext cx="87085" cy="15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18"/>
          <p:cNvSpPr/>
          <p:nvPr/>
        </p:nvSpPr>
        <p:spPr>
          <a:xfrm>
            <a:off x="6540137" y="766596"/>
            <a:ext cx="3265714" cy="146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19"/>
          <p:cNvSpPr/>
          <p:nvPr/>
        </p:nvSpPr>
        <p:spPr>
          <a:xfrm>
            <a:off x="6562671" y="3033175"/>
            <a:ext cx="3396358" cy="168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stokąt 20"/>
          <p:cNvSpPr/>
          <p:nvPr/>
        </p:nvSpPr>
        <p:spPr>
          <a:xfrm>
            <a:off x="6562671" y="4794460"/>
            <a:ext cx="4061786" cy="188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4D45C23-184A-4555-9328-120E22CE9F62}"/>
              </a:ext>
            </a:extLst>
          </p:cNvPr>
          <p:cNvSpPr txBox="1"/>
          <p:nvPr/>
        </p:nvSpPr>
        <p:spPr>
          <a:xfrm>
            <a:off x="492405" y="227591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effectLst/>
                <a:latin typeface="Segoe UI Web (East European)"/>
              </a:rPr>
              <a:t>Bezwzględny błąd przewidywania, APE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7B01224-D134-4FBF-AB4F-504608F098D3}"/>
              </a:ext>
            </a:extLst>
          </p:cNvPr>
          <p:cNvSpPr txBox="1"/>
          <p:nvPr/>
        </p:nvSpPr>
        <p:spPr>
          <a:xfrm>
            <a:off x="6637401" y="98372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effectLst/>
                <a:latin typeface="Segoe UI Web (East European)"/>
              </a:rPr>
              <a:t>Średni błąd bezwzględny, MAE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87DB6EB-E597-4D77-BD1D-1765D9B315F6}"/>
              </a:ext>
            </a:extLst>
          </p:cNvPr>
          <p:cNvSpPr txBox="1"/>
          <p:nvPr/>
        </p:nvSpPr>
        <p:spPr>
          <a:xfrm>
            <a:off x="6611734" y="3417333"/>
            <a:ext cx="3588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effectLst/>
                <a:latin typeface="Segoe UI Web (East European)"/>
              </a:rPr>
              <a:t>Średni błąd kwadratowy, MSE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5B2C81B-1CF4-4E47-A199-681E56DF7988}"/>
              </a:ext>
            </a:extLst>
          </p:cNvPr>
          <p:cNvSpPr txBox="1"/>
          <p:nvPr/>
        </p:nvSpPr>
        <p:spPr>
          <a:xfrm>
            <a:off x="6637401" y="5042417"/>
            <a:ext cx="3891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effectLst/>
                <a:latin typeface="Segoe UI Web (East European)"/>
              </a:rPr>
              <a:t>Błąd średniej kwadratowej, RMSE</a:t>
            </a:r>
          </a:p>
        </p:txBody>
      </p:sp>
    </p:spTree>
    <p:extLst>
      <p:ext uri="{BB962C8B-B14F-4D97-AF65-F5344CB8AC3E}">
        <p14:creationId xmlns:p14="http://schemas.microsoft.com/office/powerpoint/2010/main" val="125982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8674" y="187800"/>
            <a:ext cx="11730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/>
              <a:t>RMSE jest najpopularniejszą metryką oceny używaną w problemach z regresją. </a:t>
            </a:r>
            <a:r>
              <a:rPr lang="pl-PL" sz="1600"/>
              <a:t>Wynika to z założenia, że błędy są bezstronne i podążają za rozkładem normalnym. Oto kluczowe punkty, które należy wziąć pod uwagę w RMSE</a:t>
            </a:r>
            <a:r>
              <a:rPr lang="pl-PL" sz="1600" b="1"/>
              <a:t>:
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Moc "pierwiastka kwadratowego" umożliwia tej metryce pokazywanie dużych odchyleń liczbowych</a:t>
            </a:r>
            <a:r>
              <a:rPr lang="en-US" sz="1600"/>
              <a:t>.</a:t>
            </a:r>
            <a:endParaRPr lang="pl-PL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"Kwadratowy" charakter tego wskaźnika pomaga uzyskać bardziej wiarygodne wyniki, co zapobiega anulowaniu dodatnich i ujemnych wartości błędów. Innymi słowy, ta metryka trafnie wyświetla prawdopodobną wielkość terminu błędu.
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Pozwala uniknąć stosowania wartości błędu bezwzględnego, co jest wysoce niepożądane w obliczeniach matematycznych</a:t>
            </a:r>
            <a:r>
              <a:rPr lang="en-US" sz="1600"/>
              <a:t>.</a:t>
            </a:r>
            <a:endParaRPr lang="pl-PL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Gdy mamy więcej próbek, rekonstrukcja rozkładu błędów za pomocą RMSE jest uważana za bardziej niezawodną.
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Na RMSE duży wpływ mają wartości odstające. Dlatego przed użyciem tych danych upewnij się, że z zestawu danych usunięto wartości odstające.</a:t>
            </a:r>
            <a:r>
              <a:rPr lang="en-US" sz="1600"/>
              <a:t>.</a:t>
            </a:r>
            <a:endParaRPr lang="pl-PL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W porównaniu do średniego błędu bezwzględnego, RMSE daje większą wagę i eliminuje duże błędy.
Metryka RMSE jest podana przez:
</a:t>
            </a:r>
            <a:endParaRPr lang="en-US" sz="160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460" y="3749204"/>
            <a:ext cx="2974660" cy="86052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278674" y="4527229"/>
            <a:ext cx="11730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/>
              <a:t>Ogólnie rzecz biorąc, bezwzględne miary błędu mają </a:t>
            </a:r>
            <a:r>
              <a:rPr lang="pl-PL" sz="1600" b="1"/>
              <a:t>następujące niedociągnięcia</a:t>
            </a:r>
            <a:r>
              <a:rPr lang="en-US" sz="1600"/>
              <a:t>. </a:t>
            </a:r>
            <a:endParaRPr lang="pl-PL" sz="1600"/>
          </a:p>
          <a:p>
            <a:endParaRPr lang="pl-PL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Główną wadą jest zależność skali. Dlatego jeśli zadanie prognozy obejmuje obiekty o różnych skalach lub wielkościach, nie można zastosować bezwzględnych miar błędu. 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Kolejną wadą jest duży wpływ wartości odstających w danych na prognozowaną ocenę wyników. Tak więc, jeśli dane zawierają wartości odstające o wartości maksymalnej (jest to powszechne w rzeczywistych zadaniach), wówczas bezwzględne miary błędów wykazują wartości zachowawcze.
RMSE, MSE mają niską niezawodność: wyniki mogą się różnić w zależności od różnej frakcji danych</a:t>
            </a:r>
            <a:endParaRPr lang="en-US" sz="160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1C7595F-9A10-4B84-8071-D3372214FFF6}"/>
              </a:ext>
            </a:extLst>
          </p:cNvPr>
          <p:cNvCxnSpPr/>
          <p:nvPr/>
        </p:nvCxnSpPr>
        <p:spPr>
          <a:xfrm>
            <a:off x="3522846" y="4263992"/>
            <a:ext cx="5274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4241" y="170207"/>
            <a:ext cx="52117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>
                <a:solidFill>
                  <a:srgbClr val="0070C0"/>
                </a:solidFill>
              </a:rPr>
              <a:t>Miary oparte na błędach procentowych
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43840" y="9643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/>
              <a:t>Błędy procentowe są obliczane na podstawie wartości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29" y="1433110"/>
            <a:ext cx="1180575" cy="8576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6834286" y="109030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Mean Absolute Percentage Error, MAPE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01" y="745402"/>
            <a:ext cx="4006800" cy="8218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6834286" y="1865477"/>
            <a:ext cx="437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Root Mean Square Percentage Error, RMSPE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88" y="2630081"/>
            <a:ext cx="3324225" cy="866775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243840" y="3548006"/>
            <a:ext cx="512435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/>
              <a:t>Niedociągnięć</a:t>
            </a:r>
            <a:r>
              <a:rPr lang="en-US" sz="1600"/>
              <a:t>.</a:t>
            </a:r>
            <a:endParaRPr lang="pl-PL" sz="1600"/>
          </a:p>
          <a:p>
            <a:endParaRPr lang="pl-PL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Dzielenie przez zero, gdy rzeczywista wartość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 jest równa zero.
Problem niesymetryczny - wartości błędów różnią się:
 czy przewidywana wartość jest większa czy mniejsza niż
      rzeczywista.
Wartości odstające mają znaczący wpływ na wynik.</a:t>
            </a:r>
          </a:p>
          <a:p>
            <a:r>
              <a:rPr lang="pl-PL" sz="1600"/>
              <a:t>     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618349" y="2386939"/>
            <a:ext cx="6447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err="1"/>
              <a:t>Korzyść</a:t>
            </a:r>
            <a:r>
              <a:rPr lang="en-US" sz="1600" b="1"/>
              <a:t>:
</a:t>
            </a:r>
            <a:endParaRPr lang="en-US" sz="1600"/>
          </a:p>
          <a:p>
            <a:r>
              <a:rPr lang="pl-PL" sz="1600"/>
              <a:t>Błędy danych wyrażone w różnych skalach i jednostkach są porównywalne
</a:t>
            </a:r>
            <a:endParaRPr lang="en-US" sz="160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3907E96-D4B3-416F-956A-2D83DB1CE7E3}"/>
              </a:ext>
            </a:extLst>
          </p:cNvPr>
          <p:cNvSpPr txBox="1"/>
          <p:nvPr/>
        </p:nvSpPr>
        <p:spPr>
          <a:xfrm>
            <a:off x="5240358" y="3548006"/>
            <a:ext cx="670780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b="1">
                <a:solidFill>
                  <a:srgbClr val="777777"/>
                </a:solidFill>
                <a:latin typeface="inherit"/>
              </a:rPr>
              <a:t>Wyjaśniona wariancja </a:t>
            </a:r>
            <a:r>
              <a:rPr lang="pl-PL" sz="1600">
                <a:solidFill>
                  <a:srgbClr val="777777"/>
                </a:solidFill>
                <a:latin typeface="inherit"/>
              </a:rPr>
              <a:t>(zwana również wariancją wyjaśnioną) służy do pomiaru rozbieżności między modelem a rzeczywistymi danymi. Innymi słowy, jest to część całkowitej wariancji modelu, która jest wyjaśniona przez czynniki, które są faktycznie obecne i nie są spowodowane wariancją błędu.</a:t>
            </a:r>
          </a:p>
          <a:p>
            <a:pPr fontAlgn="base"/>
            <a:r>
              <a:rPr lang="pl-PL" b="1">
                <a:solidFill>
                  <a:srgbClr val="777777"/>
                </a:solidFill>
                <a:latin typeface="inherit"/>
              </a:rPr>
              <a:t>
</a:t>
            </a:r>
            <a:r>
              <a:rPr lang="pl-PL" sz="1400">
                <a:solidFill>
                  <a:srgbClr val="777777"/>
                </a:solidFill>
                <a:latin typeface="PT Sans"/>
              </a:rPr>
              <a:t>Wyższe odsetki wyjaśnionej wariancji wskazują na silniejszą siłę kojarzenia.  Oznacza to również, że dokonujesz lepszych prognoz (Rosenthal &amp; Rosenthal, 2011).</a:t>
            </a:r>
            <a:endParaRPr lang="en-US" sz="1400" b="0" i="0">
              <a:solidFill>
                <a:srgbClr val="777777"/>
              </a:solidFill>
              <a:effectLst/>
              <a:latin typeface="PT Sans"/>
            </a:endParaRPr>
          </a:p>
          <a:p>
            <a:pPr algn="l" fontAlgn="base"/>
            <a:r>
              <a:rPr lang="en-US" sz="1400" b="0" i="0">
                <a:solidFill>
                  <a:srgbClr val="555555"/>
                </a:solidFill>
                <a:effectLst/>
                <a:latin typeface="Philosopher"/>
              </a:rPr>
              <a:t>r</a:t>
            </a:r>
            <a:r>
              <a:rPr lang="en-US" sz="1400" b="0" i="0" baseline="30000">
                <a:solidFill>
                  <a:srgbClr val="555555"/>
                </a:solidFill>
                <a:effectLst/>
                <a:latin typeface="inherit"/>
              </a:rPr>
              <a:t>2</a:t>
            </a:r>
            <a:r>
              <a:rPr lang="en-US" sz="1400" b="0" i="0">
                <a:solidFill>
                  <a:srgbClr val="555555"/>
                </a:solidFill>
                <a:effectLst/>
                <a:latin typeface="Philosopher"/>
              </a:rPr>
              <a:t> = R</a:t>
            </a:r>
            <a:r>
              <a:rPr lang="en-US" sz="1400" b="0" i="0" baseline="30000">
                <a:solidFill>
                  <a:srgbClr val="555555"/>
                </a:solidFill>
                <a:effectLst/>
                <a:latin typeface="inherit"/>
              </a:rPr>
              <a:t>2</a:t>
            </a:r>
            <a:r>
              <a:rPr lang="en-US" sz="1400" b="0" i="0">
                <a:solidFill>
                  <a:srgbClr val="555555"/>
                </a:solidFill>
                <a:effectLst/>
                <a:latin typeface="Philosopher"/>
              </a:rPr>
              <a:t> = η</a:t>
            </a:r>
            <a:r>
              <a:rPr lang="en-US" sz="1400" b="0" i="0" baseline="30000">
                <a:solidFill>
                  <a:srgbClr val="555555"/>
                </a:solidFill>
                <a:effectLst/>
                <a:latin typeface="inherit"/>
              </a:rPr>
              <a:t>2</a:t>
            </a:r>
            <a:endParaRPr lang="en-US" sz="1400" b="0" i="0">
              <a:solidFill>
                <a:srgbClr val="555555"/>
              </a:solidFill>
              <a:effectLst/>
              <a:latin typeface="Philosopher"/>
            </a:endParaRPr>
          </a:p>
          <a:p>
            <a:pPr fontAlgn="base"/>
            <a:r>
              <a:rPr lang="pl-PL" sz="1400">
                <a:solidFill>
                  <a:srgbClr val="777777"/>
                </a:solidFill>
                <a:latin typeface="PT Sans"/>
              </a:rPr>
              <a:t>Wyjaśniona wariancja może być oznaczona r</a:t>
            </a:r>
            <a:r>
              <a:rPr lang="pl-PL" sz="1400" baseline="30000">
                <a:solidFill>
                  <a:srgbClr val="777777"/>
                </a:solidFill>
                <a:latin typeface="PT Sans"/>
              </a:rPr>
              <a:t>2</a:t>
            </a:r>
            <a:r>
              <a:rPr lang="pl-PL" sz="1400">
                <a:solidFill>
                  <a:srgbClr val="777777"/>
                </a:solidFill>
                <a:latin typeface="PT Sans"/>
              </a:rPr>
              <a:t>. W ANOVA nazywa się to eta do kwadratu (η</a:t>
            </a:r>
            <a:r>
              <a:rPr lang="pl-PL" sz="1400" baseline="30000">
                <a:solidFill>
                  <a:srgbClr val="777777"/>
                </a:solidFill>
                <a:latin typeface="PT Sans"/>
              </a:rPr>
              <a:t>2</a:t>
            </a:r>
            <a:r>
              <a:rPr lang="pl-PL" sz="1400">
                <a:solidFill>
                  <a:srgbClr val="777777"/>
                </a:solidFill>
                <a:latin typeface="PT Sans"/>
              </a:rPr>
              <a:t>), a w analizie regresji nazywa się to współczynnikiem determinacji (R</a:t>
            </a:r>
            <a:r>
              <a:rPr lang="pl-PL" sz="1400" baseline="30000">
                <a:solidFill>
                  <a:srgbClr val="777777"/>
                </a:solidFill>
                <a:latin typeface="PT Sans"/>
              </a:rPr>
              <a:t>2</a:t>
            </a:r>
            <a:r>
              <a:rPr lang="pl-PL" sz="1400">
                <a:solidFill>
                  <a:srgbClr val="777777"/>
                </a:solidFill>
                <a:latin typeface="PT Sans"/>
              </a:rPr>
              <a:t>). Te trzy terminy są zasadniczo synonimami, z wyjątkiem tego, że R</a:t>
            </a:r>
            <a:r>
              <a:rPr lang="pl-PL" sz="1400" baseline="30000">
                <a:solidFill>
                  <a:srgbClr val="777777"/>
                </a:solidFill>
                <a:latin typeface="PT Sans"/>
              </a:rPr>
              <a:t>2</a:t>
            </a:r>
            <a:r>
              <a:rPr lang="pl-PL" sz="1400">
                <a:solidFill>
                  <a:srgbClr val="777777"/>
                </a:solidFill>
                <a:latin typeface="PT Sans"/>
              </a:rPr>
              <a:t> zakłada, że zmiany w zmiennej zależnej są spowodowane liniową relacją ze zmienną niezależną; Eta</a:t>
            </a:r>
            <a:r>
              <a:rPr lang="pl-PL" sz="1400" baseline="30000">
                <a:solidFill>
                  <a:srgbClr val="777777"/>
                </a:solidFill>
                <a:latin typeface="PT Sans"/>
              </a:rPr>
              <a:t>2</a:t>
            </a:r>
            <a:r>
              <a:rPr lang="pl-PL" sz="1400">
                <a:solidFill>
                  <a:srgbClr val="777777"/>
                </a:solidFill>
                <a:latin typeface="PT Sans"/>
              </a:rPr>
              <a:t> nie ma tego podstawowego założenia.
</a:t>
            </a:r>
            <a:endParaRPr lang="en-US" sz="1400" b="0" i="0">
              <a:solidFill>
                <a:srgbClr val="777777"/>
              </a:solidFill>
              <a:effectLst/>
              <a:latin typeface="PT Sans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344E249-B9F2-41F4-9C91-A9D6AF210F32}"/>
              </a:ext>
            </a:extLst>
          </p:cNvPr>
          <p:cNvSpPr txBox="1"/>
          <p:nvPr/>
        </p:nvSpPr>
        <p:spPr>
          <a:xfrm>
            <a:off x="4102184" y="1464977"/>
            <a:ext cx="364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err="1"/>
              <a:t>Accuracy</a:t>
            </a:r>
            <a:r>
              <a:rPr lang="pl-PL" b="1"/>
              <a:t> </a:t>
            </a:r>
            <a:r>
              <a:rPr lang="pl-PL"/>
              <a:t>= 1 - </a:t>
            </a:r>
            <a:r>
              <a:rPr lang="pl-PL" i="1"/>
              <a:t>MAPE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AD05697-14B7-4998-BEF4-D0BB2CAD8581}"/>
              </a:ext>
            </a:extLst>
          </p:cNvPr>
          <p:cNvSpPr txBox="1"/>
          <p:nvPr/>
        </p:nvSpPr>
        <p:spPr>
          <a:xfrm>
            <a:off x="6436894" y="41270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effectLst/>
                <a:latin typeface="Segoe UI Web (East European)"/>
              </a:rPr>
              <a:t>Średni bezwzględny błąd procentowy, MAPE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ED15609-76A0-4D34-A7E5-19AA4B0F2165}"/>
              </a:ext>
            </a:extLst>
          </p:cNvPr>
          <p:cNvSpPr txBox="1"/>
          <p:nvPr/>
        </p:nvSpPr>
        <p:spPr>
          <a:xfrm>
            <a:off x="5925954" y="2142770"/>
            <a:ext cx="62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effectLst/>
                <a:latin typeface="Segoe UI Web (East European)"/>
              </a:rPr>
              <a:t>Główny średni kwadratowy błąd procentowy, RMSPE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78A811C-A33D-401E-ACE6-F2FC2548351C}"/>
              </a:ext>
            </a:extLst>
          </p:cNvPr>
          <p:cNvSpPr txBox="1"/>
          <p:nvPr/>
        </p:nvSpPr>
        <p:spPr>
          <a:xfrm>
            <a:off x="4071450" y="1762720"/>
            <a:ext cx="13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Dokładność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8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A32D8B4-4C9D-4A76-9AE4-E0CC9149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B39E64D-5CD2-4790-8324-4E98FBE3E214}"/>
              </a:ext>
            </a:extLst>
          </p:cNvPr>
          <p:cNvCxnSpPr/>
          <p:nvPr/>
        </p:nvCxnSpPr>
        <p:spPr>
          <a:xfrm flipV="1">
            <a:off x="612559" y="2104008"/>
            <a:ext cx="1597981" cy="7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9E2C5CD-39A8-B6E6-428C-68558ED73C6F}"/>
              </a:ext>
            </a:extLst>
          </p:cNvPr>
          <p:cNvSpPr txBox="1"/>
          <p:nvPr/>
        </p:nvSpPr>
        <p:spPr>
          <a:xfrm>
            <a:off x="371192" y="2344848"/>
            <a:ext cx="9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Zmień </a:t>
            </a:r>
            <a:r>
              <a:rPr lang="pl-PL" err="1"/>
              <a:t>dataset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DE66ADD-F052-4DDC-918B-A60E7212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FDFC6846-478D-4DC2-8483-07891F328DD5}"/>
              </a:ext>
            </a:extLst>
          </p:cNvPr>
          <p:cNvCxnSpPr/>
          <p:nvPr/>
        </p:nvCxnSpPr>
        <p:spPr>
          <a:xfrm flipV="1">
            <a:off x="612559" y="2104008"/>
            <a:ext cx="1597981" cy="7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BFABE3F-A23E-94A9-D1B7-E16E1816BAA3}"/>
              </a:ext>
            </a:extLst>
          </p:cNvPr>
          <p:cNvSpPr txBox="1"/>
          <p:nvPr/>
        </p:nvSpPr>
        <p:spPr>
          <a:xfrm>
            <a:off x="298764" y="2272420"/>
            <a:ext cx="119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Zmień zmienną docelową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5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A7E823F-5D54-4082-A10B-8C8EB38B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9FC91542-EA32-4154-B308-3690E01BE057}"/>
              </a:ext>
            </a:extLst>
          </p:cNvPr>
          <p:cNvSpPr txBox="1"/>
          <p:nvPr/>
        </p:nvSpPr>
        <p:spPr>
          <a:xfrm>
            <a:off x="461639" y="2139518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Wszystkie zmienne</a:t>
            </a:r>
          </a:p>
        </p:txBody>
      </p:sp>
    </p:spTree>
    <p:extLst>
      <p:ext uri="{BB962C8B-B14F-4D97-AF65-F5344CB8AC3E}">
        <p14:creationId xmlns:p14="http://schemas.microsoft.com/office/powerpoint/2010/main" val="37540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F97515D-9AEC-4BCD-BBA7-EB0A31FD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642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B31692-D1BA-48EC-A832-6B949FB8C15D}">
  <ds:schemaRefs>
    <ds:schemaRef ds:uri="3e69cb76-30b4-4f29-b956-8aa9c2f992f4"/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6C795B-FD53-483B-9785-CE81261915D5}">
  <ds:schemaRefs>
    <ds:schemaRef ds:uri="3e69cb76-30b4-4f29-b956-8aa9c2f992f4"/>
    <ds:schemaRef ds:uri="eff87d91-f7b9-4911-8e55-31ec7128386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7B1606-8749-4D6D-99B3-46673AA5F8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2021-05-18T14:52:46Z</dcterms:created>
  <dcterms:modified xsi:type="dcterms:W3CDTF">2023-05-11T14:09:55Z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  <property fmtid="{D5CDD505-2E9C-101B-9397-08002B2CF9AE}" pid="3" name="MediaServiceImageTags">
    <vt:lpwstr/>
  </property>
</Properties>
</file>