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_rels/.rels" ContentType="application/vnd.openxmlformats-package.relationshi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1D590-63D3-452E-A8F3-FAD3459837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CC755-D06E-460F-84CD-FDC8C9AD55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ED8F5-FF29-4AEA-84E9-A61CF0D5ED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ABBC0E-1D96-4CF9-BD5A-B81B4AAE59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F0A97-4738-4ABE-8E6C-B68EF00FAF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977DFA-CB0C-4A37-AA18-AC0825CB3E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25F6A-0601-4862-8E2C-15F098698E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A6D31-C5A3-4432-B9E3-8B3561FC31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3C49E-556E-495E-9557-A205554DCB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6336E-9917-44D2-8458-ADCCE8C27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1C633-7D30-4621-A2F7-B17EE7E5EA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722D6-D05E-42C0-B3FE-D523B622C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AB69A3-8D06-40E8-856D-D9BC028B0FD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Kliknij, aby edytować format tekstu tytułu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ole tekstowe 1"/>
          <p:cNvSpPr/>
          <p:nvPr/>
        </p:nvSpPr>
        <p:spPr>
          <a:xfrm>
            <a:off x="3592800" y="606240"/>
            <a:ext cx="5006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3200" spc="-1" strike="noStrike">
                <a:solidFill>
                  <a:srgbClr val="c00000"/>
                </a:solidFill>
                <a:latin typeface="Calibri"/>
              </a:rPr>
              <a:t>PRACA do wykonania 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ole tekstowe 2"/>
          <p:cNvSpPr/>
          <p:nvPr/>
        </p:nvSpPr>
        <p:spPr>
          <a:xfrm>
            <a:off x="1077480" y="1213200"/>
            <a:ext cx="6961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Otwórz Jupiter Notebook (np. poprzez Anaconda Navigator)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Wzorując się na Demo poniżej przeprowadź analizę regresji liniowej z innej bazy danych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ole tekstowe 6"/>
          <p:cNvSpPr/>
          <p:nvPr/>
        </p:nvSpPr>
        <p:spPr>
          <a:xfrm>
            <a:off x="1267560" y="2598120"/>
            <a:ext cx="100400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Naszym zadaniem jest przewidywanie widzialności (SecchDisc) w wodzie  (y - output) na podstawie stężenia zawiesiny (SS) (x - input).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11111"/>
              </a:buClr>
              <a:buFont typeface="OpenSymbol"/>
              <a:buChar char="-"/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11111"/>
              </a:buClr>
              <a:buFont typeface="OpenSymbol"/>
              <a:buChar char="-"/>
            </a:pP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                                                                                              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plik z baza danych: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11111"/>
              </a:buClr>
              <a:buFont typeface="OpenSymbol"/>
              <a:buChar char="-"/>
            </a:pP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Zamieść kod oraz liczbowe i graficzne wyniki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111111"/>
              </a:buClr>
              <a:buFont typeface="OpenSymbol"/>
              <a:buChar char="-"/>
            </a:pP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I prześlij do Teams.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Obraz 5" descr=""/>
          <p:cNvPicPr/>
          <p:nvPr/>
        </p:nvPicPr>
        <p:blipFill>
          <a:blip r:embed="rId1"/>
          <a:stretch/>
        </p:blipFill>
        <p:spPr>
          <a:xfrm>
            <a:off x="7976520" y="3960000"/>
            <a:ext cx="2947680" cy="599760"/>
          </a:xfrm>
          <a:prstGeom prst="rect">
            <a:avLst/>
          </a:prstGeom>
          <a:ln w="0">
            <a:noFill/>
          </a:ln>
        </p:spPr>
      </p:pic>
      <p:pic>
        <p:nvPicPr>
          <p:cNvPr id="45" name="Obraz 4" descr=""/>
          <p:cNvPicPr/>
          <p:nvPr/>
        </p:nvPicPr>
        <p:blipFill>
          <a:blip r:embed="rId2"/>
          <a:stretch/>
        </p:blipFill>
        <p:spPr>
          <a:xfrm>
            <a:off x="2819880" y="5054040"/>
            <a:ext cx="7846200" cy="659880"/>
          </a:xfrm>
          <a:prstGeom prst="rect">
            <a:avLst/>
          </a:prstGeom>
          <a:ln w="0">
            <a:noFill/>
          </a:ln>
        </p:spPr>
      </p:pic>
      <p:sp>
        <p:nvSpPr>
          <p:cNvPr id="46" name="pole tekstowe 7"/>
          <p:cNvSpPr/>
          <p:nvPr/>
        </p:nvSpPr>
        <p:spPr>
          <a:xfrm>
            <a:off x="6523200" y="4518720"/>
            <a:ext cx="463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Przykładowa ścieżka do pliku bazy danych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ole tekstowe 8"/>
          <p:cNvSpPr/>
          <p:nvPr/>
        </p:nvSpPr>
        <p:spPr>
          <a:xfrm>
            <a:off x="425880" y="142200"/>
            <a:ext cx="6097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3600" spc="-1" strike="noStrike">
                <a:solidFill>
                  <a:srgbClr val="ff0000"/>
                </a:solidFill>
                <a:latin typeface="Calibri"/>
              </a:rPr>
              <a:t>Regresja liniowa </a:t>
            </a:r>
            <a:endParaRPr b="0" lang="pl-PL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le tekstowe 3"/>
          <p:cNvSpPr/>
          <p:nvPr/>
        </p:nvSpPr>
        <p:spPr>
          <a:xfrm>
            <a:off x="1017720" y="318960"/>
            <a:ext cx="9916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Po podzieleniu danych na zestawy treningowe i testowe, w końcu nadszedł czas na wytrenowanie (nauczenie) naszego algorytmu. W tym celu musimy zaimportować klasę LinearRegression, </a:t>
            </a:r>
            <a:r>
              <a:rPr b="0" lang="pl-PL" sz="1800" spc="-1" strike="noStrike" u="sng">
                <a:solidFill>
                  <a:srgbClr val="000000"/>
                </a:solidFill>
                <a:uFillTx/>
                <a:latin typeface="Calibri"/>
              </a:rPr>
              <a:t>utworzyć jej instancję i wywołać metodę fit() wraz z naszymi danymi treningowymi.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Obraz 5" descr=""/>
          <p:cNvPicPr/>
          <p:nvPr/>
        </p:nvPicPr>
        <p:blipFill>
          <a:blip r:embed="rId1"/>
          <a:stretch/>
        </p:blipFill>
        <p:spPr>
          <a:xfrm>
            <a:off x="1352520" y="1400040"/>
            <a:ext cx="7410240" cy="628200"/>
          </a:xfrm>
          <a:prstGeom prst="rect">
            <a:avLst/>
          </a:prstGeom>
          <a:ln w="0">
            <a:noFill/>
          </a:ln>
        </p:spPr>
      </p:pic>
      <p:sp>
        <p:nvSpPr>
          <p:cNvPr id="83" name="pole tekstowe 7"/>
          <p:cNvSpPr/>
          <p:nvPr/>
        </p:nvSpPr>
        <p:spPr>
          <a:xfrm>
            <a:off x="1017720" y="2554200"/>
            <a:ext cx="10252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Jak już omówiliśmy, model regresji liniowej zasadniczo znajduje najlepszą wartość dla punktu przecięcia i nachylenia, co skutkuje linią, która najlepiej pasuje do danych.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Aby zobaczyć wartość przechwycenia (</a:t>
            </a:r>
            <a:r>
              <a:rPr b="1" i="1" lang="pl-PL" sz="1800" spc="-1" strike="noStrike">
                <a:solidFill>
                  <a:srgbClr val="111111"/>
                </a:solidFill>
                <a:latin typeface="open sans"/>
              </a:rPr>
              <a:t>intercept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) i nachylenia (</a:t>
            </a:r>
            <a:r>
              <a:rPr b="1" i="1" lang="pl-PL" sz="1800" spc="-1" strike="noStrike">
                <a:solidFill>
                  <a:srgbClr val="111111"/>
                </a:solidFill>
                <a:latin typeface="open sans"/>
              </a:rPr>
              <a:t>regressor coeficient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) obliczoną przez algorytm regresji liniowej dla naszego zestawu danych, wykonaj następujący kod.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Obraz 9" descr=""/>
          <p:cNvPicPr/>
          <p:nvPr/>
        </p:nvPicPr>
        <p:blipFill>
          <a:blip r:embed="rId2"/>
          <a:stretch/>
        </p:blipFill>
        <p:spPr>
          <a:xfrm>
            <a:off x="1371600" y="4411800"/>
            <a:ext cx="7391160" cy="1133280"/>
          </a:xfrm>
          <a:prstGeom prst="rect">
            <a:avLst/>
          </a:prstGeom>
          <a:ln w="0">
            <a:noFill/>
          </a:ln>
        </p:spPr>
      </p:pic>
      <p:sp>
        <p:nvSpPr>
          <p:cNvPr id="85" name="pole tekstowe 11"/>
          <p:cNvSpPr/>
          <p:nvPr/>
        </p:nvSpPr>
        <p:spPr>
          <a:xfrm>
            <a:off x="2665440" y="5816520"/>
            <a:ext cx="6097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Output: </a:t>
            </a:r>
            <a:r>
              <a:rPr b="0" lang="en-GB" sz="1800" spc="-1" strike="noStrike">
                <a:solidFill>
                  <a:srgbClr val="111111"/>
                </a:solidFill>
                <a:latin typeface="open sans"/>
              </a:rPr>
              <a:t>10.66185201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              </a:t>
            </a:r>
            <a:r>
              <a:rPr b="0" lang="en-GB" sz="1800" spc="-1" strike="noStrike">
                <a:solidFill>
                  <a:srgbClr val="111111"/>
                </a:solidFill>
                <a:latin typeface="open sans"/>
              </a:rPr>
              <a:t>0.92033997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ole tekstowe 2"/>
          <p:cNvSpPr/>
          <p:nvPr/>
        </p:nvSpPr>
        <p:spPr>
          <a:xfrm>
            <a:off x="491040" y="286920"/>
            <a:ext cx="9692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Oznacza to, że dla każdej jednostki zmiany temperatury minimalnej zmiana temperatury maksymalnej wynosi około 0,92%.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Teraz, gdy wytrenowaliśmy nasz algorytm, nadszedł czas, aby dokonać pewnych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prognoz.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Aby to zrobić, wykorzystamy nasze dane testowe i zobaczymy, jak dokładnie nasz algorytm przewiduje wynik procentowy.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Aby przewidzieć dane testowe, wykonaj następujący kod: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Obraz 4" descr=""/>
          <p:cNvPicPr/>
          <p:nvPr/>
        </p:nvPicPr>
        <p:blipFill>
          <a:blip r:embed="rId1"/>
          <a:stretch/>
        </p:blipFill>
        <p:spPr>
          <a:xfrm>
            <a:off x="1807920" y="2963160"/>
            <a:ext cx="7372080" cy="456840"/>
          </a:xfrm>
          <a:prstGeom prst="rect">
            <a:avLst/>
          </a:prstGeom>
          <a:ln w="0">
            <a:noFill/>
          </a:ln>
        </p:spPr>
      </p:pic>
      <p:sp>
        <p:nvSpPr>
          <p:cNvPr id="88" name="pole tekstowe 7"/>
          <p:cNvSpPr/>
          <p:nvPr/>
        </p:nvSpPr>
        <p:spPr>
          <a:xfrm>
            <a:off x="671400" y="3926520"/>
            <a:ext cx="9194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Teraz porównaj rzeczywiste wartości wyjściowe dla </a:t>
            </a:r>
            <a:r>
              <a:rPr b="1" lang="pl-PL" sz="1800" spc="-1" strike="noStrike">
                <a:solidFill>
                  <a:srgbClr val="000000"/>
                </a:solidFill>
                <a:latin typeface="Calibri"/>
              </a:rPr>
              <a:t>X_test 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z przewidywanymi wartościami, wykonaj następujący skrypt: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Obraz 9" descr=""/>
          <p:cNvPicPr/>
          <p:nvPr/>
        </p:nvPicPr>
        <p:blipFill>
          <a:blip r:embed="rId2"/>
          <a:stretch/>
        </p:blipFill>
        <p:spPr>
          <a:xfrm>
            <a:off x="828720" y="5200560"/>
            <a:ext cx="735300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Obraz 2" descr=""/>
          <p:cNvPicPr/>
          <p:nvPr/>
        </p:nvPicPr>
        <p:blipFill>
          <a:blip r:embed="rId1"/>
          <a:stretch/>
        </p:blipFill>
        <p:spPr>
          <a:xfrm>
            <a:off x="1091160" y="80280"/>
            <a:ext cx="2790360" cy="6543360"/>
          </a:xfrm>
          <a:prstGeom prst="rect">
            <a:avLst/>
          </a:prstGeom>
          <a:ln w="0">
            <a:noFill/>
          </a:ln>
        </p:spPr>
      </p:pic>
      <p:sp>
        <p:nvSpPr>
          <p:cNvPr id="91" name="pole tekstowe 4"/>
          <p:cNvSpPr/>
          <p:nvPr/>
        </p:nvSpPr>
        <p:spPr>
          <a:xfrm>
            <a:off x="4242240" y="305640"/>
            <a:ext cx="60973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Możemy również wizualizować wynik porównania jako wykres słupkowy za pomocą poniższego skryptu: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l-PL" sz="1800" spc="-1" strike="noStrike">
                <a:solidFill>
                  <a:srgbClr val="000000"/>
                </a:solidFill>
                <a:latin typeface="Calibri"/>
              </a:rPr>
              <a:t>Uwaga: Ponieważ liczba rekordów jest ogromna, dla celów reprezentacyjnych weźmiemy tylko 25 rekordów.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Obraz 6" descr=""/>
          <p:cNvPicPr/>
          <p:nvPr/>
        </p:nvPicPr>
        <p:blipFill>
          <a:blip r:embed="rId2"/>
          <a:stretch/>
        </p:blipFill>
        <p:spPr>
          <a:xfrm>
            <a:off x="4242240" y="1953360"/>
            <a:ext cx="7400520" cy="1238040"/>
          </a:xfrm>
          <a:prstGeom prst="rect">
            <a:avLst/>
          </a:prstGeom>
          <a:ln w="0">
            <a:noFill/>
          </a:ln>
        </p:spPr>
      </p:pic>
      <p:pic>
        <p:nvPicPr>
          <p:cNvPr id="93" name="Obraz 8" descr=""/>
          <p:cNvPicPr/>
          <p:nvPr/>
        </p:nvPicPr>
        <p:blipFill>
          <a:blip r:embed="rId3"/>
          <a:stretch/>
        </p:blipFill>
        <p:spPr>
          <a:xfrm>
            <a:off x="4166280" y="3125160"/>
            <a:ext cx="5133600" cy="3530160"/>
          </a:xfrm>
          <a:prstGeom prst="rect">
            <a:avLst/>
          </a:prstGeom>
          <a:ln w="0">
            <a:noFill/>
          </a:ln>
        </p:spPr>
      </p:pic>
      <p:sp>
        <p:nvSpPr>
          <p:cNvPr id="94" name="pole tekstowe 10"/>
          <p:cNvSpPr/>
          <p:nvPr/>
        </p:nvSpPr>
        <p:spPr>
          <a:xfrm>
            <a:off x="9496800" y="3990960"/>
            <a:ext cx="26946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Chociaż nasz model nie jest zbyt precyzyjny, przewidywane wartości procentowe są zbliżone do rzeczywistych.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ole tekstowe 2"/>
          <p:cNvSpPr/>
          <p:nvPr/>
        </p:nvSpPr>
        <p:spPr>
          <a:xfrm>
            <a:off x="873360" y="542160"/>
            <a:ext cx="6097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Wykreślmy naszą linię prostą z danymi testowymi: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Obraz 4" descr=""/>
          <p:cNvPicPr/>
          <p:nvPr/>
        </p:nvPicPr>
        <p:blipFill>
          <a:blip r:embed="rId1"/>
          <a:stretch/>
        </p:blipFill>
        <p:spPr>
          <a:xfrm>
            <a:off x="2251440" y="1054080"/>
            <a:ext cx="7333920" cy="780840"/>
          </a:xfrm>
          <a:prstGeom prst="rect">
            <a:avLst/>
          </a:prstGeom>
          <a:ln w="0">
            <a:noFill/>
          </a:ln>
        </p:spPr>
      </p:pic>
      <p:pic>
        <p:nvPicPr>
          <p:cNvPr id="97" name="Obraz 6" descr=""/>
          <p:cNvPicPr/>
          <p:nvPr/>
        </p:nvPicPr>
        <p:blipFill>
          <a:blip r:embed="rId2"/>
          <a:stretch/>
        </p:blipFill>
        <p:spPr>
          <a:xfrm>
            <a:off x="2828880" y="2181240"/>
            <a:ext cx="4667040" cy="3543120"/>
          </a:xfrm>
          <a:prstGeom prst="rect">
            <a:avLst/>
          </a:prstGeom>
          <a:ln w="0">
            <a:noFill/>
          </a:ln>
        </p:spPr>
      </p:pic>
      <p:sp>
        <p:nvSpPr>
          <p:cNvPr id="98" name="pole tekstowe 8"/>
          <p:cNvSpPr/>
          <p:nvPr/>
        </p:nvSpPr>
        <p:spPr>
          <a:xfrm>
            <a:off x="1400040" y="5934600"/>
            <a:ext cx="9475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Linia prosta na powyższym wykresie pokazuje, że nasz algorytm jest poprawny.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ole tekstowe 1"/>
          <p:cNvSpPr/>
          <p:nvPr/>
        </p:nvSpPr>
        <p:spPr>
          <a:xfrm>
            <a:off x="2640960" y="184680"/>
            <a:ext cx="7026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2800" spc="-1" strike="noStrike">
                <a:solidFill>
                  <a:srgbClr val="00b0f0"/>
                </a:solidFill>
                <a:latin typeface="Calibri"/>
              </a:rPr>
              <a:t>Miary błędów modelu regresji liniowej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ole tekstowe 3"/>
          <p:cNvSpPr/>
          <p:nvPr/>
        </p:nvSpPr>
        <p:spPr>
          <a:xfrm>
            <a:off x="825480" y="707760"/>
            <a:ext cx="10657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Ostatnim krokiem jest ocena wydajności algorytmu. Ten krok jest szczególnie ważny, aby porównać, jak dobrze różne algorytmy działają na określonym zestawie danych.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 przypadku algorytmów regresji powszechnie stosuje się trzy metryki oceny: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1.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Średni błąd bezwzględny (MAE)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jest średnią wartości bezwzględnej błędów. Oblicza się go jako: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Obraz 5" descr=""/>
          <p:cNvPicPr/>
          <p:nvPr/>
        </p:nvPicPr>
        <p:blipFill>
          <a:blip r:embed="rId1"/>
          <a:stretch/>
        </p:blipFill>
        <p:spPr>
          <a:xfrm>
            <a:off x="4221360" y="2491560"/>
            <a:ext cx="3285720" cy="1104480"/>
          </a:xfrm>
          <a:prstGeom prst="rect">
            <a:avLst/>
          </a:prstGeom>
          <a:ln w="0">
            <a:noFill/>
          </a:ln>
        </p:spPr>
      </p:pic>
      <p:sp>
        <p:nvSpPr>
          <p:cNvPr id="102" name="pole tekstowe 7"/>
          <p:cNvSpPr/>
          <p:nvPr/>
        </p:nvSpPr>
        <p:spPr>
          <a:xfrm>
            <a:off x="825480" y="3579480"/>
            <a:ext cx="10974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2. Średni błąd kwadratowy (MSE)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jest średnią błędów kwadratowych i jest obliczany jako: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Obraz 9" descr=""/>
          <p:cNvPicPr/>
          <p:nvPr/>
        </p:nvPicPr>
        <p:blipFill>
          <a:blip r:embed="rId2"/>
          <a:stretch/>
        </p:blipFill>
        <p:spPr>
          <a:xfrm>
            <a:off x="4221360" y="3917880"/>
            <a:ext cx="2971440" cy="1037880"/>
          </a:xfrm>
          <a:prstGeom prst="rect">
            <a:avLst/>
          </a:prstGeom>
          <a:ln w="0">
            <a:noFill/>
          </a:ln>
        </p:spPr>
      </p:pic>
      <p:sp>
        <p:nvSpPr>
          <p:cNvPr id="104" name="pole tekstowe 11"/>
          <p:cNvSpPr/>
          <p:nvPr/>
        </p:nvSpPr>
        <p:spPr>
          <a:xfrm>
            <a:off x="825480" y="4734000"/>
            <a:ext cx="1037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3. Średni błąd do kwadratu (RMSE)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jest pierwiastkiem kwadratowym ze średniej błędów kwadratowych: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Obraz 13" descr=""/>
          <p:cNvPicPr/>
          <p:nvPr/>
        </p:nvPicPr>
        <p:blipFill>
          <a:blip r:embed="rId3"/>
          <a:stretch/>
        </p:blipFill>
        <p:spPr>
          <a:xfrm>
            <a:off x="4500720" y="5150160"/>
            <a:ext cx="3190680" cy="9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ole tekstowe 2"/>
          <p:cNvSpPr/>
          <p:nvPr/>
        </p:nvSpPr>
        <p:spPr>
          <a:xfrm>
            <a:off x="1017720" y="417600"/>
            <a:ext cx="10118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Na szczęście nie musimy wykonywać tych obliczeń ręcznie.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Biblioteka Scikit-Learn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zawiera wstępnie wbudowane funkcje, których można użyć, aby znaleźć te wartości dla nas.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Znajdźmy wartości tych danych, korzystając z naszych danych testowych.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ole tekstowe 5"/>
          <p:cNvSpPr/>
          <p:nvPr/>
        </p:nvSpPr>
        <p:spPr>
          <a:xfrm>
            <a:off x="1270440" y="1894680"/>
            <a:ext cx="8655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print('Mean Absolute Error:', metrics.mean_absolute_error(y_test, y_pred)) 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print('Mean Squared Error:', metrics.mean_squared_error(y_test, y_pred)) 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print('Root Mean Squared Error:', np.sqrt(metrics.mean_squared_error(y_test, y_pred)))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ole tekstowe 7"/>
          <p:cNvSpPr/>
          <p:nvPr/>
        </p:nvSpPr>
        <p:spPr>
          <a:xfrm>
            <a:off x="1184040" y="3108240"/>
            <a:ext cx="9133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Powinieneś otrzymać takie dane wyjściowe (ale prawdopodobnie nieco inne):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Obraz 9" descr=""/>
          <p:cNvPicPr/>
          <p:nvPr/>
        </p:nvPicPr>
        <p:blipFill>
          <a:blip r:embed="rId1"/>
          <a:stretch/>
        </p:blipFill>
        <p:spPr>
          <a:xfrm>
            <a:off x="1364400" y="3736080"/>
            <a:ext cx="7171920" cy="761760"/>
          </a:xfrm>
          <a:prstGeom prst="rect">
            <a:avLst/>
          </a:prstGeom>
          <a:ln w="0">
            <a:noFill/>
          </a:ln>
        </p:spPr>
      </p:pic>
      <p:sp>
        <p:nvSpPr>
          <p:cNvPr id="110" name="pole tekstowe 11"/>
          <p:cNvSpPr/>
          <p:nvPr/>
        </p:nvSpPr>
        <p:spPr>
          <a:xfrm>
            <a:off x="1364400" y="4762080"/>
            <a:ext cx="10368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Widać, że wartość średniego błędu do kwadratu wynosi 4,19, co stanowi więcej niż 10% średniej wartości procentowej wszystkich temperatur, tj. 22,41. Oznacza to, że nasz algorytm nie był zbyt dokładny, ale nadal może dokonywać dość dobrych prognoz.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ole tekstowe 3"/>
          <p:cNvSpPr/>
          <p:nvPr/>
        </p:nvSpPr>
        <p:spPr>
          <a:xfrm>
            <a:off x="1602360" y="371160"/>
            <a:ext cx="9134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3200" spc="-1" strike="noStrike">
                <a:solidFill>
                  <a:srgbClr val="ff0000"/>
                </a:solidFill>
                <a:latin typeface="Calibri"/>
              </a:rPr>
              <a:t>Regresja liniowa w języku Python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Obraz 5" descr=""/>
          <p:cNvPicPr/>
          <p:nvPr/>
        </p:nvPicPr>
        <p:blipFill>
          <a:blip r:embed="rId1"/>
          <a:stretch/>
        </p:blipFill>
        <p:spPr>
          <a:xfrm>
            <a:off x="627480" y="1525680"/>
            <a:ext cx="6129720" cy="4960440"/>
          </a:xfrm>
          <a:prstGeom prst="rect">
            <a:avLst/>
          </a:prstGeom>
          <a:ln w="0">
            <a:noFill/>
          </a:ln>
        </p:spPr>
      </p:pic>
      <p:sp>
        <p:nvSpPr>
          <p:cNvPr id="50" name="pole tekstowe 7"/>
          <p:cNvSpPr/>
          <p:nvPr/>
        </p:nvSpPr>
        <p:spPr>
          <a:xfrm>
            <a:off x="1602360" y="2305080"/>
            <a:ext cx="1287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111111"/>
                </a:solidFill>
                <a:latin typeface="open sans"/>
              </a:rPr>
              <a:t>Y= mx + b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ole tekstowe 9"/>
          <p:cNvSpPr/>
          <p:nvPr/>
        </p:nvSpPr>
        <p:spPr>
          <a:xfrm>
            <a:off x="7216920" y="881640"/>
            <a:ext cx="468360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Gdzie b jest punktem przecięcia, a m jest nachyleniem linii.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Zasadniczo algorytm regresji liniowej daje nam najbardziej optymalną wartość dla punktu przecięcia i nachylenia (w dwóch wymiarach).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Zmienne y i x pozostają takie same, ponieważ są obiektami danych i nie można ich zmienić. Wartości, które możemy kontrolować, to intercept(b) i slope(m).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Może istnieć wiele linii prostych w zależności od wartości punktu przecięcia i nachylenia. Zasadniczo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algorytm regresji liniowej dopasowuje wiele linii do punktów danych i zwraca linię, która powoduje najmniejszy błąd.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ole tekstowe 1"/>
          <p:cNvSpPr/>
          <p:nvPr/>
        </p:nvSpPr>
        <p:spPr>
          <a:xfrm>
            <a:off x="3407400" y="308160"/>
            <a:ext cx="4667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3200" spc="-1" strike="noStrike">
                <a:solidFill>
                  <a:srgbClr val="00b050"/>
                </a:solidFill>
                <a:latin typeface="Calibri"/>
              </a:rPr>
              <a:t>Zadanie - demo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ole tekstowe 3"/>
          <p:cNvSpPr/>
          <p:nvPr/>
        </p:nvSpPr>
        <p:spPr>
          <a:xfrm>
            <a:off x="827640" y="1026000"/>
            <a:ext cx="108954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Badając zestaw danych z operacji bombardowań lotniczych II wojny światowej i przypominając sobie, że lądowania D-Day zostały prawie przełożone z powodu złej pogody, pobrano te raporty pogodowe z tego okresu, aby porównać je z misjami w zestawie danych operacji bombowych.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Zestaw danych zawiera informacje o warunkach pogodowych rejestrowanych każdego dnia na różnych stacjach pogodowych na całym świecie.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Informacje obejmują opady, opady śniegu, temperatury, prędkość wiatru oraz to, czy dzień obejmował burze z piorunami lub inne złe warunki pogodowe.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Naszym zadaniem jest przewidywanie maksymalnej temperatury (y - output) na podstawie wejściowej temperatury minimalnej (x - input).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ole tekstowe 2"/>
          <p:cNvSpPr/>
          <p:nvPr/>
        </p:nvSpPr>
        <p:spPr>
          <a:xfrm>
            <a:off x="2076480" y="297720"/>
            <a:ext cx="60973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Zacznijmy kodować: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Zaimportuj wszystkie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wymagane biblioteki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Obraz 4" descr=""/>
          <p:cNvPicPr/>
          <p:nvPr/>
        </p:nvPicPr>
        <p:blipFill>
          <a:blip r:embed="rId1"/>
          <a:stretch/>
        </p:blipFill>
        <p:spPr>
          <a:xfrm>
            <a:off x="1641240" y="1433880"/>
            <a:ext cx="5705280" cy="1638000"/>
          </a:xfrm>
          <a:prstGeom prst="rect">
            <a:avLst/>
          </a:prstGeom>
          <a:ln w="0">
            <a:noFill/>
          </a:ln>
        </p:spPr>
      </p:pic>
      <p:sp>
        <p:nvSpPr>
          <p:cNvPr id="56" name="pole tekstowe 6"/>
          <p:cNvSpPr/>
          <p:nvPr/>
        </p:nvSpPr>
        <p:spPr>
          <a:xfrm>
            <a:off x="2076480" y="3383280"/>
            <a:ext cx="8202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Następujące polecenie importuje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zestaw danych CSV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przy użyciu </a:t>
            </a:r>
            <a:r>
              <a:rPr b="1" lang="pl-PL" sz="1800" spc="-1" strike="noStrike">
                <a:solidFill>
                  <a:srgbClr val="c00000"/>
                </a:solidFill>
                <a:latin typeface="open sans"/>
              </a:rPr>
              <a:t>pandas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1"/>
          <p:cNvSpPr/>
          <p:nvPr/>
        </p:nvSpPr>
        <p:spPr>
          <a:xfrm>
            <a:off x="677520" y="4277160"/>
            <a:ext cx="11001240" cy="244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111111"/>
                </a:solidFill>
                <a:latin typeface="Arial Unicode MS"/>
              </a:rPr>
              <a:t>dataset = pd.read_csv('/Users/nageshsinghchauhan/Documents/projects/ML/ML_BLOG_LInearRegression/Weather.csv')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Łącznik prosty 9"/>
          <p:cNvCxnSpPr/>
          <p:nvPr/>
        </p:nvCxnSpPr>
        <p:spPr>
          <a:xfrm>
            <a:off x="677160" y="4522680"/>
            <a:ext cx="220104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cxnSp>
        <p:nvCxnSpPr>
          <p:cNvPr id="59" name="Łącznik prosty 11"/>
          <p:cNvCxnSpPr/>
          <p:nvPr/>
        </p:nvCxnSpPr>
        <p:spPr>
          <a:xfrm>
            <a:off x="10279440" y="4522680"/>
            <a:ext cx="122292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60" name="pole tekstowe 13"/>
          <p:cNvSpPr/>
          <p:nvPr/>
        </p:nvSpPr>
        <p:spPr>
          <a:xfrm>
            <a:off x="677520" y="4917960"/>
            <a:ext cx="10584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Przyjrzyjmy się trochę danym (eksploracja) , sprawdzając liczbę wierszy i kolumn w naszym zestawie danych.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Obraz 15" descr=""/>
          <p:cNvPicPr/>
          <p:nvPr/>
        </p:nvPicPr>
        <p:blipFill>
          <a:blip r:embed="rId2"/>
          <a:stretch/>
        </p:blipFill>
        <p:spPr>
          <a:xfrm>
            <a:off x="1013400" y="5598360"/>
            <a:ext cx="7333920" cy="485280"/>
          </a:xfrm>
          <a:prstGeom prst="rect">
            <a:avLst/>
          </a:prstGeom>
          <a:ln w="0">
            <a:noFill/>
          </a:ln>
        </p:spPr>
      </p:pic>
      <p:sp>
        <p:nvSpPr>
          <p:cNvPr id="62" name="pole tekstowe 17"/>
          <p:cNvSpPr/>
          <p:nvPr/>
        </p:nvSpPr>
        <p:spPr>
          <a:xfrm>
            <a:off x="2625120" y="6152400"/>
            <a:ext cx="60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11111"/>
                </a:solidFill>
                <a:latin typeface="open sans"/>
              </a:rPr>
              <a:t>output (119040, 31)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ole tekstowe 4"/>
          <p:cNvSpPr/>
          <p:nvPr/>
        </p:nvSpPr>
        <p:spPr>
          <a:xfrm>
            <a:off x="632880" y="499680"/>
            <a:ext cx="1031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Aby zobaczyć szczegóły statystyczne zbioru danych, możemy użyć describe():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Obraz 6" descr=""/>
          <p:cNvPicPr/>
          <p:nvPr/>
        </p:nvPicPr>
        <p:blipFill>
          <a:blip r:embed="rId1"/>
          <a:stretch/>
        </p:blipFill>
        <p:spPr>
          <a:xfrm>
            <a:off x="852480" y="1146240"/>
            <a:ext cx="7000560" cy="409320"/>
          </a:xfrm>
          <a:prstGeom prst="rect">
            <a:avLst/>
          </a:prstGeom>
          <a:ln w="0">
            <a:noFill/>
          </a:ln>
        </p:spPr>
      </p:pic>
      <p:pic>
        <p:nvPicPr>
          <p:cNvPr id="65" name="Obraz 8" descr=""/>
          <p:cNvPicPr/>
          <p:nvPr/>
        </p:nvPicPr>
        <p:blipFill>
          <a:blip r:embed="rId2"/>
          <a:stretch/>
        </p:blipFill>
        <p:spPr>
          <a:xfrm>
            <a:off x="1231200" y="2040480"/>
            <a:ext cx="9586080" cy="32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ole tekstowe 2"/>
          <p:cNvSpPr/>
          <p:nvPr/>
        </p:nvSpPr>
        <p:spPr>
          <a:xfrm>
            <a:off x="864000" y="438120"/>
            <a:ext cx="10570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Wykreślmy nasze punkty danych na wykresie 2D, aby zobaczyć nasz zestaw danych i sprawdzić, czy możemy ręcznie znaleźć jakąkolwiek relację między danymi za pomocą poniższego kodu: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Obraz 4" descr=""/>
          <p:cNvPicPr/>
          <p:nvPr/>
        </p:nvPicPr>
        <p:blipFill>
          <a:blip r:embed="rId1"/>
          <a:stretch/>
        </p:blipFill>
        <p:spPr>
          <a:xfrm>
            <a:off x="1707120" y="1183320"/>
            <a:ext cx="7391160" cy="1238040"/>
          </a:xfrm>
          <a:prstGeom prst="rect">
            <a:avLst/>
          </a:prstGeom>
          <a:ln w="0">
            <a:noFill/>
          </a:ln>
        </p:spPr>
      </p:pic>
      <p:sp>
        <p:nvSpPr>
          <p:cNvPr id="68" name="pole tekstowe 6"/>
          <p:cNvSpPr/>
          <p:nvPr/>
        </p:nvSpPr>
        <p:spPr>
          <a:xfrm>
            <a:off x="590400" y="2505600"/>
            <a:ext cx="11010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Wzięliśmy MinTemp i MaxTemp do przeprowadzenia naszej analizy. Poniżej znajduje się wykres 2D między MinTemp i MaxTemp.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Obraz 8" descr=""/>
          <p:cNvPicPr/>
          <p:nvPr/>
        </p:nvPicPr>
        <p:blipFill>
          <a:blip r:embed="rId2"/>
          <a:stretch/>
        </p:blipFill>
        <p:spPr>
          <a:xfrm>
            <a:off x="4881960" y="3166200"/>
            <a:ext cx="527652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ole tekstowe 1"/>
          <p:cNvSpPr/>
          <p:nvPr/>
        </p:nvSpPr>
        <p:spPr>
          <a:xfrm>
            <a:off x="1424520" y="423360"/>
            <a:ext cx="902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Utwórzmy wykres rozkładu max temperatury i zobaczmy, gdzie możemy szukać jej średniej.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Obraz 3" descr=""/>
          <p:cNvPicPr/>
          <p:nvPr/>
        </p:nvPicPr>
        <p:blipFill>
          <a:blip r:embed="rId1"/>
          <a:stretch/>
        </p:blipFill>
        <p:spPr>
          <a:xfrm>
            <a:off x="1504080" y="1059120"/>
            <a:ext cx="7353000" cy="809280"/>
          </a:xfrm>
          <a:prstGeom prst="rect">
            <a:avLst/>
          </a:prstGeom>
          <a:ln w="0">
            <a:noFill/>
          </a:ln>
        </p:spPr>
      </p:pic>
      <p:pic>
        <p:nvPicPr>
          <p:cNvPr id="72" name="Obraz 5" descr=""/>
          <p:cNvPicPr/>
          <p:nvPr/>
        </p:nvPicPr>
        <p:blipFill>
          <a:blip r:embed="rId2"/>
          <a:stretch/>
        </p:blipFill>
        <p:spPr>
          <a:xfrm>
            <a:off x="2495520" y="2167200"/>
            <a:ext cx="7333920" cy="42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ole tekstowe 1"/>
          <p:cNvSpPr/>
          <p:nvPr/>
        </p:nvSpPr>
        <p:spPr>
          <a:xfrm>
            <a:off x="2464200" y="375480"/>
            <a:ext cx="8286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l-PL" sz="2800" spc="-1" strike="noStrike">
                <a:solidFill>
                  <a:srgbClr val="00b0f0"/>
                </a:solidFill>
                <a:latin typeface="Calibri"/>
              </a:rPr>
              <a:t>Przewidywanie na podstawie regresji liniowej 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ole tekstowe 3"/>
          <p:cNvSpPr/>
          <p:nvPr/>
        </p:nvSpPr>
        <p:spPr>
          <a:xfrm>
            <a:off x="1193400" y="1124280"/>
            <a:ext cx="10577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Kolejnym krokiem jest podzielenie danych na "atrybuty" i "etykiety".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Atrybuty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(X) są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zmiennymi niezależnymi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, podczas gdy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etykiety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(y) są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zmiennymi zależnymi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, których wartości mają być przewidywane.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W naszym zestawie danych mamy tylko dwie kolumny.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Chcemy przewidzieć MaxTemp w zależności od zarejestrowanego MinTemp.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Dlatego nasz zestaw atrybutów będzie składał się z kolumny "MinTemp", która jest przechowywana w zmiennej X, a etykietą będzie kolumna "MaxTemp", która jest przechowywana w zmiennej y.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Obraz 5" descr=""/>
          <p:cNvPicPr/>
          <p:nvPr/>
        </p:nvPicPr>
        <p:blipFill>
          <a:blip r:embed="rId1"/>
          <a:stretch/>
        </p:blipFill>
        <p:spPr>
          <a:xfrm>
            <a:off x="1652400" y="4540680"/>
            <a:ext cx="7362360" cy="5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ole tekstowe 2"/>
          <p:cNvSpPr/>
          <p:nvPr/>
        </p:nvSpPr>
        <p:spPr>
          <a:xfrm>
            <a:off x="808560" y="617400"/>
            <a:ext cx="10596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Następnie dzielimy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80% danych na zestaw treningowy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, a 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20% danych na zestaw testowy </a:t>
            </a: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przy użyciu poniższego kodu.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111111"/>
                </a:solidFill>
                <a:latin typeface="open sans"/>
              </a:rPr>
              <a:t>(Zmienna</a:t>
            </a:r>
            <a:r>
              <a:rPr b="1" lang="pl-PL" sz="1800" spc="-1" strike="noStrike">
                <a:solidFill>
                  <a:srgbClr val="111111"/>
                </a:solidFill>
                <a:latin typeface="open sans"/>
              </a:rPr>
              <a:t> test_size)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1"/>
          <p:cNvSpPr/>
          <p:nvPr/>
        </p:nvSpPr>
        <p:spPr>
          <a:xfrm>
            <a:off x="1128960" y="2108160"/>
            <a:ext cx="7599600" cy="244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111111"/>
                </a:solidFill>
                <a:latin typeface="Arial Unicode MS"/>
              </a:rPr>
              <a:t>X_train, X_test, y_train, y_test = train_test_split(X, y, test_size=0.2, random_state=0)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Łącznik prosty 5"/>
          <p:cNvCxnSpPr/>
          <p:nvPr/>
        </p:nvCxnSpPr>
        <p:spPr>
          <a:xfrm>
            <a:off x="3176280" y="2425320"/>
            <a:ext cx="542880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sp>
        <p:nvSpPr>
          <p:cNvPr id="79" name="pole tekstowe 7"/>
          <p:cNvSpPr/>
          <p:nvPr/>
        </p:nvSpPr>
        <p:spPr>
          <a:xfrm>
            <a:off x="182880" y="3211560"/>
            <a:ext cx="31777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pl-PL" sz="1800" spc="-1" strike="noStrike">
                <a:solidFill>
                  <a:srgbClr val="202124"/>
                </a:solidFill>
                <a:latin typeface="arial"/>
              </a:rPr>
              <a:t>random_state </a:t>
            </a:r>
            <a:r>
              <a:rPr b="0" lang="pl-PL" sz="1800" spc="-1" strike="noStrike">
                <a:solidFill>
                  <a:srgbClr val="202124"/>
                </a:solidFill>
                <a:latin typeface="arial"/>
              </a:rPr>
              <a:t>jak sama nazwa wskazuje, służy do inicjowania wewnętrznego generatora liczb losowych, który zdecyduje o podziale danych na indeksy treningowe i testowe w tym przypadku.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ole tekstowe 12"/>
          <p:cNvSpPr/>
          <p:nvPr/>
        </p:nvSpPr>
        <p:spPr>
          <a:xfrm>
            <a:off x="3763440" y="2985840"/>
            <a:ext cx="8245440" cy="37126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Idea jest następująca: wszystkie komputery mają tak zwany generator liczb pseudolosowych. Jest to coś, co wytwarza pozornie losowe liczby, ale jeśli będzie powtarzane, ostatecznie odtworzy tę samą sekwencję.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Miejsce, w którym uruchamiany jest </a:t>
            </a:r>
            <a:r>
              <a:rPr b="0" lang="pl-PL" sz="1400" spc="-1" strike="noStrike" u="sng">
                <a:solidFill>
                  <a:srgbClr val="000000"/>
                </a:solidFill>
                <a:uFillTx/>
                <a:latin typeface="Calibri"/>
              </a:rPr>
              <a:t>generator liczb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, jest znane jako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seed.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 Określając parametr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random_state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, ustawiasz losowy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seed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 dla </a:t>
            </a:r>
            <a:r>
              <a:rPr b="0" lang="pl-PL" sz="1400" spc="-1" strike="noStrike" u="sng">
                <a:solidFill>
                  <a:srgbClr val="000000"/>
                </a:solidFill>
                <a:uFillTx/>
                <a:latin typeface="Calibri"/>
              </a:rPr>
              <a:t>generatora liczb losowych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Aby uczynić to nieco bardziej konkretnym, załóżmy, że ustawiłeś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random_seed = 0. 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Generator liczb losowych może następnie wygenerować sekwencję liczb całkowitych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0, 19, 11, 2, 34, 5, 23, 24, 0, 1, 89, ...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a ustalając random_state = 0, zawsze zobaczysz tę sekwencję za każdym razem, gdy wywołasz funkcję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train_test_split. 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Z drugiej strony, może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random_state = 1 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daje następującą sekwencję liczb całkowitych: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91, 18, 11, 34, 34, 5, 19, 18, 0, 0, 1, ...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Mimo że różni się to od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random_state = 0, 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chodzi o to, że zawsze zobaczysz te losowe liczby pojawiające się po ustawieniu </a:t>
            </a:r>
            <a:r>
              <a:rPr b="1" lang="pl-PL" sz="1400" spc="-1" strike="noStrike">
                <a:solidFill>
                  <a:srgbClr val="000000"/>
                </a:solidFill>
                <a:latin typeface="Calibri"/>
              </a:rPr>
              <a:t>random_state = 1</a:t>
            </a:r>
            <a:r>
              <a:rPr b="0" lang="pl-PL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339B4-E401-4449-9505-779779A58B5C}"/>
</file>

<file path=customXml/itemProps2.xml><?xml version="1.0" encoding="utf-8"?>
<ds:datastoreItem xmlns:ds="http://schemas.openxmlformats.org/officeDocument/2006/customXml" ds:itemID="{E13FB3D2-242F-4294-B6FA-676DA3EC73BC}"/>
</file>

<file path=customXml/itemProps3.xml><?xml version="1.0" encoding="utf-8"?>
<ds:datastoreItem xmlns:ds="http://schemas.openxmlformats.org/officeDocument/2006/customXml" ds:itemID="{54259709-3130-4FC9-9155-0F017580FE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LibreOffice/7.5.0.3$Windows_X86_64 LibreOffice_project/c21113d003cd3efa8c53188764377a8272d9d6de</Application>
  <AppVersion>15.0000</AppVersion>
  <Words>1386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Marek Kruk</dc:creator>
  <dc:description/>
  <cp:lastModifiedBy/>
  <cp:revision>15</cp:revision>
  <dcterms:created xsi:type="dcterms:W3CDTF">2022-02-14T07:49:51Z</dcterms:created>
  <dcterms:modified xsi:type="dcterms:W3CDTF">2023-02-23T14:39:02Z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15</vt:i4>
  </property>
  <property fmtid="{D5CDD505-2E9C-101B-9397-08002B2CF9AE}" pid="4" name="ContentTypeId">
    <vt:lpwstr>0x0101001DA15306C7B6024882346E01BCB91FA7</vt:lpwstr>
  </property>
</Properties>
</file>