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F86C-F56C-4DDE-9D50-FE5C71D0A024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82E5D-2C3A-47D2-9370-588A9A0F7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7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82E5D-2C3A-47D2-9370-588A9A0F7B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1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A6C0A-CE5E-A222-E228-7465C5B3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DF51A1-A46F-9463-65DB-E8FD3CB7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A880E7-1E26-F2B9-FAF4-3B4F97C6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D52CD9-EB10-DFA8-47D7-BF2EBE0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B7D0B5-400D-EDD9-2E86-0BBB624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EBDA0-23AC-89BA-994D-439BB06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D1E8AF-2044-4B45-DE62-1A196EF3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5A020A-D1F4-2127-2FDA-80D64960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631186-C348-27E7-8FB8-7A4F8EF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D6D3F9-8B2F-779E-137D-CCEA75D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2AF6638-CB91-AE63-B3D7-B09F98888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E8D23B-8350-B7F3-AF18-1917EEA5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18C92-42AB-B0A8-7E9F-65136039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C8D927-BDF4-B65A-4752-590477E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290BDA-FB50-D7A1-47AF-CC451E1D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8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9A377-740E-9D5E-357B-11E17BA6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97C4DF-D6F4-60CE-992B-2F06ECD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F1924A-4DC8-BECA-14C9-D2213459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D7326F-FE8A-4F26-6142-2DC4B39C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B75D61-96FD-37D4-C9A1-9207D5B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953564-7919-2E25-10D8-41153D9D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4C884F0-318D-F975-EF64-63FCD388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3AD56-219A-BB8D-CF29-22275B1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701448-C15E-E57E-3C27-9438DEE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510692-1E8E-2A07-491A-7FEAC12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8C7F5-D19A-41CB-241A-1066D730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F112E4-D1B1-0804-2EB3-810B782E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B140F5-E407-7BC0-EFF1-6309466A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43EDB0-5905-6E43-F900-F507CB0F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A21103-3454-4C40-7DD2-36C91738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B8A8CD-DA83-87CE-DE37-B594E55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81718-B941-7201-3538-47150C4A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B54D43-F8F3-2629-2B21-A01998B8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63CEB2-C5DB-5130-82AB-BD0343E57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B0A966-33E2-4A6B-8CB4-C3638C3FB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03E760-B12F-C542-393A-0E4C7FDB6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5656441-96C9-FCAE-0D6A-3C80D23E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FD55E2-648C-E3AE-774E-660941D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94F98B-2592-CA6C-F13E-39B631D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79B9A-C298-A336-3E71-D92C1EB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068713-DA73-7F43-504F-202CE92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FD1FDA-F2C9-3FFA-EC12-9CE7AEF1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13FC8C-3B65-754A-03A6-48B1718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43CEDB8-7EB3-CCD0-3C9A-8E964A23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010E69E-EE41-ED75-CB77-7E77A576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95183C-3255-B5CC-CF63-72D9A2AD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E62297-14A7-6862-2825-F7FCD38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852A9-F01C-5B99-99BC-673C78B7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5289E5-7008-61A6-8AA1-F077704A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3ACC7A-D511-7A34-BB72-86D81A5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498E08-5EA4-3770-931F-1D1CD121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BF75A7-F6D0-C520-6382-E6693794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5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B18AE-75F6-A4F8-C3D2-7DB16580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963626-D793-CCBA-7E45-936C7D076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C08C4B-EC0D-F133-782B-E2335F8E6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D5150E-C505-60F9-0339-B0DBD837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981EEF-22ED-ADDA-7390-D5465738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CDEA9D-8D3C-95A1-0667-AC67464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1BAF90B-D0A5-F43B-161F-32742C98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58F7D4-D1A4-31DA-F6C7-EB714591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A87FD3-5998-611F-54A0-EB861EE1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EA91-2B74-45E8-B909-C708854FA5B0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58C8DD-607E-BCC9-1463-5D2F5980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A9FD76-F67C-783A-B35D-B32D6F07B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5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C65C4F5-B280-4950-D3FD-1F9E51616118}"/>
              </a:ext>
            </a:extLst>
          </p:cNvPr>
          <p:cNvSpPr txBox="1"/>
          <p:nvPr/>
        </p:nvSpPr>
        <p:spPr>
          <a:xfrm>
            <a:off x="960239" y="1023861"/>
            <a:ext cx="1043864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Regresja logistyczna w </a:t>
            </a:r>
            <a:r>
              <a:rPr lang="pl-PL" sz="2800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Pythonie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z </a:t>
            </a:r>
            <a:r>
              <a:rPr lang="pl-PL" sz="2800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scikit-learn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Pierwszy przykład jest związany z problemem klasyfikacji binarnej pojedynczej zmienności. Jest to najprostszy rodzaj problemu klasyfikacyjnego. Istnieje kilka ogólnych kroków, które należy wykonać podczas przygotowywania modeli klasyfikacji:
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Import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uj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pakiety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funkcje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klasy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Uzyskaj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dane do pracy i, w razie potrzeby, przekształć je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
</a:t>
            </a:r>
            <a:r>
              <a:rPr lang="pl-PL" b="1" dirty="0">
                <a:solidFill>
                  <a:srgbClr val="222222"/>
                </a:solidFill>
                <a:latin typeface="source sans pro" panose="020B0503030403020204" pitchFamily="34" charset="0"/>
              </a:rPr>
              <a:t>Utwórz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model klasyfikacji i </a:t>
            </a:r>
            <a:r>
              <a:rPr lang="pl-PL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trenowuj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go do istniejących danych</a:t>
            </a:r>
            <a:endParaRPr lang="en-GB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Oceń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swój model, aby sprawdzić, czy jego wydajność jest zadowalająca</a:t>
            </a:r>
            <a:endParaRPr lang="pl-PL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Wystarczająco dobry model, który zdefiniujesz, może być użyty do dalszych prognoz związanych z nowymi, niewidocznymi danymi. 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E545370-2E1D-04D7-6BDF-8106E9ED007E}"/>
              </a:ext>
            </a:extLst>
          </p:cNvPr>
          <p:cNvSpPr txBox="1"/>
          <p:nvPr/>
        </p:nvSpPr>
        <p:spPr>
          <a:xfrm>
            <a:off x="3413156" y="5205743"/>
            <a:ext cx="350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FF0000"/>
                </a:solidFill>
              </a:rPr>
              <a:t>Model DEMO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8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49159CB-57E1-CA6C-BEF9-90EAE3303349}"/>
              </a:ext>
            </a:extLst>
          </p:cNvPr>
          <p:cNvSpPr txBox="1"/>
          <p:nvPr/>
        </p:nvSpPr>
        <p:spPr>
          <a:xfrm>
            <a:off x="1963554" y="587141"/>
            <a:ext cx="47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Praca do wykonania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21AAB81-5753-DE5C-B2FD-D47B7C7175A0}"/>
              </a:ext>
            </a:extLst>
          </p:cNvPr>
          <p:cNvSpPr txBox="1"/>
          <p:nvPr/>
        </p:nvSpPr>
        <p:spPr>
          <a:xfrm>
            <a:off x="674912" y="1204597"/>
            <a:ext cx="11040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Zbudujmy model przewidywania wpływu wód morskich w relacji do lądowych (rzecznych) na skorupiaki wód Zalewu Wiślanego za pomocą klasyfikatora regresji logistycznej, czyli przeprowadźmy klasyfikacje binarną 2 klas: klasa 0 – wpływ wód morskich, klasa 1 – wpływ wód lądowych, dla dwóch rodzajów skorupiaków. Które z nich zależą bardziej od wód morskich, a które od wód lądowych?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053504-79B4-925A-E832-66A5C140B59E}"/>
              </a:ext>
            </a:extLst>
          </p:cNvPr>
          <p:cNvSpPr txBox="1"/>
          <p:nvPr/>
        </p:nvSpPr>
        <p:spPr>
          <a:xfrm>
            <a:off x="914400" y="2887579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Wprowadź do modelu pliki: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B14A53-D9A5-8F15-CE54-61298684D045}"/>
              </a:ext>
            </a:extLst>
          </p:cNvPr>
          <p:cNvSpPr txBox="1"/>
          <p:nvPr/>
        </p:nvSpPr>
        <p:spPr>
          <a:xfrm>
            <a:off x="1195057" y="4109268"/>
            <a:ext cx="66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Kod , </a:t>
            </a:r>
            <a:r>
              <a:rPr lang="pl-PL" b="1" dirty="0" err="1"/>
              <a:t>outputs</a:t>
            </a:r>
            <a:r>
              <a:rPr lang="pl-PL" b="1" dirty="0"/>
              <a:t> (miary, macierz, ROC) i wizualizacje prześlij do TEAMS</a:t>
            </a:r>
            <a:endParaRPr lang="en-GB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B1471A-A0F5-EA82-8AA2-955BC76C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66" y="2426286"/>
            <a:ext cx="3924153" cy="923330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AB8F2A6-69B5-504D-64ED-3C5B0644C9E1}"/>
              </a:ext>
            </a:extLst>
          </p:cNvPr>
          <p:cNvCxnSpPr/>
          <p:nvPr/>
        </p:nvCxnSpPr>
        <p:spPr>
          <a:xfrm>
            <a:off x="9895438" y="1506527"/>
            <a:ext cx="416459" cy="157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EFEF747-EDA4-6F6C-4330-EEFF3766EC1E}"/>
              </a:ext>
            </a:extLst>
          </p:cNvPr>
          <p:cNvSpPr txBox="1"/>
          <p:nvPr/>
        </p:nvSpPr>
        <p:spPr>
          <a:xfrm>
            <a:off x="8962931" y="2978590"/>
            <a:ext cx="25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Dokładniej: biomasę skorupiaków większych (</a:t>
            </a:r>
            <a:r>
              <a:rPr lang="pl-PL" dirty="0" err="1"/>
              <a:t>Crus</a:t>
            </a:r>
            <a:r>
              <a:rPr lang="pl-PL" dirty="0"/>
              <a:t>) i mniejszych (</a:t>
            </a:r>
            <a:r>
              <a:rPr lang="pl-PL" dirty="0" err="1"/>
              <a:t>Rotif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28913C0-6328-A987-4E4B-4F8B5B1E9CA0}"/>
              </a:ext>
            </a:extLst>
          </p:cNvPr>
          <p:cNvSpPr txBox="1"/>
          <p:nvPr/>
        </p:nvSpPr>
        <p:spPr>
          <a:xfrm>
            <a:off x="554680" y="231792"/>
            <a:ext cx="102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Zbudujmy model przewidywania cukrzycy za pomocą klasyfikatora regresji logistycznej, czyli przeprowadźmy klasyfikacje binarną 2 klas: klasa 0 – brak przewidywań, klasa 1 – cukrzyca przewidziana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ED35B3-9953-575E-F9A5-1299F5DCF2B5}"/>
              </a:ext>
            </a:extLst>
          </p:cNvPr>
          <p:cNvSpPr txBox="1"/>
          <p:nvPr/>
        </p:nvSpPr>
        <p:spPr>
          <a:xfrm>
            <a:off x="3047246" y="910707"/>
            <a:ext cx="8145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Uprościmy kolumny, udostępniając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feature_col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read_csv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pandas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B4A67E6-CABB-072F-2184-3E9EA7D9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6" y="1397818"/>
            <a:ext cx="6477000" cy="13239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7A9F865-D657-49DB-D7BB-FBA15EF7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417" y="1693093"/>
            <a:ext cx="1352550" cy="10287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EB2A978-23EB-E154-F1C0-1781F495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6" y="2670693"/>
            <a:ext cx="6705600" cy="32766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AAD849D6-8B15-6EF9-C9F6-53144856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6" y="1885381"/>
            <a:ext cx="906546" cy="2656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1F9B640-53CC-7F23-0864-F642898E00D5}"/>
              </a:ext>
            </a:extLst>
          </p:cNvPr>
          <p:cNvCxnSpPr>
            <a:cxnSpLocks/>
          </p:cNvCxnSpPr>
          <p:nvPr/>
        </p:nvCxnSpPr>
        <p:spPr>
          <a:xfrm flipH="1" flipV="1">
            <a:off x="3684760" y="2525917"/>
            <a:ext cx="6133008" cy="7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745AB12-6550-29E4-CA7B-003B7E66A1CB}"/>
              </a:ext>
            </a:extLst>
          </p:cNvPr>
          <p:cNvSpPr txBox="1"/>
          <p:nvPr/>
        </p:nvSpPr>
        <p:spPr>
          <a:xfrm>
            <a:off x="9817768" y="3099335"/>
            <a:ext cx="217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Wpisz swoją lokalizację pliku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6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DB5E21D-135B-CF89-59A3-72BDAAC02077}"/>
              </a:ext>
            </a:extLst>
          </p:cNvPr>
          <p:cNvSpPr txBox="1"/>
          <p:nvPr/>
        </p:nvSpPr>
        <p:spPr>
          <a:xfrm>
            <a:off x="1807142" y="213170"/>
            <a:ext cx="6653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Wybieranie funkcji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Tutaj musisz podzielić dane kolumny na dwa typy zmiennych:</a:t>
            </a:r>
          </a:p>
          <a:p>
            <a:endParaRPr lang="pl-PL" dirty="0">
              <a:solidFill>
                <a:srgbClr val="05192D"/>
              </a:solidFill>
              <a:latin typeface="Studio-Feixen-Sans"/>
            </a:endParaRP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Y - zmienną zależną (lub zmienną docelową) i </a:t>
            </a: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X - zmienne niezależne (lub zmiennej cechy (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features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)).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4A2438-0DB2-5DB9-F1D2-5CAFB625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12" y="1710439"/>
            <a:ext cx="8065943" cy="128587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B13E4D4-8704-501E-9905-3C4CB4C02764}"/>
              </a:ext>
            </a:extLst>
          </p:cNvPr>
          <p:cNvSpPr/>
          <p:nvPr/>
        </p:nvSpPr>
        <p:spPr>
          <a:xfrm>
            <a:off x="1463040" y="2112744"/>
            <a:ext cx="7806088" cy="240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E9D425-8D18-8F81-F78D-BE25AA8DD89B}"/>
              </a:ext>
            </a:extLst>
          </p:cNvPr>
          <p:cNvSpPr txBox="1"/>
          <p:nvPr/>
        </p:nvSpPr>
        <p:spPr>
          <a:xfrm>
            <a:off x="1181100" y="3270343"/>
            <a:ext cx="9829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Dzielenie danych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Aby uczynić model uczącym się na danych, podzielmy zestaw danych na zestaw treningowy i zestaw testowy.
Podzielmy zestaw danych za pomocą 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train_test_split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().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Musisz przekazać 3 parametry: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zmienne X i Y i rozmiar </a:t>
            </a:r>
            <a:r>
              <a:rPr lang="pl-PL" u="sng" dirty="0" err="1">
                <a:solidFill>
                  <a:srgbClr val="05192D"/>
                </a:solidFill>
                <a:latin typeface="Studio-Feixen-Sans"/>
              </a:rPr>
              <a:t>test_set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 Ponadto można użyć </a:t>
            </a:r>
            <a:r>
              <a:rPr lang="pl-PL" u="sng" dirty="0" err="1">
                <a:solidFill>
                  <a:srgbClr val="05192D"/>
                </a:solidFill>
                <a:latin typeface="Studio-Feixen-Sans"/>
              </a:rPr>
              <a:t>random_state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do losowego wybierania rekordów.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
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43280CD-F628-19D7-5CEC-31F69C82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4793504"/>
            <a:ext cx="6912952" cy="128587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C9D4DB4-A4C7-95F2-F849-9697815E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15" y="4793504"/>
            <a:ext cx="1660627" cy="126421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E0618A5-D668-9BC9-EF47-E16E004C6784}"/>
              </a:ext>
            </a:extLst>
          </p:cNvPr>
          <p:cNvSpPr txBox="1"/>
          <p:nvPr/>
        </p:nvSpPr>
        <p:spPr>
          <a:xfrm>
            <a:off x="1075623" y="6027003"/>
            <a:ext cx="10811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5192D"/>
                </a:solidFill>
                <a:latin typeface="Studio-Feixen-Sans"/>
              </a:rPr>
              <a:t>Tutaj zestaw danych jest podzielony na dwie części w stosunku 75:25. Oznacza to, że 75% danych zostanie wykorzystanych do uczenia modelu, a 25% do testowania modelu.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89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5007FEE-C2B3-3AC6-7DD0-1950FFB1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018467"/>
            <a:ext cx="10372725" cy="57626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5CA949B-E757-A5F7-2ED5-F0D478BEBDC9}"/>
              </a:ext>
            </a:extLst>
          </p:cNvPr>
          <p:cNvSpPr txBox="1"/>
          <p:nvPr/>
        </p:nvSpPr>
        <p:spPr>
          <a:xfrm>
            <a:off x="1023041" y="289711"/>
            <a:ext cx="10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  nowych plików, ażeby uniknąć czasochłonnego wpisywania nazw kolumn, zastosuj kod poniżej ( z </a:t>
            </a:r>
            <a:r>
              <a:rPr lang="pl-PL" dirty="0" err="1"/>
              <a:t>iloc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BA1CD6E-D960-5A33-B5E7-9EB598273FBA}"/>
              </a:ext>
            </a:extLst>
          </p:cNvPr>
          <p:cNvSpPr txBox="1"/>
          <p:nvPr/>
        </p:nvSpPr>
        <p:spPr>
          <a:xfrm>
            <a:off x="613610" y="278936"/>
            <a:ext cx="1072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Rozwinięcie modelu</a:t>
            </a:r>
            <a:r>
              <a:rPr lang="en-GB" b="1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en-GB" b="1" dirty="0" err="1">
                <a:solidFill>
                  <a:srgbClr val="05192D"/>
                </a:solidFill>
                <a:latin typeface="Studio-Feixen-Sans"/>
              </a:rPr>
              <a:t>przewidywanie</a:t>
            </a:r>
            <a:r>
              <a:rPr lang="en-GB" b="1" dirty="0">
                <a:solidFill>
                  <a:srgbClr val="05192D"/>
                </a:solidFill>
                <a:latin typeface="Studio-Feixen-Sans"/>
              </a:rPr>
              <a:t>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Najpierw należy zaimportować moduł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Regresji logistycznej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i utworzyć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obiekt klasyfikatora regresji logistycznej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za pomocą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LogisticRegression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z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random_state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dla odtwarzalności.</a:t>
            </a: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
Następnie dopasujemy model do zestawu uczącego za pomocą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fit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i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wykonamy predykcję na zestawie testowym za pomocą metody </a:t>
            </a:r>
            <a:r>
              <a:rPr lang="pl-PL" b="1" u="sng" dirty="0" err="1">
                <a:solidFill>
                  <a:srgbClr val="05192D"/>
                </a:solidFill>
                <a:latin typeface="Studio-Feixen-Sans"/>
              </a:rPr>
              <a:t>predict</a:t>
            </a:r>
            <a:r>
              <a:rPr lang="pl-PL" b="1" u="sng" dirty="0">
                <a:solidFill>
                  <a:srgbClr val="05192D"/>
                </a:solidFill>
                <a:latin typeface="Studio-Feixen-Sans"/>
              </a:rPr>
              <a:t>(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). </a:t>
            </a:r>
            <a:endParaRPr lang="en-GB" b="1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90E4AA-8754-9C2D-99AF-1769A472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281237"/>
            <a:ext cx="7072313" cy="24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81930BE-E210-EB42-D8B8-5A981A817172}"/>
              </a:ext>
            </a:extLst>
          </p:cNvPr>
          <p:cNvSpPr txBox="1"/>
          <p:nvPr/>
        </p:nvSpPr>
        <p:spPr>
          <a:xfrm>
            <a:off x="2375033" y="378412"/>
            <a:ext cx="886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Ocena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modelu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przy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użyciu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Confusion 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Matrix</a:t>
            </a:r>
            <a:r>
              <a:rPr lang="pl-PL" sz="2400" b="1" i="0" dirty="0">
                <a:solidFill>
                  <a:srgbClr val="00B050"/>
                </a:solidFill>
                <a:effectLst/>
                <a:latin typeface="Studio-Feixen-Sans"/>
              </a:rPr>
              <a:t> (macierzy pomyłek)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C55302-367B-172A-30F8-530CBBF51FBF}"/>
              </a:ext>
            </a:extLst>
          </p:cNvPr>
          <p:cNvSpPr txBox="1"/>
          <p:nvPr/>
        </p:nvSpPr>
        <p:spPr>
          <a:xfrm>
            <a:off x="952901" y="840077"/>
            <a:ext cx="10761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Macierz pomyłek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to tabela używana do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oceny wydajności modelu klasyfikacji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 Można również wizualizować wydajność algorytmu. Podstawą macierzy pomyłek jest liczba poprawnych i niepoprawnych przewidywań zsumowanych w klasach.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5DD776A-1FAD-222B-617F-34699DEE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61" y="1731545"/>
            <a:ext cx="8394412" cy="152179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27690DA-A6E0-97F0-9497-5E31C496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61" y="3228424"/>
            <a:ext cx="8038651" cy="91638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33410F0-82D3-8874-2A12-3D86B41AFFB2}"/>
              </a:ext>
            </a:extLst>
          </p:cNvPr>
          <p:cNvSpPr txBox="1"/>
          <p:nvPr/>
        </p:nvSpPr>
        <p:spPr>
          <a:xfrm>
            <a:off x="1145181" y="4441357"/>
            <a:ext cx="97891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Tutaj możesz zobaczyć macierz pomyłek w postaci obiektu tablicy. Wymiar tej macierzy wynosi 2*2, ponieważ ten model jest klasyfikacją binarną. Masz dwie klasy 0 i 1. Wartości przekątnych reprezentują dokładne przewidywania, podczas gdy elementy inne niż ukośne są niedokładnymi przewidywaniami. W danych wyjściowych 115 i 39 to prawdziwe przewidywania, a 30 i 8 to fałszywe przewidywania.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29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483250A-E5D9-B1E3-E782-577B4C00273A}"/>
              </a:ext>
            </a:extLst>
          </p:cNvPr>
          <p:cNvSpPr txBox="1"/>
          <p:nvPr/>
        </p:nvSpPr>
        <p:spPr>
          <a:xfrm>
            <a:off x="1682014" y="157030"/>
            <a:ext cx="7779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  <a:latin typeface="Studio-Feixen-Sans"/>
              </a:rPr>
              <a:t>Wizualizacja macierzy pomyłek przy użyciu mapy cieplnej
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11F00A-DC31-3080-D31E-B570B6C0D39C}"/>
              </a:ext>
            </a:extLst>
          </p:cNvPr>
          <p:cNvSpPr txBox="1"/>
          <p:nvPr/>
        </p:nvSpPr>
        <p:spPr>
          <a:xfrm>
            <a:off x="1210377" y="755931"/>
            <a:ext cx="10330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Zwizualizujmy wyniki modelu w postaci macierzy pomyłek za pomocą bibliotek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matplotlib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seabor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n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Tutaj zwizualizujesz macierz zmieszania za pomocą mapy cieplnej.
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D43E749-ADC0-2C02-64B3-42F2FF04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5" y="1679261"/>
            <a:ext cx="6353175" cy="40195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BC87030-E3DF-B7F9-1B42-901F501F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73" y="1780072"/>
            <a:ext cx="4648644" cy="34945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D70BFA2-F621-B308-B48A-E2EBA1EE7F55}"/>
              </a:ext>
            </a:extLst>
          </p:cNvPr>
          <p:cNvCxnSpPr/>
          <p:nvPr/>
        </p:nvCxnSpPr>
        <p:spPr>
          <a:xfrm flipV="1">
            <a:off x="7469204" y="4793381"/>
            <a:ext cx="519764" cy="90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38971D-6E5A-F1AA-7803-1D2DBB8DB2FC}"/>
              </a:ext>
            </a:extLst>
          </p:cNvPr>
          <p:cNvSpPr txBox="1"/>
          <p:nvPr/>
        </p:nvSpPr>
        <p:spPr>
          <a:xfrm>
            <a:off x="6644890" y="5832909"/>
            <a:ext cx="232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Fałszywie pozytywne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70BCF92-46FA-9088-3C59-038EF2FE9D42}"/>
              </a:ext>
            </a:extLst>
          </p:cNvPr>
          <p:cNvCxnSpPr/>
          <p:nvPr/>
        </p:nvCxnSpPr>
        <p:spPr>
          <a:xfrm flipH="1" flipV="1">
            <a:off x="10510787" y="4793381"/>
            <a:ext cx="269508" cy="7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666C957-043D-BD35-6422-F77051BBCBEA}"/>
              </a:ext>
            </a:extLst>
          </p:cNvPr>
          <p:cNvSpPr txBox="1"/>
          <p:nvPr/>
        </p:nvSpPr>
        <p:spPr>
          <a:xfrm>
            <a:off x="9606013" y="5832909"/>
            <a:ext cx="206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Prawdziwie negatywne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87622B13-DEDD-5B10-C876-D900E9C3CAE9}"/>
              </a:ext>
            </a:extLst>
          </p:cNvPr>
          <p:cNvCxnSpPr>
            <a:cxnSpLocks/>
          </p:cNvCxnSpPr>
          <p:nvPr/>
        </p:nvCxnSpPr>
        <p:spPr>
          <a:xfrm flipH="1">
            <a:off x="8383604" y="1901425"/>
            <a:ext cx="12512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8C2CE37-1FE0-6196-2CF4-C5183D322959}"/>
              </a:ext>
            </a:extLst>
          </p:cNvPr>
          <p:cNvSpPr txBox="1"/>
          <p:nvPr/>
        </p:nvSpPr>
        <p:spPr>
          <a:xfrm>
            <a:off x="7998594" y="1255094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Prawdziwe pozytywne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9CC080EF-0FD4-7B22-07CB-802521E0E9EC}"/>
              </a:ext>
            </a:extLst>
          </p:cNvPr>
          <p:cNvCxnSpPr/>
          <p:nvPr/>
        </p:nvCxnSpPr>
        <p:spPr>
          <a:xfrm flipH="1">
            <a:off x="10337533" y="1780072"/>
            <a:ext cx="442762" cy="7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B4C97C2-8625-55D0-8A87-75ABF841CF32}"/>
              </a:ext>
            </a:extLst>
          </p:cNvPr>
          <p:cNvSpPr txBox="1"/>
          <p:nvPr/>
        </p:nvSpPr>
        <p:spPr>
          <a:xfrm>
            <a:off x="10039149" y="1273561"/>
            <a:ext cx="16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Fałszywie negatywne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8AFEE13-2E75-B289-CC1F-D62C4683A51D}"/>
              </a:ext>
            </a:extLst>
          </p:cNvPr>
          <p:cNvSpPr txBox="1"/>
          <p:nvPr/>
        </p:nvSpPr>
        <p:spPr>
          <a:xfrm>
            <a:off x="3183556" y="22440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 dirty="0">
                <a:solidFill>
                  <a:srgbClr val="00B050"/>
                </a:solidFill>
                <a:effectLst/>
                <a:latin typeface="Studio-Feixen-Sans"/>
              </a:rPr>
              <a:t>Miary oceny 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Confusion Matrix 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EAC7D66-A572-8581-E93C-060361F09BA9}"/>
              </a:ext>
            </a:extLst>
          </p:cNvPr>
          <p:cNvSpPr txBox="1"/>
          <p:nvPr/>
        </p:nvSpPr>
        <p:spPr>
          <a:xfrm>
            <a:off x="1441383" y="686073"/>
            <a:ext cx="913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Oceńmy model za pomocą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classification_report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pod kątem dokładności, precyzji i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recall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6958997-C2AB-8452-B856-5CB32F76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22" y="1141577"/>
            <a:ext cx="8167506" cy="106428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1C3DBA2-B4E7-C4F1-0BB4-5951C3D30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22" y="2154897"/>
            <a:ext cx="6928860" cy="196099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16FA001-CE21-0675-FA5E-20621C271961}"/>
              </a:ext>
            </a:extLst>
          </p:cNvPr>
          <p:cNvSpPr txBox="1"/>
          <p:nvPr/>
        </p:nvSpPr>
        <p:spPr>
          <a:xfrm>
            <a:off x="8450981" y="2777427"/>
            <a:ext cx="3627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Mamy wskaźnik wydajności klasyfikacji 80%, uważany za dobrą dokładność (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accuracy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)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D884BA-FF44-7678-D9C5-F5EBE8026B18}"/>
              </a:ext>
            </a:extLst>
          </p:cNvPr>
          <p:cNvSpPr txBox="1"/>
          <p:nvPr/>
        </p:nvSpPr>
        <p:spPr>
          <a:xfrm>
            <a:off x="1097278" y="4213852"/>
            <a:ext cx="10645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Precision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W tym przypadku przewidywania, twój model regresji logistycznej przewiduje, że pacjenci (w zestawie uczącym) będą cierpieć na cukrzycę w 83% przypadków.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EE197DB-DDDB-BB9C-560D-46DFE70B51EA}"/>
              </a:ext>
            </a:extLst>
          </p:cNvPr>
          <p:cNvSpPr txBox="1"/>
          <p:nvPr/>
        </p:nvSpPr>
        <p:spPr>
          <a:xfrm>
            <a:off x="1097278" y="4969655"/>
            <a:ext cx="924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Recall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Jeśli w zestawie testowym znajdują się pacjenci, którzy mają cukrzycę, to model regresji logistycznej może ją zidentyfikować w 57% przypadków.</a:t>
            </a:r>
            <a:endParaRPr lang="en-GB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589BFFFF-EBA3-B6CB-D1CC-2F6F6A09A668}"/>
              </a:ext>
            </a:extLst>
          </p:cNvPr>
          <p:cNvCxnSpPr>
            <a:cxnSpLocks/>
          </p:cNvCxnSpPr>
          <p:nvPr/>
        </p:nvCxnSpPr>
        <p:spPr>
          <a:xfrm flipV="1">
            <a:off x="3449370" y="3503596"/>
            <a:ext cx="73476" cy="109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55BAF261-AAA8-81EE-4D3B-14AF44EDF429}"/>
              </a:ext>
            </a:extLst>
          </p:cNvPr>
          <p:cNvCxnSpPr>
            <a:cxnSpLocks/>
          </p:cNvCxnSpPr>
          <p:nvPr/>
        </p:nvCxnSpPr>
        <p:spPr>
          <a:xfrm flipH="1" flipV="1">
            <a:off x="4504623" y="3429000"/>
            <a:ext cx="761998" cy="170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8EF9DCB-9EA8-FFF0-1E87-866589C778EB}"/>
              </a:ext>
            </a:extLst>
          </p:cNvPr>
          <p:cNvCxnSpPr/>
          <p:nvPr/>
        </p:nvCxnSpPr>
        <p:spPr>
          <a:xfrm flipH="1">
            <a:off x="5601903" y="3135396"/>
            <a:ext cx="2849078" cy="25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7947271-4B32-874F-37B1-3FB25BE51F76}"/>
              </a:ext>
            </a:extLst>
          </p:cNvPr>
          <p:cNvSpPr txBox="1"/>
          <p:nvPr/>
        </p:nvSpPr>
        <p:spPr>
          <a:xfrm>
            <a:off x="1097278" y="5609770"/>
            <a:ext cx="112262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/>
              <a:t>Czułość (</a:t>
            </a:r>
            <a:r>
              <a:rPr lang="pl-PL" sz="1600" b="1" dirty="0" err="1"/>
              <a:t>Sensitivity</a:t>
            </a:r>
            <a:r>
              <a:rPr lang="pl-PL" sz="1600" b="1" dirty="0"/>
              <a:t>) (</a:t>
            </a:r>
            <a:r>
              <a:rPr lang="pl-PL" sz="1600" b="1" dirty="0" err="1"/>
              <a:t>Recall</a:t>
            </a:r>
            <a:r>
              <a:rPr lang="pl-PL" sz="1600" dirty="0"/>
              <a:t>): odsetek rzeczywistych przypadków pozytywnych, do tych które zostały rzeczywiście rozpoznane (prognoza). </a:t>
            </a:r>
          </a:p>
          <a:p>
            <a:endParaRPr lang="pl-PL" sz="1600" dirty="0"/>
          </a:p>
          <a:p>
            <a:r>
              <a:rPr lang="pl-PL" sz="1600" b="1" dirty="0"/>
              <a:t>Swoistość (</a:t>
            </a:r>
            <a:r>
              <a:rPr lang="pl-PL" sz="1600" b="1" dirty="0" err="1"/>
              <a:t>Specifciity</a:t>
            </a:r>
            <a:r>
              <a:rPr lang="pl-PL" sz="1600" dirty="0"/>
              <a:t>): odsetek rzeczywistych przypadków negatywnych, które zostały rzeczywiście rozpoznane (prognoza)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1146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1552572-914E-5FFE-3FBE-40DAEA0EA213}"/>
              </a:ext>
            </a:extLst>
          </p:cNvPr>
          <p:cNvSpPr txBox="1"/>
          <p:nvPr/>
        </p:nvSpPr>
        <p:spPr>
          <a:xfrm>
            <a:off x="3337559" y="29178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 dirty="0">
                <a:solidFill>
                  <a:srgbClr val="00B050"/>
                </a:solidFill>
                <a:effectLst/>
                <a:latin typeface="Studio-Feixen-Sans"/>
              </a:rPr>
              <a:t>Krzywa 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ROC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247AF4F-DCC1-BD2B-753A-855E3CFB193E}"/>
              </a:ext>
            </a:extLst>
          </p:cNvPr>
          <p:cNvSpPr txBox="1"/>
          <p:nvPr/>
        </p:nvSpPr>
        <p:spPr>
          <a:xfrm>
            <a:off x="921619" y="1015812"/>
            <a:ext cx="10939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Receiver Operating Characteristic(ROC)</a:t>
            </a:r>
            <a:r>
              <a:rPr lang="pl-PL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Krzywa jest wykresem prawdziwie dodatnich przewidywań w stosunku do fałszywie dodatnich. Pokazuje kompromis między czułością a swoistością (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sensitivity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specificity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)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6A9E0D4-B356-A5D7-8702-16F92523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53" y="1795161"/>
            <a:ext cx="7752284" cy="163383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D8E5617-F9D9-BF15-9382-5F5D70B0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91" y="3716303"/>
            <a:ext cx="3667125" cy="24669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0C6398C-A672-D769-9BB3-335FD75FC139}"/>
              </a:ext>
            </a:extLst>
          </p:cNvPr>
          <p:cNvSpPr txBox="1"/>
          <p:nvPr/>
        </p:nvSpPr>
        <p:spPr>
          <a:xfrm>
            <a:off x="5763127" y="494979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AUC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 (</a:t>
            </a:r>
            <a:r>
              <a:rPr lang="pl-PL" b="1" i="0" dirty="0" err="1">
                <a:solidFill>
                  <a:srgbClr val="05192D"/>
                </a:solidFill>
                <a:effectLst/>
                <a:latin typeface="Studio-Feixen-Sans"/>
              </a:rPr>
              <a:t>Area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 Under </a:t>
            </a:r>
            <a:r>
              <a:rPr lang="pl-PL" b="1" i="0" dirty="0" err="1">
                <a:solidFill>
                  <a:srgbClr val="05192D"/>
                </a:solidFill>
                <a:effectLst/>
                <a:latin typeface="Studio-Feixen-Sans"/>
              </a:rPr>
              <a:t>Curve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)</a:t>
            </a:r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Wynik dla naszego przypadku wynosi 0,88. Wynik AUC = 1 reprezentuje klasyfikator doskonały, a 0,5 oznacza klasyfikator bezwartościowy.</a:t>
            </a:r>
            <a:endParaRPr lang="en-GB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D8DB9D0-9640-C349-8055-7A4336E14C37}"/>
              </a:ext>
            </a:extLst>
          </p:cNvPr>
          <p:cNvCxnSpPr/>
          <p:nvPr/>
        </p:nvCxnSpPr>
        <p:spPr>
          <a:xfrm flipH="1" flipV="1">
            <a:off x="3487553" y="4494998"/>
            <a:ext cx="2389842" cy="6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055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3E102-FB93-42D0-9D19-E2D2F8899DFC}"/>
</file>

<file path=customXml/itemProps2.xml><?xml version="1.0" encoding="utf-8"?>
<ds:datastoreItem xmlns:ds="http://schemas.openxmlformats.org/officeDocument/2006/customXml" ds:itemID="{18CCA502-65AB-4BC5-A677-7928B8A0D509}"/>
</file>

<file path=customXml/itemProps3.xml><?xml version="1.0" encoding="utf-8"?>
<ds:datastoreItem xmlns:ds="http://schemas.openxmlformats.org/officeDocument/2006/customXml" ds:itemID="{4967A458-A1AE-4D78-AE30-0801F5CCD18E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782</Words>
  <Application>Microsoft Office PowerPoint</Application>
  <PresentationFormat>Panoramiczny</PresentationFormat>
  <Paragraphs>46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Studio-Feixen-Sans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14</cp:revision>
  <dcterms:created xsi:type="dcterms:W3CDTF">2023-01-16T11:52:16Z</dcterms:created>
  <dcterms:modified xsi:type="dcterms:W3CDTF">2023-03-08T14:53:35Z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