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B6F8F7-28D7-0F47-3AEC-AAA0F91B0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8FB9B1-5A29-0EF0-3A9A-81F336EB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28DECC-291D-5D55-1EE3-7E3F4FFA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0C610D-21C7-000F-F786-426A0D91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5AB9A6-F24D-2597-868B-FE70F54A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1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09BA7-19CE-C2CC-76CB-171D72FB2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8CBF8F6-085C-4978-E43A-09FF4D66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B38814-74C6-3169-D2DC-A36581AD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DFF629-29B1-9C89-63DE-89CE629C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BC3B3C-517D-7000-646A-1E933B06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5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2D83CB1-EC8E-4E58-4AE4-1B238BCE5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C0EB0EE-4F70-0E48-8890-CD312025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1EC3C2-04C0-899F-4B5B-BC9D69F6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E1893C-BC4C-01A4-846A-660857E3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7D2B1A-9E1A-902B-221E-7C165CDE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677FE4-1A4D-BC58-0154-1339D922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518835-ED07-971D-AA99-011402CA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E04ED3-E955-A989-8B7E-B020B667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52CD99-620A-A3BC-5A97-89C1EB7F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E1A8B2-1E5E-6144-5C30-DEC4A94B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7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14EF81-7B2C-120A-3793-17FF719F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B034F0-4BFA-F31E-DCA2-2C9CEC386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E01722-FAAF-1F01-61C1-16080E97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7CDC0F-BF84-CC9D-C429-59B833B0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8D2610-7CD4-E3E7-A8BD-E8B4539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4B9EC-E3D7-7AF7-4ECF-EFD91950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6B5E55-FDE8-9E0F-D8C4-DE31DF6F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97774F-D868-666A-8A5B-FA19B1626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FC87A5-E247-E5CA-4A05-9B98BCF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4F43195-31AC-A7B0-9814-C9F73BC5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2D0FC6-C928-F8DD-6F46-C8503D57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4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98EA1B-9396-F07D-1B9D-ACA5AB91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431964-B050-1B67-415A-9748A5759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8567CF8-7E2A-2E1A-14FA-0BEC80A1B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0F0E3AC-7A87-DE40-BCC9-2E60B1F2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9A0DA13-5A20-D66B-EE62-9855C8367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9591F10-3BD4-D490-461F-2CD20615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173E932-DDDA-797C-A4F9-492C782E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45DC132-446F-0140-8825-2B62654C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380D84-E988-CCEC-4B41-2D25D13F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3C7114-5155-6070-C721-89A75E6D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BB8E552-0640-DB2F-6AF8-C79CEF8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8FCC2CD-0FE2-8C24-77C0-73DC2680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3163380-CEC2-F505-E1BC-F576F365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1435A50-9D4F-7EBF-0490-B24A580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15FFB1D-C34A-E7A3-AAD9-3CB655D1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3D838-EDF7-BF7C-D3D1-4FB39DBF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5D0C16-08CC-9F3A-9D64-22B37070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280516-CCF4-B312-0E22-B06328F5F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101B38-1DB3-8C5B-BA40-5A43175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063F1F-024A-0AAC-B5A7-48B7230A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17FCB8-2886-C54A-5A29-ADD5718D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BDD83-4F9E-3311-BB03-1EAFD9F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28C94C0-FB0D-8F84-75E0-A68058295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ACADDFB-0599-BB6F-3BE4-93EFCC6FF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ED9321D-F6A0-9ADB-A2EA-4EF15EC9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7CDDEA-F45A-B6FA-FE1D-5F6FDA2F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DD3A40-6E51-4217-1DB2-C3486E6D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F9A379C-EF2B-C72F-83D1-9634D185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B8E44C7-9B7B-4CF3-EBAD-5332F782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F8837C-1214-E43C-5DB4-BF8ED9FE1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0B67-5119-451A-A9AC-7243A4DDDD40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1F9ABA-968D-763F-F5F7-D7F1A6EDD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090C67-BB98-E0BB-C695-E30814306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F9E3-F815-4D69-A98C-4077CA7C8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320834" y="440451"/>
            <a:ext cx="5939246" cy="394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828800" y="156588"/>
            <a:ext cx="532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LDA w </a:t>
            </a:r>
            <a:r>
              <a:rPr lang="pl-PL" sz="2400" b="1" dirty="0" err="1">
                <a:solidFill>
                  <a:srgbClr val="FF0000"/>
                </a:solidFill>
              </a:rPr>
              <a:t>Jupyter</a:t>
            </a:r>
            <a:r>
              <a:rPr lang="pl-PL" sz="2400" b="1" dirty="0">
                <a:solidFill>
                  <a:srgbClr val="FF0000"/>
                </a:solidFill>
              </a:rPr>
              <a:t> Notebook
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07124" y="1362903"/>
            <a:ext cx="636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Otwórz</a:t>
            </a:r>
            <a:r>
              <a:rPr lang="en-US" dirty="0"/>
              <a:t> Anaconda Navigator
</a:t>
            </a:r>
            <a:r>
              <a:rPr lang="en-US" dirty="0" err="1"/>
              <a:t>Uruchom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342900" indent="-342900">
              <a:buAutoNum type="arabicPeriod"/>
            </a:pPr>
            <a:r>
              <a:rPr lang="en-US" dirty="0" err="1"/>
              <a:t>Klik</a:t>
            </a:r>
            <a:r>
              <a:rPr lang="pl-PL" dirty="0" err="1"/>
              <a:t>nij</a:t>
            </a:r>
            <a:r>
              <a:rPr lang="en-US" dirty="0"/>
              <a:t> “new”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2075053" y="850037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Zaczynamy</a:t>
            </a:r>
            <a:r>
              <a:rPr lang="en-US" b="1" dirty="0"/>
              <a:t>: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892174" y="4755717"/>
            <a:ext cx="26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Wyjaśnienie</a:t>
            </a:r>
            <a:r>
              <a:rPr lang="en-US" b="1" dirty="0"/>
              <a:t> </a:t>
            </a:r>
            <a:r>
              <a:rPr lang="en-US" b="1" dirty="0" err="1"/>
              <a:t>skryptu</a:t>
            </a:r>
            <a:r>
              <a:rPr lang="en-US" b="1" dirty="0"/>
              <a:t>
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02373" y="5146758"/>
            <a:ext cx="6027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Import </a:t>
            </a:r>
            <a:r>
              <a:rPr lang="en-US" dirty="0" err="1"/>
              <a:t>bibliotek</a:t>
            </a:r>
            <a:r>
              <a:rPr lang="en-US" dirty="0"/>
              <a:t> </a:t>
            </a:r>
            <a:r>
              <a:rPr lang="en-US" dirty="0" err="1"/>
              <a:t>języka</a:t>
            </a:r>
            <a:r>
              <a:rPr lang="en-US" dirty="0"/>
              <a:t> Python
</a:t>
            </a:r>
            <a:r>
              <a:rPr lang="pl-PL" dirty="0"/>
              <a:t>Import zestawu danych </a:t>
            </a:r>
            <a:r>
              <a:rPr lang="pl-PL" u="sng" dirty="0"/>
              <a:t>(zmień katalog na lokalny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komórek</a:t>
            </a:r>
            <a:r>
              <a:rPr lang="en-US" dirty="0"/>
              <a:t> </a:t>
            </a:r>
            <a:r>
              <a:rPr lang="en-US" dirty="0" err="1"/>
              <a:t>skryptu</a:t>
            </a:r>
            <a:r>
              <a:rPr lang="en-US" dirty="0"/>
              <a:t>
</a:t>
            </a:r>
            <a:r>
              <a:rPr lang="en-US" dirty="0" err="1"/>
              <a:t>Interpretacja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: plot and accuracy</a:t>
            </a:r>
            <a:r>
              <a:rPr lang="pl-PL" dirty="0"/>
              <a:t> (porównaj z wynikami PCA)</a:t>
            </a:r>
            <a:endParaRPr lang="en-US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284115" y="2302907"/>
            <a:ext cx="6611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do </a:t>
            </a:r>
            <a:r>
              <a:rPr lang="en-US" b="1" dirty="0" err="1"/>
              <a:t>rozwiązania</a:t>
            </a:r>
            <a:r>
              <a:rPr lang="en-US" b="1" dirty="0"/>
              <a:t>
</a:t>
            </a:r>
            <a:r>
              <a:rPr lang="pl-PL" dirty="0"/>
              <a:t>Posługując się plikami w katalogu </a:t>
            </a:r>
            <a:r>
              <a:rPr lang="pl-PL" dirty="0">
                <a:solidFill>
                  <a:srgbClr val="00B0F0"/>
                </a:solidFill>
              </a:rPr>
              <a:t>PCA_LDA_Iris </a:t>
            </a:r>
            <a:r>
              <a:rPr lang="pl-PL" dirty="0"/>
              <a:t>i </a:t>
            </a:r>
            <a:r>
              <a:rPr lang="pl-PL" dirty="0" err="1">
                <a:solidFill>
                  <a:srgbClr val="00B0F0"/>
                </a:solidFill>
              </a:rPr>
              <a:t>PCA_wine</a:t>
            </a:r>
            <a:r>
              <a:rPr lang="pl-PL" dirty="0"/>
              <a:t>.: załaduj plik </a:t>
            </a:r>
            <a:r>
              <a:rPr lang="pl-PL" b="1" dirty="0" err="1">
                <a:solidFill>
                  <a:srgbClr val="00B050"/>
                </a:solidFill>
              </a:rPr>
              <a:t>wine</a:t>
            </a:r>
            <a:r>
              <a:rPr lang="en-US" b="1" dirty="0">
                <a:solidFill>
                  <a:srgbClr val="00B050"/>
                </a:solidFill>
              </a:rPr>
              <a:t>.csv</a:t>
            </a:r>
            <a:endParaRPr lang="pl-PL" b="1" dirty="0">
              <a:solidFill>
                <a:srgbClr val="00B050"/>
              </a:solidFill>
            </a:endParaRPr>
          </a:p>
          <a:p>
            <a:r>
              <a:rPr lang="pl-PL" dirty="0"/>
              <a:t>Z macierzy pomyłek określ dokładność (</a:t>
            </a:r>
            <a:r>
              <a:rPr lang="pl-PL" dirty="0" err="1"/>
              <a:t>accuracy</a:t>
            </a:r>
            <a:r>
              <a:rPr lang="pl-PL" dirty="0"/>
              <a:t>) klasyfikacji jakości win (3 klasy) na podstawie cech </a:t>
            </a:r>
            <a:r>
              <a:rPr lang="pl-PL" dirty="0" err="1"/>
              <a:t>fiz-chem</a:t>
            </a:r>
            <a:r>
              <a:rPr lang="pl-PL" dirty="0"/>
              <a:t>: dla prób testowej i treningowej,</a:t>
            </a:r>
          </a:p>
          <a:p>
            <a:r>
              <a:rPr lang="pl-PL" dirty="0"/>
              <a:t>Określ 2 główne składowe LDA1 i LDA2 </a:t>
            </a:r>
          </a:p>
          <a:p>
            <a:r>
              <a:rPr lang="pl-PL" dirty="0"/>
              <a:t>Pokaż wykresy LDA dla próby testowej i treningowej </a:t>
            </a:r>
            <a:endParaRPr lang="en-US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7328261" y="156588"/>
            <a:ext cx="4815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err="1"/>
              <a:t>Alcohol</a:t>
            </a:r>
            <a:r>
              <a:rPr lang="pl-PL" sz="1400" b="1" dirty="0"/>
              <a:t>: </a:t>
            </a:r>
            <a:r>
              <a:rPr lang="pl-PL" sz="1400" dirty="0"/>
              <a:t>zawartość alkoholu, podawana w jednostkach ABV (alkohol objętościowo).</a:t>
            </a:r>
            <a:r>
              <a:rPr lang="pl-PL" sz="1400" b="1" dirty="0"/>
              <a:t>
</a:t>
            </a:r>
            <a:r>
              <a:rPr lang="en-US" sz="1400" b="1" dirty="0"/>
              <a:t>Malic acid</a:t>
            </a:r>
            <a:r>
              <a:rPr lang="en-US" sz="1400" dirty="0"/>
              <a:t>: </a:t>
            </a:r>
            <a:r>
              <a:rPr lang="pl-PL" sz="1400" dirty="0"/>
              <a:t>jeden z głównych kwasów organicznych występujących w winie. Chociaż występuje w prawie każdym owocu i jagodzie, jego smak jest najbardziej widoczny w zielonych jabłkach; podobnie nadaje ten kwaśny smak winu. 
</a:t>
            </a:r>
            <a:r>
              <a:rPr lang="en-US" sz="1400" b="1" dirty="0"/>
              <a:t>Ash</a:t>
            </a:r>
            <a:r>
              <a:rPr lang="en-US" sz="1400" dirty="0"/>
              <a:t>: </a:t>
            </a:r>
            <a:r>
              <a:rPr lang="pl-PL" sz="1400" dirty="0"/>
              <a:t>wino ma w sobie popiół. Popiół jest po prostu materią nieorganiczną pozostałą po odparowaniu i spaleniu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Alc</a:t>
            </a:r>
            <a:r>
              <a:rPr lang="en-US" sz="1400" b="1" dirty="0"/>
              <a:t> </a:t>
            </a:r>
            <a:r>
              <a:rPr lang="en-US" sz="1400" b="1" dirty="0" err="1"/>
              <a:t>Alcalinity</a:t>
            </a:r>
            <a:r>
              <a:rPr lang="en-US" sz="1400" b="1" dirty="0"/>
              <a:t> of ash</a:t>
            </a:r>
            <a:r>
              <a:rPr lang="en-US" sz="1400" dirty="0"/>
              <a:t>: </a:t>
            </a:r>
            <a:r>
              <a:rPr lang="pl-PL" sz="1400" dirty="0"/>
              <a:t>zasadowość popiołu określa, jak zasadowy (w przeciwieństwie do kwaśnego) jest popiół w winie.
</a:t>
            </a:r>
            <a:r>
              <a:rPr lang="en-US" sz="1400" b="1" dirty="0"/>
              <a:t>Magnesium</a:t>
            </a:r>
            <a:r>
              <a:rPr lang="en-US" sz="1400" dirty="0"/>
              <a:t>: </a:t>
            </a:r>
            <a:r>
              <a:rPr lang="pl-PL" sz="1400" dirty="0"/>
              <a:t>magnez jest metalem, który wpływa na smak wina.</a:t>
            </a:r>
            <a:endParaRPr lang="en-US" sz="1400" dirty="0"/>
          </a:p>
          <a:p>
            <a:r>
              <a:rPr lang="en-US" sz="1400" b="1" dirty="0"/>
              <a:t>Total phenols</a:t>
            </a:r>
            <a:r>
              <a:rPr lang="en-US" sz="1400" dirty="0"/>
              <a:t>: </a:t>
            </a:r>
            <a:r>
              <a:rPr lang="pl-PL" sz="1400" dirty="0"/>
              <a:t>Fenole to substancje chemiczne, które wpływają na smak, kolor i odczucie w ustach (tj. Teksturę) wina. 
</a:t>
            </a:r>
            <a:r>
              <a:rPr lang="en-US" sz="1400" b="1" dirty="0"/>
              <a:t>Flavonoids</a:t>
            </a:r>
            <a:r>
              <a:rPr lang="en-US" sz="1400" dirty="0"/>
              <a:t> [sic]: </a:t>
            </a:r>
            <a:r>
              <a:rPr lang="en-US" sz="1400" dirty="0" err="1"/>
              <a:t>flawonoidy</a:t>
            </a:r>
            <a:r>
              <a:rPr lang="en-US" sz="1400" dirty="0"/>
              <a:t> </a:t>
            </a:r>
            <a:r>
              <a:rPr lang="en-US" sz="1400" dirty="0" err="1"/>
              <a:t>są</a:t>
            </a:r>
            <a:r>
              <a:rPr lang="en-US" sz="1400" dirty="0"/>
              <a:t> </a:t>
            </a:r>
            <a:r>
              <a:rPr lang="en-US" sz="1400" dirty="0" err="1"/>
              <a:t>rodzajem</a:t>
            </a:r>
            <a:r>
              <a:rPr lang="en-US" sz="1400" dirty="0"/>
              <a:t> </a:t>
            </a:r>
            <a:r>
              <a:rPr lang="en-US" sz="1400" dirty="0" err="1"/>
              <a:t>fenolu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Nonflavoid</a:t>
            </a:r>
            <a:r>
              <a:rPr lang="en-US" sz="1400" b="1" dirty="0"/>
              <a:t> phenols</a:t>
            </a:r>
            <a:r>
              <a:rPr lang="en-US" sz="1400" dirty="0"/>
              <a:t>: </a:t>
            </a:r>
            <a:r>
              <a:rPr lang="pl-PL" sz="1400" dirty="0" err="1"/>
              <a:t>nieflawonoidy</a:t>
            </a:r>
            <a:r>
              <a:rPr lang="pl-PL" sz="1400" dirty="0"/>
              <a:t> to kolejny rodzaj fenolu.
</a:t>
            </a:r>
            <a:r>
              <a:rPr lang="en-US" sz="1400" b="1" dirty="0"/>
              <a:t>Proanthocyanins</a:t>
            </a:r>
            <a:r>
              <a:rPr lang="en-US" sz="1400" dirty="0"/>
              <a:t>: </a:t>
            </a:r>
            <a:r>
              <a:rPr lang="pl-PL" sz="1400" dirty="0" err="1"/>
              <a:t>proantocyjanidyny</a:t>
            </a:r>
            <a:r>
              <a:rPr lang="pl-PL" sz="1400" dirty="0"/>
              <a:t> są kolejnym rodzajem fenolu.</a:t>
            </a:r>
            <a:endParaRPr lang="en-US" sz="1400" dirty="0"/>
          </a:p>
          <a:p>
            <a:r>
              <a:rPr lang="en-US" sz="1400" b="1" dirty="0"/>
              <a:t>Color intensity</a:t>
            </a:r>
            <a:r>
              <a:rPr lang="en-US" sz="1400" dirty="0"/>
              <a:t>: </a:t>
            </a:r>
            <a:r>
              <a:rPr lang="pl-PL" sz="1400" dirty="0"/>
              <a:t>intensywność koloru wina: tj. Jak ciemne jest.
</a:t>
            </a:r>
            <a:r>
              <a:rPr lang="en-US" sz="1400" b="1" dirty="0"/>
              <a:t>Hue</a:t>
            </a:r>
            <a:r>
              <a:rPr lang="en-US" sz="1400" dirty="0"/>
              <a:t>: </a:t>
            </a:r>
            <a:r>
              <a:rPr lang="pl-PL" sz="1400" dirty="0"/>
              <a:t>odcień wina, który jest zazwyczaj określany przez kolor użytej odmiany (chociaż nie zawsze tak jest).</a:t>
            </a:r>
            <a:endParaRPr lang="en-US" sz="1400" dirty="0"/>
          </a:p>
          <a:p>
            <a:r>
              <a:rPr lang="en-US" sz="1400" b="1" dirty="0"/>
              <a:t>OD280/OD315</a:t>
            </a:r>
            <a:r>
              <a:rPr lang="en-US" sz="1400" dirty="0"/>
              <a:t> </a:t>
            </a:r>
            <a:r>
              <a:rPr lang="pl-PL" sz="1400" dirty="0"/>
              <a:t>wina rozcieńczonego: pomiary zawartości białka.</a:t>
            </a:r>
            <a:endParaRPr lang="en-US" sz="1400" dirty="0"/>
          </a:p>
          <a:p>
            <a:r>
              <a:rPr lang="en-US" sz="1400" b="1" dirty="0"/>
              <a:t>Proline</a:t>
            </a:r>
            <a:r>
              <a:rPr lang="en-US" sz="1400" dirty="0"/>
              <a:t>: </a:t>
            </a:r>
            <a:r>
              <a:rPr lang="en-US" sz="1400" dirty="0" err="1"/>
              <a:t>aminokwas</a:t>
            </a:r>
            <a:r>
              <a:rPr lang="en-US" sz="1400" dirty="0"/>
              <a:t> </a:t>
            </a:r>
            <a:r>
              <a:rPr lang="en-US" sz="1400" dirty="0" err="1"/>
              <a:t>obecny</a:t>
            </a:r>
            <a:r>
              <a:rPr lang="en-US" sz="1400" dirty="0"/>
              <a:t> w </a:t>
            </a:r>
            <a:r>
              <a:rPr lang="en-US" sz="1400" dirty="0" err="1"/>
              <a:t>winach</a:t>
            </a:r>
            <a:r>
              <a:rPr lang="en-US" sz="1400" dirty="0"/>
              <a:t>.
</a:t>
            </a:r>
            <a:r>
              <a:rPr lang="en-US" sz="1400" b="1" i="1" dirty="0"/>
              <a:t>Wine Hue</a:t>
            </a:r>
            <a:r>
              <a:rPr lang="en-US" sz="1400" i="1" dirty="0"/>
              <a:t> – </a:t>
            </a:r>
            <a:r>
              <a:rPr lang="pl-PL" sz="1400" i="1" dirty="0"/>
              <a:t>uproszczona miara wyglądu koloru – stosunek absorbancji w fiolecie do absorbancji w zieleni.</a:t>
            </a:r>
            <a:endParaRPr lang="en-US" sz="1400" i="1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2733B35-4C8E-4822-A86C-F005D242AE17}"/>
              </a:ext>
            </a:extLst>
          </p:cNvPr>
          <p:cNvSpPr txBox="1"/>
          <p:nvPr/>
        </p:nvSpPr>
        <p:spPr>
          <a:xfrm>
            <a:off x="6249373" y="5700756"/>
            <a:ext cx="4815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Wykonany kod z wykresami prześlij na </a:t>
            </a:r>
            <a:r>
              <a:rPr lang="pl-PL" dirty="0" err="1"/>
              <a:t>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2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030583" y="295925"/>
            <a:ext cx="532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Analiza własna LDA w </a:t>
            </a:r>
            <a:r>
              <a:rPr lang="pl-PL" sz="2400" b="1" dirty="0" err="1">
                <a:solidFill>
                  <a:srgbClr val="FF0000"/>
                </a:solidFill>
              </a:rPr>
              <a:t>Jupyter</a:t>
            </a:r>
            <a:r>
              <a:rPr lang="pl-PL" sz="2400" b="1" dirty="0">
                <a:solidFill>
                  <a:srgbClr val="FF0000"/>
                </a:solidFill>
              </a:rPr>
              <a:t> Notebook
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715587" y="1109060"/>
            <a:ext cx="7968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Otwórz</a:t>
            </a:r>
            <a:r>
              <a:rPr lang="en-US" dirty="0"/>
              <a:t> Anaconda Navigator</a:t>
            </a:r>
          </a:p>
          <a:p>
            <a:pPr marL="342900" indent="-342900">
              <a:buAutoNum type="arabicPeriod"/>
            </a:pPr>
            <a:r>
              <a:rPr lang="pl-PL" dirty="0"/>
              <a:t>Uruchom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342900" indent="-342900">
              <a:buAutoNum type="arabicPeriod"/>
            </a:pPr>
            <a:r>
              <a:rPr lang="pl-PL" dirty="0"/>
              <a:t>Kliknij</a:t>
            </a:r>
            <a:r>
              <a:rPr lang="en-US" dirty="0"/>
              <a:t> “new”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84905" y="3347775"/>
            <a:ext cx="906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do </a:t>
            </a:r>
            <a:r>
              <a:rPr lang="en-US" b="1" dirty="0" err="1"/>
              <a:t>rozwiązania</a:t>
            </a:r>
            <a:endParaRPr lang="pl-PL" b="1" dirty="0"/>
          </a:p>
          <a:p>
            <a:endParaRPr lang="pl-PL" b="1" dirty="0"/>
          </a:p>
          <a:p>
            <a:r>
              <a:rPr lang="pl-PL" dirty="0"/>
              <a:t>Posługując się plikami w  </a:t>
            </a:r>
            <a:r>
              <a:rPr lang="pl-PL" dirty="0">
                <a:solidFill>
                  <a:srgbClr val="00B0F0"/>
                </a:solidFill>
              </a:rPr>
              <a:t>PCA_LDA_Iris </a:t>
            </a:r>
            <a:r>
              <a:rPr lang="pl-PL" dirty="0"/>
              <a:t>i </a:t>
            </a:r>
            <a:r>
              <a:rPr lang="pl-PL" dirty="0" err="1">
                <a:solidFill>
                  <a:srgbClr val="00B0F0"/>
                </a:solidFill>
              </a:rPr>
              <a:t>PCA_wine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/>
              <a:t>:</a:t>
            </a:r>
            <a:r>
              <a:rPr lang="en-US" b="1" dirty="0"/>
              <a:t>
</a:t>
            </a:r>
            <a:r>
              <a:rPr lang="pl-PL" dirty="0"/>
              <a:t>Przeprowadź klasyfikację toksyn w jeziorach (3 klasy: </a:t>
            </a:r>
            <a:r>
              <a:rPr lang="pl-PL" dirty="0" err="1"/>
              <a:t>low</a:t>
            </a:r>
            <a:r>
              <a:rPr lang="pl-PL" dirty="0"/>
              <a:t>, </a:t>
            </a:r>
            <a:r>
              <a:rPr lang="pl-PL" dirty="0" err="1"/>
              <a:t>middle</a:t>
            </a:r>
            <a:r>
              <a:rPr lang="pl-PL" dirty="0"/>
              <a:t>, high) na wybranych 21 cechach</a:t>
            </a:r>
            <a:r>
              <a:rPr lang="en-US" dirty="0"/>
              <a:t>: </a:t>
            </a:r>
            <a:r>
              <a:rPr lang="pl-PL" dirty="0"/>
              <a:t>załaduj </a:t>
            </a:r>
            <a:r>
              <a:rPr lang="en-US" dirty="0"/>
              <a:t>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289214" y="5425774"/>
            <a:ext cx="9511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Używając kodu z klasyfikacją win w Jupiter Notebook zapisz skrypt i wyświetl wyniki w konsoli </a:t>
            </a:r>
          </a:p>
          <a:p>
            <a:endParaRPr lang="pl-PL" u="sng" dirty="0"/>
          </a:p>
          <a:p>
            <a:r>
              <a:rPr lang="pl-PL" u="sng" dirty="0"/>
              <a:t>Kod </a:t>
            </a:r>
            <a:r>
              <a:rPr lang="pl-PL" u="sng"/>
              <a:t>z klasyfikacją toksyn </a:t>
            </a:r>
            <a:r>
              <a:rPr lang="pl-PL" u="sng" dirty="0"/>
              <a:t>prześlij do </a:t>
            </a:r>
            <a:r>
              <a:rPr lang="pl-PL" u="sng" dirty="0" err="1"/>
              <a:t>Teams</a:t>
            </a:r>
            <a:r>
              <a:rPr lang="pl-PL" u="sng" dirty="0"/>
              <a:t> </a:t>
            </a:r>
          </a:p>
          <a:p>
            <a:endParaRPr lang="pl-PL" u="sng" dirty="0"/>
          </a:p>
          <a:p>
            <a:r>
              <a:rPr lang="pl-PL" dirty="0"/>
              <a:t>
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E8A74A-8095-4A59-A4ED-EE9E85E9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86" y="4683269"/>
            <a:ext cx="2893714" cy="60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067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9" ma:contentTypeDescription="Utwórz nowy dokument." ma:contentTypeScope="" ma:versionID="9a9210286573cdd58ac001c1f8ee6d32">
  <xsd:schema xmlns:xsd="http://www.w3.org/2001/XMLSchema" xmlns:xs="http://www.w3.org/2001/XMLSchema" xmlns:p="http://schemas.microsoft.com/office/2006/metadata/properties" xmlns:ns2="eff87d91-f7b9-4911-8e55-31ec71283866" xmlns:ns3="3e69cb76-30b4-4f29-b956-8aa9c2f992f4" targetNamespace="http://schemas.microsoft.com/office/2006/metadata/properties" ma:root="true" ma:fieldsID="44f581229818bbd467bf0b757b8a3fc4" ns2:_="" ns3:_="">
    <xsd:import namespace="eff87d91-f7b9-4911-8e55-31ec71283866"/>
    <xsd:import namespace="3e69cb76-30b4-4f29-b956-8aa9c2f99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9cb76-30b4-4f29-b956-8aa9c2f992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d7a94a0-1b9b-437e-9fdd-bdd78b01337a}" ma:internalName="TaxCatchAll" ma:showField="CatchAllData" ma:web="3e69cb76-30b4-4f29-b956-8aa9c2f99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69cb76-30b4-4f29-b956-8aa9c2f992f4" xsi:nil="true"/>
    <lcf76f155ced4ddcb4097134ff3c332f xmlns="eff87d91-f7b9-4911-8e55-31ec712838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DDDAABB-8E68-4339-B456-EA3B296CD888}"/>
</file>

<file path=customXml/itemProps2.xml><?xml version="1.0" encoding="utf-8"?>
<ds:datastoreItem xmlns:ds="http://schemas.openxmlformats.org/officeDocument/2006/customXml" ds:itemID="{65CBE988-6390-42AC-8A55-9CFBB11158DE}"/>
</file>

<file path=customXml/itemProps3.xml><?xml version="1.0" encoding="utf-8"?>
<ds:datastoreItem xmlns:ds="http://schemas.openxmlformats.org/officeDocument/2006/customXml" ds:itemID="{12C54724-6963-466E-B0FD-92B3EC145351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432</Words>
  <Application>Microsoft Office PowerPoint</Application>
  <PresentationFormat>Panoramiczny</PresentationFormat>
  <Paragraphs>31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1</cp:revision>
  <dcterms:created xsi:type="dcterms:W3CDTF">2023-01-17T10:04:52Z</dcterms:created>
  <dcterms:modified xsi:type="dcterms:W3CDTF">2023-03-22T12:37:08Z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