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9827B0-6DAD-438D-BC01-78D276C9C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76A3847-CCE9-4A38-B367-2FBB9D39B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47B6C9-8F39-4D41-8AE2-83D0070D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E0ED41-11F0-4E9C-B908-66EA6AEA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5EAD6F3-D295-47BA-A73F-B1B86702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561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642197-74EE-469F-8CFA-BE96C5C4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F3D7F24-E2EE-4E7C-B107-D1E75ED50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797101A-1E43-41EB-94D9-ECEF3543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806E5E-5B66-414F-BB84-400BEAB8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4547F4B-D12E-4470-AA45-30A0C5FB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185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BD2400A-AC81-42C3-A699-3638C897F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CCB054F-E0AA-4824-A2D7-7E6AC113C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82949CD-2FBD-487B-B109-C24A79AF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213D61B-A845-409E-8E31-542ACE69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A8D838-DDAD-4F05-861E-EC4B1F5A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979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8EB6C4-D762-44A3-A720-DCDD559A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34D8CF-391B-4465-A667-E77AFDBE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B2BDC58-00F2-4110-B9A3-08072925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2F9895-F517-4507-BE0E-199345E7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F9FC2F-CBB8-4826-8CCA-00F8D7BE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562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C34AD0-396A-44F7-8C57-41AD6BE4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FF8E7CE-5A2E-4095-8481-5D11AB9D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17C453-3ED1-4A9B-9153-24F0F39C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B50ED92-A786-495C-941D-208DB0D1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5FE121-83E5-42DA-9178-20B92652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802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B2C63C-26DE-49DF-855B-FC0BB24F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2D731D-CCAB-4307-92B6-F86284212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093F661-FBD3-47CD-930C-97FA2DC8D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33CA3CB-5754-47DA-B985-DE418542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91D893F-E3A4-4149-9C95-55A7E1ED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5C639F-EF82-4C7C-87D7-BCC00172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174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3FF14E-8238-4071-AEE6-33668D51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415777E-30E7-4412-BACA-D127E8DC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FF2270B-B734-4623-B566-3E7C9FC3F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835D84B-8C81-4A69-9513-333A165A3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0F3F8B1-52B4-40E1-8DCF-4505018E4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3D51879-66A5-451A-AD3E-4E4EB191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8062A3D-0B3F-4DB3-94A5-7F66A149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457AF78-705C-485C-A718-9D69F8F5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311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3F6843-E3AC-4D85-8E97-A1C39562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ACAD167-B4D9-4C76-B68B-1BC7307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25E95AF-5684-4C40-AC59-C1BE7989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0705470-B71C-4945-8F2C-75C4F89B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783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BDD19D3-0000-481B-B63A-95EA9872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CED3040-B143-460F-A493-991603F9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C8B29B-2B46-4F48-BCAB-D2ADCB41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591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92E246-9F41-42B1-AC10-383C1867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77C386-BD56-42DC-98FB-23334F419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2FDC95B-8428-49AA-8F57-0E2756F7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9D803DF-B691-4B0F-9F68-0F239674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9E2A13-1BC1-4ABB-B737-8DC9E45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3AB5C93-92CA-41C1-8F4C-3A0E7AB6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560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AB7BD4-6088-413E-B301-F1ABD231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CB92F14-86E9-4CA4-9954-043BBF673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7B95E68-B1F7-4F2C-9F8A-B17B6FDA1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86B8439-7132-4D1B-9907-D86A6A8D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16B9-8F37-4085-83E7-0C899D08F9B3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9C38D06-5C72-4E98-AB91-01D28814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0D2313C-0802-4058-8030-43B32590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093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3BF066E-AAB2-47CF-A536-6DEEF64A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087D339-4E2B-4EED-823E-42A9772A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CA0E56-F204-4493-8ABD-4B95FEFD2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A16B9-8F37-4085-83E7-0C899D08F9B3}" type="datetimeFigureOut">
              <a:rPr lang="pl-PL" smtClean="0"/>
              <a:t>10.04.2023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D7CFBB-8923-4ECA-9618-902C36310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A1B06F-D246-4749-9D39-068498F3E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CF54A-BC90-4970-A3C0-124D426466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577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1A2560BD-D23F-4BEB-A52C-B8388D2D16F6}"/>
              </a:ext>
            </a:extLst>
          </p:cNvPr>
          <p:cNvSpPr txBox="1"/>
          <p:nvPr/>
        </p:nvSpPr>
        <p:spPr>
          <a:xfrm>
            <a:off x="2441357" y="0"/>
            <a:ext cx="696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solidFill>
                  <a:srgbClr val="FF0000"/>
                </a:solidFill>
              </a:rPr>
              <a:t>Support</a:t>
            </a:r>
            <a:r>
              <a:rPr lang="pl-PL" sz="2800" b="1" dirty="0">
                <a:solidFill>
                  <a:srgbClr val="FF0000"/>
                </a:solidFill>
              </a:rPr>
              <a:t> </a:t>
            </a:r>
            <a:r>
              <a:rPr lang="pl-PL" sz="2800" b="1" dirty="0" err="1">
                <a:solidFill>
                  <a:srgbClr val="FF0000"/>
                </a:solidFill>
              </a:rPr>
              <a:t>vector</a:t>
            </a:r>
            <a:r>
              <a:rPr lang="pl-PL" sz="2800" b="1" dirty="0">
                <a:solidFill>
                  <a:srgbClr val="FF0000"/>
                </a:solidFill>
              </a:rPr>
              <a:t> </a:t>
            </a:r>
            <a:r>
              <a:rPr lang="pl-PL" sz="2800" b="1" dirty="0" err="1">
                <a:solidFill>
                  <a:srgbClr val="FF0000"/>
                </a:solidFill>
              </a:rPr>
              <a:t>machines</a:t>
            </a:r>
            <a:r>
              <a:rPr lang="pl-PL" sz="2800" b="1" dirty="0">
                <a:solidFill>
                  <a:srgbClr val="FF0000"/>
                </a:solidFill>
              </a:rPr>
              <a:t> (SVM) w </a:t>
            </a:r>
            <a:r>
              <a:rPr lang="pl-PL" sz="2800" b="1" dirty="0" err="1">
                <a:solidFill>
                  <a:srgbClr val="FF0000"/>
                </a:solidFill>
              </a:rPr>
              <a:t>Python</a:t>
            </a:r>
            <a:endParaRPr lang="pl-PL" sz="2800" b="1" dirty="0">
              <a:solidFill>
                <a:srgbClr val="FF0000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7BF20C-0491-433E-995A-1D96A93197D1}"/>
              </a:ext>
            </a:extLst>
          </p:cNvPr>
          <p:cNvSpPr txBox="1"/>
          <p:nvPr/>
        </p:nvSpPr>
        <p:spPr>
          <a:xfrm>
            <a:off x="2012271" y="523220"/>
            <a:ext cx="922307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Przeczytaj i poznaj przykład implementacji SVM w </a:t>
            </a:r>
            <a:r>
              <a:rPr lang="pl-PL" dirty="0" err="1"/>
              <a:t>Pythonie</a:t>
            </a:r>
            <a:r>
              <a:rPr lang="pl-PL" dirty="0"/>
              <a:t> z Internetu</a:t>
            </a:r>
          </a:p>
          <a:p>
            <a:pPr marL="342900" indent="-342900">
              <a:buAutoNum type="arabicPeriod"/>
            </a:pPr>
            <a:endParaRPr lang="pl-PL" dirty="0"/>
          </a:p>
          <a:p>
            <a:pPr marL="342900" indent="-342900">
              <a:buAutoNum type="arabicPeriod"/>
            </a:pPr>
            <a:r>
              <a:rPr lang="pl-PL" dirty="0"/>
              <a:t>Twoje zmiany:</a:t>
            </a:r>
          </a:p>
          <a:p>
            <a:pPr marL="342900" indent="-342900">
              <a:buAutoNum type="arabicPeriod"/>
            </a:pPr>
            <a:endParaRPr lang="pl-PL" dirty="0"/>
          </a:p>
          <a:p>
            <a:pPr marL="342900" indent="-342900">
              <a:buAutoNum type="arabicPeriod"/>
            </a:pPr>
            <a:r>
              <a:rPr lang="pl-PL" dirty="0"/>
              <a:t>Załaduj zestawy danych:</a:t>
            </a:r>
          </a:p>
          <a:p>
            <a:pPr marL="342900" indent="-342900">
              <a:buAutoNum type="arabicPeriod"/>
            </a:pPr>
            <a:endParaRPr lang="pl-PL" dirty="0"/>
          </a:p>
          <a:p>
            <a:pPr marL="342900" indent="-342900">
              <a:buAutoNum type="arabicPeriod"/>
            </a:pPr>
            <a:r>
              <a:rPr lang="pl-PL" dirty="0"/>
              <a:t>Wybierz dwie cechy (zmienne niezależne), dla których znajdziesz "granicę decyzyjną" dla klasyfikacji: Lata (2 klasy: 0 i 1) i Wino (3 klasy: 1, 2, 3) (czyli zmienne zależne - Y)</a:t>
            </a:r>
          </a:p>
          <a:p>
            <a:pPr marL="342900" indent="-342900">
              <a:buAutoNum type="arabicPeriod"/>
            </a:pPr>
            <a:endParaRPr lang="pl-PL" dirty="0"/>
          </a:p>
          <a:p>
            <a:pPr marL="342900" indent="-342900">
              <a:buAutoNum type="arabicPeriod"/>
            </a:pPr>
            <a:r>
              <a:rPr lang="pl-PL" dirty="0"/>
              <a:t>Ładuj zestawy danych za pomocą importu </a:t>
            </a:r>
            <a:r>
              <a:rPr lang="pl-PL" dirty="0" err="1"/>
              <a:t>pandas</a:t>
            </a:r>
            <a:r>
              <a:rPr lang="pl-PL" dirty="0"/>
              <a:t> i wpisz Katalog z komputera. </a:t>
            </a:r>
            <a:r>
              <a:rPr lang="pl-PL" dirty="0" err="1"/>
              <a:t>Okresl</a:t>
            </a:r>
            <a:r>
              <a:rPr lang="pl-PL" dirty="0"/>
              <a:t> nowe X (dla </a:t>
            </a:r>
            <a:r>
              <a:rPr lang="pl-PL" dirty="0" err="1"/>
              <a:t>wine</a:t>
            </a:r>
            <a:r>
              <a:rPr lang="pl-PL" dirty="0"/>
              <a:t>: </a:t>
            </a:r>
            <a:r>
              <a:rPr lang="pl-PL" dirty="0" err="1"/>
              <a:t>Alcohol</a:t>
            </a:r>
            <a:r>
              <a:rPr lang="pl-PL" dirty="0"/>
              <a:t> i </a:t>
            </a:r>
            <a:r>
              <a:rPr lang="pl-PL" dirty="0" err="1"/>
              <a:t>Phenols</a:t>
            </a:r>
            <a:r>
              <a:rPr lang="pl-PL" dirty="0"/>
              <a:t>), </a:t>
            </a:r>
            <a:r>
              <a:rPr lang="pl-PL" dirty="0" err="1"/>
              <a:t>Vlagun</a:t>
            </a:r>
            <a:r>
              <a:rPr lang="pl-PL" dirty="0"/>
              <a:t>…: temp. i </a:t>
            </a:r>
            <a:r>
              <a:rPr lang="pl-PL" dirty="0" err="1"/>
              <a:t>Windspeedinsitu</a:t>
            </a:r>
            <a:r>
              <a:rPr lang="pl-PL" dirty="0"/>
              <a:t>) i Y (jak wyżej)</a:t>
            </a:r>
          </a:p>
          <a:p>
            <a:pPr marL="342900" indent="-342900">
              <a:buAutoNum type="arabicPeriod"/>
            </a:pPr>
            <a:r>
              <a:rPr lang="pl-PL" dirty="0"/>
              <a:t>Definiuj rozmiar podzbioru testowego na 0,30.</a:t>
            </a:r>
          </a:p>
          <a:p>
            <a:pPr marL="342900" indent="-342900">
              <a:buAutoNum type="arabicPeriod"/>
            </a:pPr>
            <a:r>
              <a:rPr lang="pl-PL" dirty="0"/>
              <a:t>Korzystanie z macierzy zmieszania oblicza wynik dokładności (</a:t>
            </a:r>
            <a:r>
              <a:rPr lang="pl-PL" dirty="0" err="1"/>
              <a:t>accuracy</a:t>
            </a:r>
            <a:r>
              <a:rPr lang="pl-PL" dirty="0"/>
              <a:t>) dla podzbioru testowego i treningowego i wizualizuje wyniki (poprawia kolory w celu lepszego rozróżniania)
Przeprowadź analizę SVM dla czterech jąder (</a:t>
            </a:r>
            <a:r>
              <a:rPr lang="pl-PL" dirty="0" err="1"/>
              <a:t>kernels</a:t>
            </a:r>
            <a:r>
              <a:rPr lang="pl-PL" dirty="0"/>
              <a:t>): liniowego (</a:t>
            </a:r>
            <a:r>
              <a:rPr lang="pl-PL" dirty="0" err="1"/>
              <a:t>linear</a:t>
            </a:r>
            <a:r>
              <a:rPr lang="pl-PL" dirty="0"/>
              <a:t>), promieniowego (</a:t>
            </a:r>
            <a:r>
              <a:rPr lang="pl-PL" dirty="0" err="1"/>
              <a:t>rbf</a:t>
            </a:r>
            <a:r>
              <a:rPr lang="pl-PL" dirty="0"/>
              <a:t>), wielomianowego (</a:t>
            </a:r>
            <a:r>
              <a:rPr lang="pl-PL" dirty="0" err="1"/>
              <a:t>poly</a:t>
            </a:r>
            <a:r>
              <a:rPr lang="pl-PL" dirty="0"/>
              <a:t>) i </a:t>
            </a:r>
            <a:r>
              <a:rPr lang="pl-PL" dirty="0" err="1"/>
              <a:t>sigmoidalnego</a:t>
            </a:r>
            <a:r>
              <a:rPr lang="pl-PL" dirty="0"/>
              <a:t> (</a:t>
            </a:r>
            <a:r>
              <a:rPr lang="pl-PL" dirty="0" err="1"/>
              <a:t>sigmoid</a:t>
            </a:r>
            <a:r>
              <a:rPr lang="pl-PL" dirty="0"/>
              <a:t>)</a:t>
            </a:r>
          </a:p>
          <a:p>
            <a:pPr marL="342900" indent="-342900">
              <a:buAutoNum type="arabicPeriod"/>
            </a:pPr>
            <a:endParaRPr lang="pl-PL" dirty="0"/>
          </a:p>
          <a:p>
            <a:pPr marL="342900" indent="-342900">
              <a:buAutoNum type="arabicPeriod"/>
            </a:pPr>
            <a:r>
              <a:rPr lang="pl-PL" dirty="0"/>
              <a:t>Znajdź jądro z najwyższym wynikiem dokładności (</a:t>
            </a:r>
            <a:r>
              <a:rPr lang="pl-PL" dirty="0" err="1"/>
              <a:t>accuracy</a:t>
            </a:r>
            <a:r>
              <a:rPr lang="pl-PL" dirty="0"/>
              <a:t>) i wymień je na końcu w </a:t>
            </a:r>
            <a:r>
              <a:rPr lang="pl-PL" dirty="0" err="1"/>
              <a:t>markdown</a:t>
            </a:r>
            <a:endParaRPr lang="pl-PL" dirty="0"/>
          </a:p>
          <a:p>
            <a:pPr marL="342900" indent="-342900">
              <a:buAutoNum type="arabicPeriod"/>
            </a:pPr>
            <a:endParaRPr lang="pl-PL" dirty="0"/>
          </a:p>
          <a:p>
            <a:pPr marL="342900" indent="-342900">
              <a:buAutoNum type="arabicPeriod"/>
            </a:pPr>
            <a:r>
              <a:rPr lang="pl-PL" dirty="0"/>
              <a:t>Kody prześlij na </a:t>
            </a:r>
            <a:r>
              <a:rPr lang="pl-PL" dirty="0" err="1"/>
              <a:t>Teams</a:t>
            </a:r>
            <a:endParaRPr lang="pl-PL" dirty="0"/>
          </a:p>
          <a:p>
            <a:pPr marL="342900" indent="-342900">
              <a:buAutoNum type="arabicPeriod"/>
            </a:pP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2901BE8-1541-4561-8124-0E8E3F822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92" y="1502095"/>
            <a:ext cx="2547706" cy="64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77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12E2F5B-B603-44AD-B551-06773270A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309562"/>
            <a:ext cx="6905625" cy="623887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3C719F2-FD5F-4F8E-BBB8-B6501D298692}"/>
              </a:ext>
            </a:extLst>
          </p:cNvPr>
          <p:cNvSpPr txBox="1"/>
          <p:nvPr/>
        </p:nvSpPr>
        <p:spPr>
          <a:xfrm>
            <a:off x="2779294" y="1956167"/>
            <a:ext cx="609760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en-GB" sz="1600" b="1" dirty="0">
                <a:latin typeface="Poppins" panose="00000500000000000000" pitchFamily="2" charset="-18"/>
              </a:rPr>
              <a:t>7. </a:t>
            </a:r>
            <a:r>
              <a:rPr lang="en-GB" sz="1600" b="1" dirty="0" err="1">
                <a:latin typeface="Poppins" panose="00000500000000000000" pitchFamily="2" charset="-18"/>
              </a:rPr>
              <a:t>Zrób</a:t>
            </a:r>
            <a:r>
              <a:rPr lang="en-GB" sz="1600" b="1" dirty="0">
                <a:latin typeface="Poppins" panose="00000500000000000000" pitchFamily="2" charset="-18"/>
              </a:rPr>
              <a:t> ma</a:t>
            </a:r>
            <a:r>
              <a:rPr lang="pl-PL" sz="1600" b="1" dirty="0" err="1">
                <a:latin typeface="Poppins" panose="00000500000000000000" pitchFamily="2" charset="-18"/>
              </a:rPr>
              <a:t>cierz</a:t>
            </a:r>
            <a:r>
              <a:rPr lang="en-GB" sz="1600" b="1" dirty="0">
                <a:latin typeface="Poppins" panose="00000500000000000000" pitchFamily="2" charset="-18"/>
              </a:rPr>
              <a:t> </a:t>
            </a:r>
            <a:r>
              <a:rPr lang="en-GB" sz="1600" b="1" dirty="0" err="1">
                <a:latin typeface="Poppins" panose="00000500000000000000" pitchFamily="2" charset="-18"/>
              </a:rPr>
              <a:t>zmieszania</a:t>
            </a:r>
            <a:r>
              <a:rPr lang="pl-PL" sz="1600" b="1" dirty="0">
                <a:latin typeface="Poppins" panose="00000500000000000000" pitchFamily="2" charset="-18"/>
              </a:rPr>
              <a:t> dla test set i </a:t>
            </a:r>
            <a:r>
              <a:rPr lang="pl-PL" sz="1600" b="1" dirty="0" err="1">
                <a:latin typeface="Poppins" panose="00000500000000000000" pitchFamily="2" charset="-18"/>
              </a:rPr>
              <a:t>train</a:t>
            </a:r>
            <a:r>
              <a:rPr lang="pl-PL" sz="1600" b="1" dirty="0">
                <a:latin typeface="Poppins" panose="00000500000000000000" pitchFamily="2" charset="-18"/>
              </a:rPr>
              <a:t> set</a:t>
            </a:r>
            <a:endParaRPr lang="en-GB" sz="1600" b="0" i="0" dirty="0">
              <a:effectLst/>
              <a:latin typeface="Poppins" panose="00000500000000000000" pitchFamily="2" charset="-18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2DEDB2E-CAB7-494C-AF4E-197192E390EB}"/>
              </a:ext>
            </a:extLst>
          </p:cNvPr>
          <p:cNvSpPr txBox="1"/>
          <p:nvPr/>
        </p:nvSpPr>
        <p:spPr>
          <a:xfrm>
            <a:off x="2779294" y="5717440"/>
            <a:ext cx="60976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262626"/>
                </a:solidFill>
                <a:latin typeface="Poppins" panose="00000500000000000000" pitchFamily="2" charset="-18"/>
              </a:rPr>
              <a:t>Teraz nadszedł czas, aby zaprezentować nasze odkrycia w formie wizualnej. Następnym krokiem jest-
</a:t>
            </a:r>
            <a:endParaRPr lang="en-GB" sz="1600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2E2ACE4E-CA6E-BA46-9D85-A447A53520CA}"/>
              </a:ext>
            </a:extLst>
          </p:cNvPr>
          <p:cNvSpPr/>
          <p:nvPr/>
        </p:nvSpPr>
        <p:spPr>
          <a:xfrm>
            <a:off x="2661719" y="309563"/>
            <a:ext cx="6880633" cy="1646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C06DAFC-CC9F-76FC-5ECF-B62A5A7EF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1113204"/>
            <a:ext cx="6172200" cy="5619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E7421AB-51EF-6B3B-A987-9B204EDB6B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-7189" r="-7189" b="22930"/>
          <a:stretch/>
        </p:blipFill>
        <p:spPr>
          <a:xfrm>
            <a:off x="5442076" y="1190285"/>
            <a:ext cx="590550" cy="26954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E20A4F5-8036-73C8-C39B-2CBE885B9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584" y="1190285"/>
            <a:ext cx="342900" cy="31432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68685B9D-8C78-673F-37FB-B090E0DA63DD}"/>
              </a:ext>
            </a:extLst>
          </p:cNvPr>
          <p:cNvSpPr txBox="1"/>
          <p:nvPr/>
        </p:nvSpPr>
        <p:spPr>
          <a:xfrm>
            <a:off x="2846670" y="0"/>
            <a:ext cx="779115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b="1" dirty="0">
                <a:latin typeface="Poppins" panose="00000500000000000000" pitchFamily="2" charset="-18"/>
              </a:rPr>
              <a:t>6. Przewiduj wyniki zestawu treningowego 
</a:t>
            </a:r>
            <a:endParaRPr lang="en-GB" b="0" i="0" dirty="0">
              <a:effectLst/>
              <a:latin typeface="Poppins" panose="00000500000000000000" pitchFamily="2" charset="-18"/>
            </a:endParaRP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DAC215DB-5D04-0FED-2370-CF50115F7B7E}"/>
              </a:ext>
            </a:extLst>
          </p:cNvPr>
          <p:cNvCxnSpPr/>
          <p:nvPr/>
        </p:nvCxnSpPr>
        <p:spPr>
          <a:xfrm flipH="1">
            <a:off x="5442076" y="3123446"/>
            <a:ext cx="4380934" cy="30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CCDA49C-2563-DEF9-C6FA-897DE631E834}"/>
              </a:ext>
            </a:extLst>
          </p:cNvPr>
          <p:cNvSpPr txBox="1"/>
          <p:nvPr/>
        </p:nvSpPr>
        <p:spPr>
          <a:xfrm>
            <a:off x="9931650" y="2942376"/>
            <a:ext cx="1704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Zamień </a:t>
            </a:r>
            <a:r>
              <a:rPr lang="pl-PL" dirty="0" err="1"/>
              <a:t>y_test</a:t>
            </a:r>
            <a:r>
              <a:rPr lang="pl-PL" dirty="0"/>
              <a:t> na </a:t>
            </a:r>
            <a:r>
              <a:rPr lang="pl-PL" dirty="0" err="1"/>
              <a:t>y_train</a:t>
            </a:r>
            <a:endParaRPr lang="en-GB" dirty="0"/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9EE46CC6-E09F-B7E2-23A9-F3127D5A494A}"/>
              </a:ext>
            </a:extLst>
          </p:cNvPr>
          <p:cNvCxnSpPr/>
          <p:nvPr/>
        </p:nvCxnSpPr>
        <p:spPr>
          <a:xfrm>
            <a:off x="7460055" y="2294721"/>
            <a:ext cx="2661719" cy="64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41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0132167-9CF9-49E5-AF9D-DB79E65B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1143000"/>
            <a:ext cx="6715125" cy="4572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1B74A32-AA37-454D-A377-684FA00C2A5A}"/>
              </a:ext>
            </a:extLst>
          </p:cNvPr>
          <p:cNvSpPr txBox="1"/>
          <p:nvPr/>
        </p:nvSpPr>
        <p:spPr>
          <a:xfrm>
            <a:off x="2738437" y="819834"/>
            <a:ext cx="609760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b="1">
                <a:latin typeface="Poppins" panose="00000500000000000000" pitchFamily="2" charset="-18"/>
              </a:rPr>
              <a:t>8. Wizualizacja wyników zestawu testowego
</a:t>
            </a:r>
            <a:endParaRPr lang="en-GB" b="0" i="0" dirty="0">
              <a:effectLst/>
              <a:latin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17489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2DB13D3-FA61-45DB-BBC6-52C56EC9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84" y="647700"/>
            <a:ext cx="6477000" cy="62103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9A12E4A-8C18-4460-A771-226C3F9BE0BD}"/>
              </a:ext>
            </a:extLst>
          </p:cNvPr>
          <p:cNvSpPr txBox="1"/>
          <p:nvPr/>
        </p:nvSpPr>
        <p:spPr>
          <a:xfrm>
            <a:off x="2634916" y="323850"/>
            <a:ext cx="60976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Więc po uruchomieniu tego kodu otrzymasz wyniki wizualne-
</a:t>
            </a:r>
            <a:endParaRPr lang="en-GB" sz="16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97CB8DA-6C9E-4BBE-92E8-2103898A07C1}"/>
              </a:ext>
            </a:extLst>
          </p:cNvPr>
          <p:cNvSpPr txBox="1"/>
          <p:nvPr/>
        </p:nvSpPr>
        <p:spPr>
          <a:xfrm>
            <a:off x="3269782" y="4143235"/>
            <a:ext cx="6097604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Jak widać na obrazku, istnieje w sumie 7 niepoprawnych przewidywań. Istnieją 3 zielone (tak) przewidywania, które zostały przewidziane jako czerwone (nie) i 4 czerwone (nie), które zostały przewidziane jako zielone (tak).</a:t>
            </a:r>
          </a:p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
Ale ogólnie uzyskaliśmy 93% dokładności i to świetnie.</a:t>
            </a:r>
          </a:p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
Mam nadzieję, że teraz lepiej rozumiesz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Support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Vector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 Machine. Teraz nadszedł czas, aby zakończyć.
</a:t>
            </a:r>
            <a:endParaRPr lang="en-GB" sz="1600" b="0" i="0" dirty="0">
              <a:solidFill>
                <a:srgbClr val="262626"/>
              </a:solidFill>
              <a:effectLst/>
              <a:latin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98278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13A68B08-EFA7-48DC-9F85-31821DDF6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89" y="0"/>
            <a:ext cx="6394622" cy="6525087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D47034C-BB9C-4FF8-824D-DBDE4A6AFD45}"/>
              </a:ext>
            </a:extLst>
          </p:cNvPr>
          <p:cNvSpPr txBox="1"/>
          <p:nvPr/>
        </p:nvSpPr>
        <p:spPr>
          <a:xfrm>
            <a:off x="2898689" y="332913"/>
            <a:ext cx="609760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Do wdrożenia zamierzam użyć zestawu danych </a:t>
            </a:r>
            <a:r>
              <a:rPr lang="pl-PL" sz="1600" b="1" dirty="0">
                <a:solidFill>
                  <a:srgbClr val="262626"/>
                </a:solidFill>
                <a:latin typeface="Poppins" panose="00000500000000000000" pitchFamily="2" charset="-18"/>
              </a:rPr>
              <a:t>reklam w sieciach społecznościowych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. Możesz pobrać zestaw danych z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Kaggle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. Ten zestaw danych ma dwie niezależne zmienne wiek klienta i wynagrodzenie oraz jedną zmienną zależną od tego, czy klient kupił SUV-a, czy nie. 1 oznacza zakup SUV-a, a 0 oznacza niekupowanie SUV-a.
Musimy wyszkolić model SVM z tym zestawem danych, a po szkoleniu nasz model musi sklasyfikować, czy klient kupił SUV-a, czy nie, na podstawie wieku i wynagrodzenia klienta.
</a:t>
            </a:r>
            <a:endParaRPr lang="en-GB" sz="1600" b="0" i="0" dirty="0">
              <a:solidFill>
                <a:srgbClr val="262626"/>
              </a:solidFill>
              <a:effectLst/>
              <a:latin typeface="Poppins" panose="00000500000000000000" pitchFamily="2" charset="-18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4CECB92-1EFF-485D-8BB0-DDF85C7A7588}"/>
              </a:ext>
            </a:extLst>
          </p:cNvPr>
          <p:cNvSpPr txBox="1"/>
          <p:nvPr/>
        </p:nvSpPr>
        <p:spPr>
          <a:xfrm>
            <a:off x="2548289" y="6049825"/>
            <a:ext cx="8520764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400">
                <a:solidFill>
                  <a:srgbClr val="262626"/>
                </a:solidFill>
                <a:latin typeface="Poppins" panose="00000500000000000000" pitchFamily="2" charset="-18"/>
              </a:rPr>
              <a:t>Pierwszym krokiem jest wstępne przetwarzanie danych, ale przed wstępnym przetwarzaniem danych musimy zaimportować biblioteki. Zacznijmy więc-
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5562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0E353D3-7128-4820-A727-734E76769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495300"/>
            <a:ext cx="7000875" cy="58674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FB3DFB5-65C7-4912-B909-81801EE9E28B}"/>
              </a:ext>
            </a:extLst>
          </p:cNvPr>
          <p:cNvSpPr txBox="1"/>
          <p:nvPr/>
        </p:nvSpPr>
        <p:spPr>
          <a:xfrm>
            <a:off x="2769670" y="2306642"/>
            <a:ext cx="7606364" cy="42473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dirty="0" err="1">
                <a:solidFill>
                  <a:srgbClr val="262626"/>
                </a:solidFill>
                <a:latin typeface="Poppins" panose="00000500000000000000" pitchFamily="2" charset="-18"/>
              </a:rPr>
              <a:t>NumPy</a:t>
            </a:r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 to biblioteka </a:t>
            </a:r>
            <a:r>
              <a:rPr lang="pl-PL" dirty="0" err="1">
                <a:solidFill>
                  <a:srgbClr val="262626"/>
                </a:solidFill>
                <a:latin typeface="Poppins" panose="00000500000000000000" pitchFamily="2" charset="-18"/>
              </a:rPr>
              <a:t>Pythona</a:t>
            </a:r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 typu open </a:t>
            </a:r>
            <a:r>
              <a:rPr lang="pl-PL" dirty="0" err="1">
                <a:solidFill>
                  <a:srgbClr val="262626"/>
                </a:solidFill>
                <a:latin typeface="Poppins" panose="00000500000000000000" pitchFamily="2" charset="-18"/>
              </a:rPr>
              <a:t>source</a:t>
            </a:r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 używana do wykonywania różnych zadań matematycznych i naukowych. </a:t>
            </a:r>
            <a:r>
              <a:rPr lang="pl-PL" dirty="0" err="1">
                <a:solidFill>
                  <a:srgbClr val="262626"/>
                </a:solidFill>
                <a:latin typeface="Poppins" panose="00000500000000000000" pitchFamily="2" charset="-18"/>
              </a:rPr>
              <a:t>NumPy</a:t>
            </a:r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 służy do pracy z tablicami. Posiada również funkcje do pracy w dziedzinie algebry liniowej, transformaty Fouriera i macierzy.</a:t>
            </a:r>
          </a:p>
          <a:p>
            <a:pPr fontAlgn="base"/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
</a:t>
            </a:r>
            <a:r>
              <a:rPr lang="pl-PL" dirty="0" err="1">
                <a:solidFill>
                  <a:srgbClr val="262626"/>
                </a:solidFill>
                <a:latin typeface="Poppins" panose="00000500000000000000" pitchFamily="2" charset="-18"/>
              </a:rPr>
              <a:t>Matplotlib</a:t>
            </a:r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 to biblioteka graficzna, która służy do tworzenia figury, wykreślania obszaru na figurze, wykreślania niektórych linii w obszarze kreślenia, ozdabiania działki etykietami itp.</a:t>
            </a:r>
          </a:p>
          <a:p>
            <a:pPr fontAlgn="base"/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
</a:t>
            </a:r>
            <a:r>
              <a:rPr lang="pl-PL" dirty="0" err="1">
                <a:solidFill>
                  <a:srgbClr val="262626"/>
                </a:solidFill>
                <a:latin typeface="Poppins" panose="00000500000000000000" pitchFamily="2" charset="-18"/>
              </a:rPr>
              <a:t>Pandas</a:t>
            </a:r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 to narzędzie służące do spierania się i analizy danych.</a:t>
            </a:r>
          </a:p>
          <a:p>
            <a:pPr fontAlgn="base"/>
            <a:r>
              <a:rPr lang="pl-PL" dirty="0">
                <a:solidFill>
                  <a:srgbClr val="262626"/>
                </a:solidFill>
                <a:latin typeface="Poppins" panose="00000500000000000000" pitchFamily="2" charset="-18"/>
              </a:rPr>
              <a:t>
W kroku 1 zaimportowaliśmy wszystkie wymagane biblioteki. Teraz następnym krokiem jest-
</a:t>
            </a:r>
            <a:endParaRPr lang="en-GB" b="0" i="0" dirty="0">
              <a:solidFill>
                <a:srgbClr val="262626"/>
              </a:solidFill>
              <a:effectLst/>
              <a:latin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13119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8166509-BAC3-49E4-A0C0-579329469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17" y="0"/>
            <a:ext cx="6216365" cy="643631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87DB115-CB99-4D8C-8AD9-ED22B2DA472A}"/>
              </a:ext>
            </a:extLst>
          </p:cNvPr>
          <p:cNvSpPr txBox="1"/>
          <p:nvPr/>
        </p:nvSpPr>
        <p:spPr>
          <a:xfrm>
            <a:off x="3077677" y="1192814"/>
            <a:ext cx="7413859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262626"/>
                </a:solidFill>
                <a:latin typeface="Poppins" panose="00000500000000000000" pitchFamily="2" charset="-18"/>
              </a:rPr>
              <a:t>Tak więc, gdy załadujesz zestaw danych po uruchomieniu tego wiersza kodu, otrzymasz dane mniej więcej tak:
</a:t>
            </a:r>
            <a:endParaRPr lang="en-GB" sz="16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EE7B8D8-4404-437C-A6A4-D4906DE66383}"/>
              </a:ext>
            </a:extLst>
          </p:cNvPr>
          <p:cNvSpPr txBox="1"/>
          <p:nvPr/>
        </p:nvSpPr>
        <p:spPr>
          <a:xfrm>
            <a:off x="2750417" y="4834190"/>
            <a:ext cx="8068377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Jak widać w zestawie danych, istnieją 4 niezależne zmienne -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UserID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,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Gender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, Age i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Estimated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Salary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. I jest jedna zmienna zależna -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Purchased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.
Ale nie ma potrzeby podawania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UserID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 i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Gender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 do tego problemu. </a:t>
            </a:r>
          </a:p>
          <a:p>
            <a:pPr fontAlgn="base"/>
            <a:endParaRPr lang="pl-PL" sz="1600" dirty="0">
              <a:solidFill>
                <a:srgbClr val="262626"/>
              </a:solidFill>
              <a:latin typeface="Poppins" panose="00000500000000000000" pitchFamily="2" charset="-18"/>
            </a:endParaRPr>
          </a:p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Dlatego w następnym kroku usunę te dwie zmienne i podzielę zestaw danych na X i Y. Tutaj X reprezentuje zmienne niezależne, a Y reprezentuje zmienne zależne.
</a:t>
            </a:r>
            <a:endParaRPr lang="en-GB" sz="1600" b="0" i="0" dirty="0">
              <a:solidFill>
                <a:srgbClr val="262626"/>
              </a:solidFill>
              <a:effectLst/>
              <a:latin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65748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2E47823-39C7-4D10-A0D7-05E02A60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74" y="0"/>
            <a:ext cx="5876976" cy="68580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07BBA6A-08A9-4F30-979C-474061293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03" y="2161990"/>
            <a:ext cx="4143375" cy="462915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583945D-E000-4C98-A3D4-43FDB5711915}"/>
              </a:ext>
            </a:extLst>
          </p:cNvPr>
          <p:cNvSpPr txBox="1"/>
          <p:nvPr/>
        </p:nvSpPr>
        <p:spPr>
          <a:xfrm>
            <a:off x="881046" y="1674077"/>
            <a:ext cx="60976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262626"/>
                </a:solidFill>
                <a:latin typeface="Poppins" panose="00000500000000000000" pitchFamily="2" charset="-18"/>
              </a:rPr>
              <a:t>Kiedy uruchomisz te linie, otrzymasz dwie oddzielne tabele X i Y. Coś takiego-
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2190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EA9B6D2-2559-4680-8CE3-97F657D6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20" y="1098483"/>
            <a:ext cx="6858000" cy="52578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EE12A19-FFBA-4802-912F-5703AEF6AEBA}"/>
              </a:ext>
            </a:extLst>
          </p:cNvPr>
          <p:cNvSpPr txBox="1"/>
          <p:nvPr/>
        </p:nvSpPr>
        <p:spPr>
          <a:xfrm>
            <a:off x="2409524" y="759676"/>
            <a:ext cx="7298356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Teraz podzieliliśmy nasz zestaw danych na X i Y. Następnym krokiem jest-
</a:t>
            </a:r>
            <a:endParaRPr lang="en-GB" sz="16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8B210BB-E931-47B4-8434-03EB7CCE79DA}"/>
              </a:ext>
            </a:extLst>
          </p:cNvPr>
          <p:cNvSpPr txBox="1"/>
          <p:nvPr/>
        </p:nvSpPr>
        <p:spPr>
          <a:xfrm>
            <a:off x="2308459" y="1637092"/>
            <a:ext cx="7500486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sz="1600" b="1">
                <a:latin typeface="Poppins" panose="00000500000000000000" pitchFamily="2" charset="-18"/>
              </a:rPr>
              <a:t>4. Podziel zestaw danych X i Y na zestaw treningowy i zestaw testowy
</a:t>
            </a:r>
            <a:endParaRPr lang="en-GB" sz="1600" b="0" i="0" dirty="0">
              <a:effectLst/>
              <a:latin typeface="Poppins" panose="00000500000000000000" pitchFamily="2" charset="-18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B2A0266-D811-47D0-AEE6-DF14BCA72A6C}"/>
              </a:ext>
            </a:extLst>
          </p:cNvPr>
          <p:cNvSpPr txBox="1"/>
          <p:nvPr/>
        </p:nvSpPr>
        <p:spPr>
          <a:xfrm>
            <a:off x="2629702" y="2221867"/>
            <a:ext cx="685800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262626"/>
                </a:solidFill>
                <a:latin typeface="Poppins" panose="00000500000000000000" pitchFamily="2" charset="-18"/>
              </a:rPr>
              <a:t>Aby zbudować model uczenia maszynowego, musimy wyszkolić nasz model na zestawie treningowym. A do sprawdzenia wydajności naszego modelu używamy zestawu testowego. Dlatego musimy podzielić zestawy danych X i Y na zestaw treningowy i zestaw testowy.
</a:t>
            </a:r>
            <a:endParaRPr lang="en-GB" sz="16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3522681-DFF9-40AD-9B7A-AEDDF9E04FB0}"/>
              </a:ext>
            </a:extLst>
          </p:cNvPr>
          <p:cNvSpPr txBox="1"/>
          <p:nvPr/>
        </p:nvSpPr>
        <p:spPr>
          <a:xfrm>
            <a:off x="2629702" y="5021106"/>
            <a:ext cx="6581675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262626"/>
                </a:solidFill>
                <a:latin typeface="Poppins" panose="00000500000000000000" pitchFamily="2" charset="-18"/>
              </a:rPr>
              <a:t>Dzieląc się na zestaw treningowy i testowy, musisz pamiętać, że 80% -90% twoich danych powinno znajdować się w testach treningowych. I dlatego piszę test_size = 0,25.
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3048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004511C-1360-4F5C-A0FB-7ED881F4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60" y="419100"/>
            <a:ext cx="6829425" cy="60198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FFA37AF-1358-4006-9EF9-E38629767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215" y="1981108"/>
            <a:ext cx="2647950" cy="394335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AA9A2A08-DF3F-4F8C-8D0F-6C321D519C89}"/>
              </a:ext>
            </a:extLst>
          </p:cNvPr>
          <p:cNvSpPr txBox="1"/>
          <p:nvPr/>
        </p:nvSpPr>
        <p:spPr>
          <a:xfrm>
            <a:off x="526983" y="419100"/>
            <a:ext cx="60976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262626"/>
                </a:solidFill>
                <a:latin typeface="Poppins" panose="00000500000000000000" pitchFamily="2" charset="-18"/>
              </a:rPr>
              <a:t>Teraz podzieliliśmy nasz zestaw danych na X_train, X_test, y-train i y_test. Następnym krokiem jest-
</a:t>
            </a:r>
            <a:endParaRPr lang="en-GB" sz="16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FD52F4B-9889-4F4E-9965-3B015A14B703}"/>
              </a:ext>
            </a:extLst>
          </p:cNvPr>
          <p:cNvSpPr txBox="1"/>
          <p:nvPr/>
        </p:nvSpPr>
        <p:spPr>
          <a:xfrm>
            <a:off x="526983" y="1366897"/>
            <a:ext cx="6097604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sz="1600" b="1" dirty="0">
                <a:latin typeface="Poppins" panose="00000500000000000000" pitchFamily="2" charset="-18"/>
              </a:rPr>
              <a:t>5. Wykonaj skalowanie funkcji</a:t>
            </a:r>
          </a:p>
          <a:p>
            <a:pPr fontAlgn="base"/>
            <a:r>
              <a:rPr lang="pl-PL" sz="1600" b="1" dirty="0">
                <a:latin typeface="Poppins" panose="00000500000000000000" pitchFamily="2" charset="-18"/>
              </a:rPr>
              <a:t>
</a:t>
            </a:r>
            <a:r>
              <a:rPr lang="pl-PL" sz="1600" dirty="0">
                <a:latin typeface="Poppins" panose="00000500000000000000" pitchFamily="2" charset="-18"/>
              </a:rPr>
              <a:t>Jak widać w zestawie danych, wszystkie wartości nie znajdują się w tym samym zakresie. A to wymaga dużo czasu na obliczenia. Aby przezwyciężyć ten problem, wykonujemy skalowanie funkcji.</a:t>
            </a:r>
          </a:p>
          <a:p>
            <a:pPr fontAlgn="base"/>
            <a:r>
              <a:rPr lang="pl-PL" sz="1600" dirty="0">
                <a:latin typeface="Poppins" panose="00000500000000000000" pitchFamily="2" charset="-18"/>
              </a:rPr>
              <a:t>
Skalowanie funkcji pomaga nam normalizować dane w określonym zakresie.</a:t>
            </a:r>
            <a:r>
              <a:rPr lang="pl-PL" sz="1600" b="1" dirty="0">
                <a:latin typeface="Poppins" panose="00000500000000000000" pitchFamily="2" charset="-18"/>
              </a:rPr>
              <a:t>
</a:t>
            </a:r>
            <a:endParaRPr lang="en-GB" sz="1600" b="0" i="0" dirty="0">
              <a:solidFill>
                <a:srgbClr val="262626"/>
              </a:solidFill>
              <a:effectLst/>
              <a:latin typeface="Poppins" panose="00000500000000000000" pitchFamily="2" charset="-18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40E6F5D-BE15-4182-B88E-5554115F2437}"/>
              </a:ext>
            </a:extLst>
          </p:cNvPr>
          <p:cNvSpPr txBox="1"/>
          <p:nvPr/>
        </p:nvSpPr>
        <p:spPr>
          <a:xfrm>
            <a:off x="532409" y="5724703"/>
            <a:ext cx="6690753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Po wykonaniu skalowania funkcji wszystkie wartości są znormalizowane i wyglądają mniej więcej tak:
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9726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A3480FC-31AD-4C45-BBCB-21AD5D328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971550"/>
            <a:ext cx="6877050" cy="491490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BF813163-8767-4347-9E5B-A53FEB507C31}"/>
              </a:ext>
            </a:extLst>
          </p:cNvPr>
          <p:cNvSpPr txBox="1"/>
          <p:nvPr/>
        </p:nvSpPr>
        <p:spPr>
          <a:xfrm>
            <a:off x="470517" y="2139518"/>
            <a:ext cx="1873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solidFill>
                  <a:srgbClr val="FF0000"/>
                </a:solidFill>
              </a:rPr>
              <a:t>Radial</a:t>
            </a:r>
            <a:r>
              <a:rPr lang="pl-PL" sz="2800" b="1" dirty="0">
                <a:solidFill>
                  <a:srgbClr val="FF0000"/>
                </a:solidFill>
              </a:rPr>
              <a:t> </a:t>
            </a:r>
            <a:r>
              <a:rPr lang="pl-PL" sz="2800" b="1" dirty="0" err="1">
                <a:solidFill>
                  <a:srgbClr val="FF0000"/>
                </a:solidFill>
              </a:rPr>
              <a:t>Kernel</a:t>
            </a:r>
            <a:r>
              <a:rPr lang="pl-PL" sz="2800" b="1" dirty="0">
                <a:solidFill>
                  <a:srgbClr val="FF0000"/>
                </a:solidFill>
              </a:rPr>
              <a:t> (</a:t>
            </a:r>
            <a:r>
              <a:rPr lang="pl-PL" sz="2800" b="1" dirty="0" err="1">
                <a:solidFill>
                  <a:srgbClr val="FF0000"/>
                </a:solidFill>
              </a:rPr>
              <a:t>rbf</a:t>
            </a:r>
            <a:r>
              <a:rPr lang="pl-PL" sz="2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1CDD8A4-BB54-45B7-9094-48A379A8B959}"/>
              </a:ext>
            </a:extLst>
          </p:cNvPr>
          <p:cNvSpPr txBox="1"/>
          <p:nvPr/>
        </p:nvSpPr>
        <p:spPr>
          <a:xfrm>
            <a:off x="2881062" y="1077310"/>
            <a:ext cx="6653463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262626"/>
                </a:solidFill>
                <a:latin typeface="Poppins" panose="00000500000000000000" pitchFamily="2" charset="-18"/>
              </a:rPr>
              <a:t>Teraz kończymy z etapami wstępnego przetwarzania danych. Nadszedł czas, aby dopasować SVM do zestawu treningowego.
</a:t>
            </a:r>
            <a:endParaRPr lang="en-GB" sz="16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716DF18-AF3B-4FE2-A905-BB32745BFF84}"/>
              </a:ext>
            </a:extLst>
          </p:cNvPr>
          <p:cNvSpPr txBox="1"/>
          <p:nvPr/>
        </p:nvSpPr>
        <p:spPr>
          <a:xfrm>
            <a:off x="2881062" y="1954852"/>
            <a:ext cx="609760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en-GB" b="1" i="0" dirty="0">
                <a:effectLst/>
                <a:latin typeface="Poppins" panose="00000500000000000000" pitchFamily="2" charset="-18"/>
              </a:rPr>
              <a:t>5. Fit SVM to the Training set</a:t>
            </a:r>
            <a:endParaRPr lang="en-GB" b="0" i="0" dirty="0">
              <a:effectLst/>
              <a:latin typeface="Poppins" panose="00000500000000000000" pitchFamily="2" charset="-18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89A0DFA-8D31-47D1-B953-AA5CA15B1D58}"/>
              </a:ext>
            </a:extLst>
          </p:cNvPr>
          <p:cNvSpPr/>
          <p:nvPr/>
        </p:nvSpPr>
        <p:spPr>
          <a:xfrm>
            <a:off x="2882666" y="1908307"/>
            <a:ext cx="6096000" cy="67710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GB" sz="2000" dirty="0"/>
              <a:t>5</a:t>
            </a:r>
            <a:r>
              <a:rPr lang="en-GB" sz="2000" b="1" dirty="0"/>
              <a:t>. </a:t>
            </a:r>
            <a:r>
              <a:rPr lang="en-GB" sz="2000" b="1" dirty="0" err="1"/>
              <a:t>Dopasuj</a:t>
            </a:r>
            <a:r>
              <a:rPr lang="en-GB" sz="2000" b="1" dirty="0"/>
              <a:t> </a:t>
            </a:r>
            <a:r>
              <a:rPr lang="en-GB" sz="2000" b="1" dirty="0" err="1"/>
              <a:t>maszynę</a:t>
            </a:r>
            <a:r>
              <a:rPr lang="en-GB" sz="2000" b="1" dirty="0"/>
              <a:t> SVM do </a:t>
            </a:r>
            <a:r>
              <a:rPr lang="en-GB" sz="2000" b="1" dirty="0" err="1"/>
              <a:t>zestawu</a:t>
            </a:r>
            <a:r>
              <a:rPr lang="en-GB" sz="2000" b="1" dirty="0"/>
              <a:t> </a:t>
            </a:r>
            <a:r>
              <a:rPr lang="en-GB" sz="2000" b="1" dirty="0" err="1"/>
              <a:t>treningowego</a:t>
            </a:r>
            <a:r>
              <a:rPr lang="en-GB" dirty="0"/>
              <a:t>
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A33204A-C674-43C2-9C86-058B970B9894}"/>
              </a:ext>
            </a:extLst>
          </p:cNvPr>
          <p:cNvSpPr txBox="1"/>
          <p:nvPr/>
        </p:nvSpPr>
        <p:spPr>
          <a:xfrm>
            <a:off x="2881062" y="3782531"/>
            <a:ext cx="6877049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Ta klasa SVC pozwala nam na zbudowanie modelu SVM jądra (liniowego jak i nieliniowego), Domyślną wartością jądra jest '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rbf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'. Dlaczego "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rbf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", ponieważ jest nieliniowy i daje lepsze wyniki w porównaniu do liniowego.</a:t>
            </a:r>
          </a:p>
          <a:p>
            <a:pPr fontAlgn="base"/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
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Classifier.fit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(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X_train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,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y_train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) dopasowuje algorytm SVM do zestawu treningowego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X_train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 i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y_train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.
</a:t>
            </a:r>
            <a:endParaRPr lang="en-GB" sz="1600" b="0" i="0" dirty="0">
              <a:solidFill>
                <a:srgbClr val="262626"/>
              </a:solidFill>
              <a:effectLst/>
              <a:latin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04017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576B0C0-42D1-4529-AED2-1951906DD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44" y="72428"/>
            <a:ext cx="6317512" cy="6785572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6C9E9F5-AEF8-4167-AF9F-375EB93FB740}"/>
              </a:ext>
            </a:extLst>
          </p:cNvPr>
          <p:cNvSpPr txBox="1"/>
          <p:nvPr/>
        </p:nvSpPr>
        <p:spPr>
          <a:xfrm>
            <a:off x="2846670" y="0"/>
            <a:ext cx="779115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base"/>
            <a:r>
              <a:rPr lang="pl-PL" b="1" dirty="0">
                <a:latin typeface="Poppins" panose="00000500000000000000" pitchFamily="2" charset="-18"/>
              </a:rPr>
              <a:t>6. Przewiduj wyniki zestawu testowego 
</a:t>
            </a:r>
            <a:endParaRPr lang="en-GB" b="0" i="0" dirty="0">
              <a:effectLst/>
              <a:latin typeface="Poppins" panose="00000500000000000000" pitchFamily="2" charset="-18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BCA4555-2E60-48FF-8D4D-DBCAFDBEF90B}"/>
              </a:ext>
            </a:extLst>
          </p:cNvPr>
          <p:cNvSpPr txBox="1"/>
          <p:nvPr/>
        </p:nvSpPr>
        <p:spPr>
          <a:xfrm>
            <a:off x="2937244" y="1399757"/>
            <a:ext cx="609760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Kiedy uruchomisz ten wiersz kodu, otrzymasz </a:t>
            </a:r>
            <a:r>
              <a:rPr lang="pl-PL" sz="1600" dirty="0" err="1">
                <a:solidFill>
                  <a:srgbClr val="262626"/>
                </a:solidFill>
                <a:latin typeface="Poppins" panose="00000500000000000000" pitchFamily="2" charset="-18"/>
              </a:rPr>
              <a:t>y_pred</a:t>
            </a:r>
            <a:r>
              <a:rPr lang="pl-PL" sz="1600" dirty="0">
                <a:solidFill>
                  <a:srgbClr val="262626"/>
                </a:solidFill>
                <a:latin typeface="Poppins" panose="00000500000000000000" pitchFamily="2" charset="-18"/>
              </a:rPr>
              <a:t>, coś w tym stylu-
</a:t>
            </a:r>
            <a:endParaRPr lang="en-GB" sz="16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D01AC42-19A7-4D7B-B0B9-185589BDD576}"/>
              </a:ext>
            </a:extLst>
          </p:cNvPr>
          <p:cNvSpPr txBox="1"/>
          <p:nvPr/>
        </p:nvSpPr>
        <p:spPr>
          <a:xfrm>
            <a:off x="2937244" y="5780782"/>
            <a:ext cx="6097604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9139189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A15306C7B6024882346E01BCB91FA7" ma:contentTypeVersion="9" ma:contentTypeDescription="Utwórz nowy dokument." ma:contentTypeScope="" ma:versionID="9a9210286573cdd58ac001c1f8ee6d32">
  <xsd:schema xmlns:xsd="http://www.w3.org/2001/XMLSchema" xmlns:xs="http://www.w3.org/2001/XMLSchema" xmlns:p="http://schemas.microsoft.com/office/2006/metadata/properties" xmlns:ns2="eff87d91-f7b9-4911-8e55-31ec71283866" xmlns:ns3="3e69cb76-30b4-4f29-b956-8aa9c2f992f4" targetNamespace="http://schemas.microsoft.com/office/2006/metadata/properties" ma:root="true" ma:fieldsID="44f581229818bbd467bf0b757b8a3fc4" ns2:_="" ns3:_="">
    <xsd:import namespace="eff87d91-f7b9-4911-8e55-31ec71283866"/>
    <xsd:import namespace="3e69cb76-30b4-4f29-b956-8aa9c2f992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d91-f7b9-4911-8e55-31ec712838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9cb76-30b4-4f29-b956-8aa9c2f992f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d7a94a0-1b9b-437e-9fdd-bdd78b01337a}" ma:internalName="TaxCatchAll" ma:showField="CatchAllData" ma:web="3e69cb76-30b4-4f29-b956-8aa9c2f992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69cb76-30b4-4f29-b956-8aa9c2f992f4" xsi:nil="true"/>
    <lcf76f155ced4ddcb4097134ff3c332f xmlns="eff87d91-f7b9-4911-8e55-31ec712838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665120D-27D1-400F-A7DD-4F21946FD3AA}"/>
</file>

<file path=customXml/itemProps2.xml><?xml version="1.0" encoding="utf-8"?>
<ds:datastoreItem xmlns:ds="http://schemas.openxmlformats.org/officeDocument/2006/customXml" ds:itemID="{ADA3C693-7B97-4232-941C-3EFEAD644921}"/>
</file>

<file path=customXml/itemProps3.xml><?xml version="1.0" encoding="utf-8"?>
<ds:datastoreItem xmlns:ds="http://schemas.openxmlformats.org/officeDocument/2006/customXml" ds:itemID="{07CA2CBE-D196-4245-BA67-43BBA4875081}"/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952</Words>
  <Application>Microsoft Office PowerPoint</Application>
  <PresentationFormat>Panoramiczny</PresentationFormat>
  <Paragraphs>55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Poppins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Marek Kruk</cp:lastModifiedBy>
  <cp:revision>13</cp:revision>
  <dcterms:created xsi:type="dcterms:W3CDTF">2021-04-16T08:11:11Z</dcterms:created>
  <dcterms:modified xsi:type="dcterms:W3CDTF">2023-04-10T14:17:28Z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0x0101001DA15306C7B6024882346E01BCB91FA7</vt:lpwstr>
  </property>
</Properties>
</file>