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1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9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6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6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9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9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5EE57-03EE-4393-B1CA-E79AA00BA09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49E8E-0C85-41CE-8B30-9005D060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8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084320" y="330926"/>
            <a:ext cx="4005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R </a:t>
            </a:r>
            <a:r>
              <a:rPr lang="en-US" sz="4000" b="1" dirty="0">
                <a:solidFill>
                  <a:srgbClr val="FF0000"/>
                </a:solidFill>
              </a:rPr>
              <a:t>language</a:t>
            </a:r>
          </a:p>
        </p:txBody>
      </p:sp>
      <p:sp>
        <p:nvSpPr>
          <p:cNvPr id="5" name="Prostokąt 4"/>
          <p:cNvSpPr/>
          <p:nvPr/>
        </p:nvSpPr>
        <p:spPr>
          <a:xfrm>
            <a:off x="8529679" y="771100"/>
            <a:ext cx="2726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https://www.r-project.org/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696685" y="1594733"/>
            <a:ext cx="109031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R to język i środowisko do obliczeń statystycznych i grafiki. 
</a:t>
            </a:r>
            <a:endParaRPr lang="en-US" b="1" dirty="0"/>
          </a:p>
          <a:p>
            <a:r>
              <a:rPr lang="pl-PL" dirty="0"/>
              <a:t>Jest to projekt GNU, który jest podobny </a:t>
            </a:r>
            <a:r>
              <a:rPr lang="pl-PL" b="1" dirty="0"/>
              <a:t>do języka i środowiska S</a:t>
            </a:r>
            <a:r>
              <a:rPr lang="pl-PL" dirty="0"/>
              <a:t>, który został opracowany w Bell Laboratories (dawniej AT&amp;T, obecnie Lucent Technologies) przez Johna Chambersa i współpracowników. </a:t>
            </a:r>
            <a:r>
              <a:rPr lang="pl-PL" b="1" dirty="0"/>
              <a:t>R można uznać za inną implementację S.</a:t>
            </a:r>
            <a:r>
              <a:rPr lang="pl-PL" dirty="0"/>
              <a:t> Istnieją pewne istotne różnice, ale wiele kodów napisanych dla S działa niezmieniony pod R.
</a:t>
            </a:r>
            <a:endParaRPr lang="en-US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09" y="261512"/>
            <a:ext cx="1474199" cy="117715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17341B1-6D40-480F-A3C0-5F2B6D037CAB}"/>
              </a:ext>
            </a:extLst>
          </p:cNvPr>
          <p:cNvSpPr txBox="1"/>
          <p:nvPr/>
        </p:nvSpPr>
        <p:spPr>
          <a:xfrm>
            <a:off x="3884023" y="2977586"/>
            <a:ext cx="2751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Główne cechy
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EB1332D-94E2-45BD-867A-C3EA24D57029}"/>
              </a:ext>
            </a:extLst>
          </p:cNvPr>
          <p:cNvSpPr/>
          <p:nvPr/>
        </p:nvSpPr>
        <p:spPr>
          <a:xfrm>
            <a:off x="592184" y="3526362"/>
            <a:ext cx="112340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R zapewnia szeroką gamę technik statystycznych (liniowe i nieliniowe, klasyczne testy statystyczne, analiza szeregów czasowych, klasyfikacja, grupowanie, ...) </a:t>
            </a:r>
            <a:r>
              <a:rPr lang="pl-PL" sz="1600" dirty="0"/>
              <a:t>i </a:t>
            </a:r>
            <a:r>
              <a:rPr lang="pl-PL" sz="1600" b="1" dirty="0"/>
              <a:t>graficznych</a:t>
            </a:r>
            <a:r>
              <a:rPr lang="pl-PL" sz="1600" dirty="0"/>
              <a:t> i jest wysoce rozwojowy. Język S jest często narzędziem wyboru do badań w metodologii statystycznej, a R zapewnia drogę Open Source do udziału w tym działaniu.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pl-PL" sz="1600" dirty="0"/>
              <a:t>Jedną z mocnych stron R </a:t>
            </a:r>
            <a:r>
              <a:rPr lang="pl-PL" sz="1600" b="1" dirty="0"/>
              <a:t>jest łatwość, z jaką można tworzyć dobrze zaprojektowane wykresy o jakości publikacji</a:t>
            </a:r>
            <a:r>
              <a:rPr lang="pl-PL" sz="1600" dirty="0"/>
              <a:t>, w tym symbole matematyczne i wzory w razie potrzeby. Dużą uwagę zwrócono na domyślne ustawienia dla drobnych wyborów projektowych w grafice, ale użytkownik zachowuje pełną kontrolę.
</a:t>
            </a:r>
            <a:endParaRPr lang="en-US" sz="1600" dirty="0"/>
          </a:p>
          <a:p>
            <a:endParaRPr lang="en-US" sz="1600" dirty="0"/>
          </a:p>
          <a:p>
            <a:r>
              <a:rPr lang="pl-PL" sz="1600" b="1" dirty="0"/>
              <a:t>R jest dostępne jako Open Access </a:t>
            </a:r>
            <a:r>
              <a:rPr lang="pl-PL" sz="1600" dirty="0"/>
              <a:t>na warunkach Powszechnej Licencji Publicznej GNU Fundacji Wolnego Oprogramowania w formie kodu źródłowego. Kompiluje i działa na szerokiej gamie platform UNIX i podobnych systemów (w tym </a:t>
            </a:r>
            <a:r>
              <a:rPr lang="pl-PL" sz="1600" dirty="0" err="1"/>
              <a:t>FreeBSD</a:t>
            </a:r>
            <a:r>
              <a:rPr lang="pl-PL" sz="1600" dirty="0"/>
              <a:t> i Linux), Windows i </a:t>
            </a:r>
            <a:r>
              <a:rPr lang="pl-PL" sz="1600" dirty="0" err="1"/>
              <a:t>MacOS</a:t>
            </a:r>
            <a:r>
              <a:rPr lang="pl-PL" sz="1600" dirty="0"/>
              <a:t>.</a:t>
            </a:r>
            <a:r>
              <a:rPr lang="pl-PL" sz="1600" b="1" dirty="0"/>
              <a:t>
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070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96388" y="505829"/>
            <a:ext cx="1139952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  <a:latin typeface="Helvetica Neue"/>
              </a:rPr>
              <a:t>Środowisko</a:t>
            </a:r>
            <a:r>
              <a:rPr lang="en-US" sz="32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Helvetica Neue"/>
              </a:rPr>
              <a:t>języka</a:t>
            </a:r>
            <a:r>
              <a:rPr lang="en-US" sz="3200" b="1" dirty="0">
                <a:solidFill>
                  <a:srgbClr val="FF0000"/>
                </a:solidFill>
                <a:latin typeface="Helvetica Neue"/>
              </a:rPr>
              <a:t> R
</a:t>
            </a:r>
            <a:endParaRPr lang="en-US" sz="3200" b="1" i="0" dirty="0">
              <a:solidFill>
                <a:srgbClr val="FF0000"/>
              </a:solidFill>
              <a:effectLst/>
              <a:latin typeface="Helvetica Neue"/>
            </a:endParaRPr>
          </a:p>
          <a:p>
            <a:r>
              <a:rPr lang="pl-PL" dirty="0">
                <a:solidFill>
                  <a:srgbClr val="444444"/>
                </a:solidFill>
                <a:latin typeface="Helvetica Neue"/>
              </a:rPr>
              <a:t>R to zintegrowany pakiet oprogramowania do manipulacji danymi, obliczeń i wyświetlania graficznego. Obejmuje on:
</a:t>
            </a:r>
            <a:endParaRPr lang="en-US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444444"/>
                </a:solidFill>
                <a:latin typeface="Helvetica Neue"/>
              </a:rPr>
              <a:t>efektywne urządzenie </a:t>
            </a:r>
            <a:r>
              <a:rPr lang="pl-PL" b="1" dirty="0">
                <a:solidFill>
                  <a:srgbClr val="444444"/>
                </a:solidFill>
                <a:latin typeface="Helvetica Neue"/>
              </a:rPr>
              <a:t>do przetwarzania i przechowywania danych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444444"/>
                </a:solidFill>
                <a:latin typeface="Helvetica Neue"/>
              </a:rPr>
              <a:t>zestaw operatorów </a:t>
            </a:r>
            <a:r>
              <a:rPr lang="pl-PL" b="1" dirty="0">
                <a:solidFill>
                  <a:srgbClr val="444444"/>
                </a:solidFill>
                <a:latin typeface="Helvetica Neue"/>
              </a:rPr>
              <a:t>do obliczeń na tablicach, w szczególności macierzach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rgbClr val="444444"/>
                </a:solidFill>
                <a:latin typeface="Helvetica Neue"/>
              </a:rPr>
              <a:t>duży, spójny, zintegrowany zbiór pośrednich narzędzi do analizy danych</a:t>
            </a:r>
            <a:r>
              <a:rPr lang="en-US" b="1" i="0" dirty="0">
                <a:solidFill>
                  <a:srgbClr val="444444"/>
                </a:solidFill>
                <a:effectLst/>
                <a:latin typeface="Helvetica Neue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444444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rgbClr val="444444"/>
                </a:solidFill>
                <a:latin typeface="Helvetica Neue"/>
              </a:rPr>
              <a:t>urządzenia graficzne do analizy i </a:t>
            </a:r>
            <a:r>
              <a:rPr lang="pl-PL" dirty="0">
                <a:solidFill>
                  <a:srgbClr val="444444"/>
                </a:solidFill>
                <a:latin typeface="Helvetica Neue"/>
              </a:rPr>
              <a:t>wyświetlania danych na ekranie lub w wersji papierowej, oraz</a:t>
            </a:r>
            <a:r>
              <a:rPr lang="pl-PL" b="1" dirty="0">
                <a:solidFill>
                  <a:srgbClr val="444444"/>
                </a:solidFill>
                <a:latin typeface="Helvetica Neue"/>
              </a:rPr>
              <a:t>
</a:t>
            </a:r>
            <a:endParaRPr lang="en-US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444444"/>
                </a:solidFill>
                <a:latin typeface="Helvetica Neue"/>
              </a:rPr>
              <a:t>dobrze rozwinięty, prosty i skuteczny </a:t>
            </a:r>
            <a:r>
              <a:rPr lang="pl-PL" b="1" dirty="0">
                <a:solidFill>
                  <a:srgbClr val="444444"/>
                </a:solidFill>
                <a:latin typeface="Helvetica Neue"/>
              </a:rPr>
              <a:t>język programowania</a:t>
            </a:r>
            <a:r>
              <a:rPr lang="pl-PL" dirty="0">
                <a:solidFill>
                  <a:srgbClr val="444444"/>
                </a:solidFill>
                <a:latin typeface="Helvetica Neue"/>
              </a:rPr>
              <a:t>, który obejmuje warunkowe, pętle, zdefiniowane przez użytkownika funkcje rekurencyjne oraz urządzenia wejściowe i wyjściowe.
</a:t>
            </a:r>
            <a:endParaRPr lang="en-US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r>
              <a:rPr lang="pl-PL" dirty="0">
                <a:solidFill>
                  <a:srgbClr val="444444"/>
                </a:solidFill>
                <a:latin typeface="Helvetica Neue"/>
              </a:rPr>
              <a:t>Termin "</a:t>
            </a:r>
            <a:r>
              <a:rPr lang="pl-PL" b="1" dirty="0">
                <a:solidFill>
                  <a:srgbClr val="444444"/>
                </a:solidFill>
                <a:latin typeface="Helvetica Neue"/>
              </a:rPr>
              <a:t>środowisko</a:t>
            </a:r>
            <a:r>
              <a:rPr lang="pl-PL" dirty="0">
                <a:solidFill>
                  <a:srgbClr val="444444"/>
                </a:solidFill>
                <a:latin typeface="Helvetica Neue"/>
              </a:rPr>
              <a:t>" w R jest scharakteryzowanie go jako w pełni zaplanowany i spójny system. 
</a:t>
            </a:r>
            <a:endParaRPr lang="en-US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3458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57686" y="286163"/>
            <a:ext cx="113646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R został zaprojektowany wokół prawdziwego języka komputerowego i pozwala użytkownikom dodawać dodatkową funkcjonalność poprzez definiowanie nowych funkcji. 
</a:t>
            </a:r>
            <a:endParaRPr lang="en-US" dirty="0"/>
          </a:p>
          <a:p>
            <a:r>
              <a:rPr lang="pl-PL" dirty="0"/>
              <a:t>W przypadku zadań wymagających dużej mocy obliczeniowej kod C, C++ i Fortran można połączyć z R i wywołać w czasie wykonywania. Zaawansowani użytkownicy mogą pisać kod C, aby bezpośrednio manipulować obiektami R.
</a:t>
            </a:r>
            <a:endParaRPr lang="en-US" dirty="0"/>
          </a:p>
          <a:p>
            <a:r>
              <a:rPr lang="pl-PL" dirty="0"/>
              <a:t>Wielu użytkowników myśli </a:t>
            </a:r>
            <a:r>
              <a:rPr lang="pl-PL" b="1" dirty="0"/>
              <a:t>o R jako o systemie statystycznym</a:t>
            </a:r>
            <a:r>
              <a:rPr lang="pl-PL" dirty="0"/>
              <a:t>. Wolimy myśleć o tym jako o środowisku, w którym wdrażane są techniki statystyczne.  R opracowuje również kilka modeli Data Science. Konkurencja z </a:t>
            </a:r>
            <a:r>
              <a:rPr lang="pl-PL" dirty="0" err="1"/>
              <a:t>Pythonem</a:t>
            </a:r>
            <a:r>
              <a:rPr lang="pl-PL" dirty="0"/>
              <a:t>? Chyba nie.
</a:t>
            </a:r>
            <a:endParaRPr lang="en-US" dirty="0"/>
          </a:p>
          <a:p>
            <a:r>
              <a:rPr lang="pl-PL" b="1" dirty="0"/>
              <a:t>R można (łatwo) rozszerzyć za pomocą pakietów. </a:t>
            </a:r>
            <a:r>
              <a:rPr lang="pl-PL" dirty="0"/>
              <a:t>Istnieje około ośmiu pakietów dostarczanych z dystrybucją R, a wiele innych jest dostępnych za pośrednictwem </a:t>
            </a:r>
            <a:r>
              <a:rPr lang="pl-PL" b="1" dirty="0"/>
              <a:t>rodziny stron internetowych CRAN obejmujących bardzo szeroki zakres nowoczesnych statystyk.</a:t>
            </a:r>
          </a:p>
          <a:p>
            <a:r>
              <a:rPr lang="pl-PL" b="1" dirty="0"/>
              <a:t>
</a:t>
            </a:r>
            <a:r>
              <a:rPr lang="en-US" sz="2400" b="1" dirty="0">
                <a:solidFill>
                  <a:srgbClr val="FF0000"/>
                </a:solidFill>
              </a:rPr>
              <a:t>CRAN, Comprehensive R Archive Network </a:t>
            </a:r>
            <a:r>
              <a:rPr lang="pl-PL" sz="2400" b="1" dirty="0">
                <a:solidFill>
                  <a:srgbClr val="FF0000"/>
                </a:solidFill>
              </a:rPr>
              <a:t>                  </a:t>
            </a:r>
            <a:r>
              <a:rPr lang="en-US" sz="2400" dirty="0">
                <a:hlinkClick r:id="rId2"/>
              </a:rPr>
              <a:t>https://cran.r-project.org/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pl-PL" dirty="0"/>
              <a:t>R ma własny format dokumentacji podobny do </a:t>
            </a:r>
            <a:r>
              <a:rPr lang="pl-PL" dirty="0" err="1"/>
              <a:t>LaTeX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4C4CC3D-BAAA-4B2E-83FE-3D61B36C48D6}"/>
              </a:ext>
            </a:extLst>
          </p:cNvPr>
          <p:cNvSpPr/>
          <p:nvPr/>
        </p:nvSpPr>
        <p:spPr>
          <a:xfrm>
            <a:off x="5791305" y="4810478"/>
            <a:ext cx="4573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https://www.r-project.org/other-docs.html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4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69" y="359637"/>
            <a:ext cx="1628775" cy="600075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997234" y="165463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R-Studio</a:t>
            </a:r>
          </a:p>
        </p:txBody>
      </p:sp>
      <p:sp>
        <p:nvSpPr>
          <p:cNvPr id="5" name="Prostokąt 4"/>
          <p:cNvSpPr/>
          <p:nvPr/>
        </p:nvSpPr>
        <p:spPr>
          <a:xfrm>
            <a:off x="1584959" y="873349"/>
            <a:ext cx="98319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solidFill>
                  <a:srgbClr val="404040"/>
                </a:solidFill>
                <a:latin typeface="Source Sans Pro"/>
              </a:rPr>
              <a:t>RStudio</a:t>
            </a:r>
            <a:r>
              <a:rPr lang="pl-PL" b="1" dirty="0">
                <a:solidFill>
                  <a:srgbClr val="404040"/>
                </a:solidFill>
                <a:latin typeface="Source Sans Pro"/>
              </a:rPr>
              <a:t> to zintegrowane środowisko programistyczne (IDE) dla języka R</a:t>
            </a:r>
            <a:r>
              <a:rPr lang="pl-PL" dirty="0">
                <a:solidFill>
                  <a:srgbClr val="404040"/>
                </a:solidFill>
                <a:latin typeface="Source Sans Pro"/>
              </a:rPr>
              <a:t>. Zawiera konsolę, edytor podświetlania składni, który obsługuje bezpośrednie wykonywanie kodu, a także narzędzia do drukowania, historii, debugowania i zarządzania obszarami roboczymi. </a:t>
            </a:r>
          </a:p>
          <a:p>
            <a:r>
              <a:rPr lang="pl-PL" dirty="0">
                <a:solidFill>
                  <a:srgbClr val="404040"/>
                </a:solidFill>
                <a:latin typeface="Source Sans Pro"/>
              </a:rPr>
              <a:t>
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RStudio jest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dostępny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w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wersjach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Source Sans Pro"/>
              </a:rPr>
              <a:t>open source 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i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komercyjnych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i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działa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na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
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na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pulpicie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(Windows, Mac i Linux)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lub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w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przeglądarce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połączonej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z RStudio Server </a:t>
            </a:r>
            <a:r>
              <a:rPr lang="en-US" dirty="0" err="1">
                <a:solidFill>
                  <a:srgbClr val="404040"/>
                </a:solidFill>
                <a:latin typeface="Source Sans Pro"/>
              </a:rPr>
              <a:t>lub</a:t>
            </a:r>
            <a:r>
              <a:rPr lang="en-US" dirty="0">
                <a:solidFill>
                  <a:srgbClr val="404040"/>
                </a:solidFill>
                <a:latin typeface="Source Sans Pro"/>
              </a:rPr>
              <a:t> RStudio Server Pro (Debian/Ubuntu, Red Hat/CentOS i SUSE Linux).
</a:t>
            </a:r>
            <a:endParaRPr lang="en-US" b="0" i="0" dirty="0">
              <a:solidFill>
                <a:srgbClr val="404040"/>
              </a:solidFill>
              <a:effectLst/>
              <a:latin typeface="Source Sans Pro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EA7E5E6-73DB-4607-8F84-C6DFBD251D64}"/>
              </a:ext>
            </a:extLst>
          </p:cNvPr>
          <p:cNvSpPr txBox="1"/>
          <p:nvPr/>
        </p:nvSpPr>
        <p:spPr>
          <a:xfrm>
            <a:off x="2514600" y="3612560"/>
            <a:ext cx="7836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FF0000"/>
                </a:solidFill>
                <a:effectLst/>
                <a:latin typeface="Proxima Nova"/>
              </a:rPr>
              <a:t>R programming language in </a:t>
            </a:r>
            <a:r>
              <a:rPr lang="en-US" sz="2800" b="1" i="0" dirty="0" err="1">
                <a:solidFill>
                  <a:srgbClr val="FF0000"/>
                </a:solidFill>
                <a:effectLst/>
                <a:latin typeface="Proxima Nova"/>
              </a:rPr>
              <a:t>Jupyter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Proxima Nova"/>
              </a:rPr>
              <a:t> Notebook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870F91EB-DF72-4964-8D9E-057226AA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50" y="4697026"/>
            <a:ext cx="5057138" cy="6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5007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9" ma:contentTypeDescription="Utwórz nowy dokument." ma:contentTypeScope="" ma:versionID="9a9210286573cdd58ac001c1f8ee6d32">
  <xsd:schema xmlns:xsd="http://www.w3.org/2001/XMLSchema" xmlns:xs="http://www.w3.org/2001/XMLSchema" xmlns:p="http://schemas.microsoft.com/office/2006/metadata/properties" xmlns:ns2="eff87d91-f7b9-4911-8e55-31ec71283866" xmlns:ns3="3e69cb76-30b4-4f29-b956-8aa9c2f992f4" targetNamespace="http://schemas.microsoft.com/office/2006/metadata/properties" ma:root="true" ma:fieldsID="44f581229818bbd467bf0b757b8a3fc4" ns2:_="" ns3:_="">
    <xsd:import namespace="eff87d91-f7b9-4911-8e55-31ec71283866"/>
    <xsd:import namespace="3e69cb76-30b4-4f29-b956-8aa9c2f992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9cb76-30b4-4f29-b956-8aa9c2f992f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d7a94a0-1b9b-437e-9fdd-bdd78b01337a}" ma:internalName="TaxCatchAll" ma:showField="CatchAllData" ma:web="3e69cb76-30b4-4f29-b956-8aa9c2f992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69cb76-30b4-4f29-b956-8aa9c2f992f4" xsi:nil="true"/>
    <lcf76f155ced4ddcb4097134ff3c332f xmlns="eff87d91-f7b9-4911-8e55-31ec712838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A71E91-FA05-4DCC-81A2-B5EB832FF24C}"/>
</file>

<file path=customXml/itemProps2.xml><?xml version="1.0" encoding="utf-8"?>
<ds:datastoreItem xmlns:ds="http://schemas.openxmlformats.org/officeDocument/2006/customXml" ds:itemID="{BA16463F-A379-40CD-82BE-CC0C13C508AE}"/>
</file>

<file path=customXml/itemProps3.xml><?xml version="1.0" encoding="utf-8"?>
<ds:datastoreItem xmlns:ds="http://schemas.openxmlformats.org/officeDocument/2006/customXml" ds:itemID="{D8674EDC-918E-4723-80BA-11D51A8E4C95}"/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614</Words>
  <Application>Microsoft Office PowerPoint</Application>
  <PresentationFormat>Panoramiczny</PresentationFormat>
  <Paragraphs>34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Proxima Nova</vt:lpstr>
      <vt:lpstr>Source Sans 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Marek Kruk</cp:lastModifiedBy>
  <cp:revision>12</cp:revision>
  <dcterms:created xsi:type="dcterms:W3CDTF">2020-02-22T11:42:08Z</dcterms:created>
  <dcterms:modified xsi:type="dcterms:W3CDTF">2022-04-12T07:32:34Z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</Properties>
</file>