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7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2" r:id="rId21"/>
    <p:sldId id="271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316C2-AECB-68E1-569F-C99B91163929}" v="2" dt="2023-03-02T14:24:19.873"/>
    <p1510:client id="{81D4646C-DE54-4DB9-AD43-83522247AFB7}" v="1" dt="2023-03-02T14:50:47.440"/>
    <p1510:client id="{868EA7C3-739A-4C61-BCF5-3F8DCF19585E}" v="4" dt="2023-03-02T14:20:00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z Baran" userId="S::155620@student.uwm.edu.pl::765c85db-3732-47d9-b6d5-0355731194f9" providerId="AD" clId="Web-{868EA7C3-739A-4C61-BCF5-3F8DCF19585E}"/>
    <pc:docChg chg="addSld delSld">
      <pc:chgData name="Mateusz Baran" userId="S::155620@student.uwm.edu.pl::765c85db-3732-47d9-b6d5-0355731194f9" providerId="AD" clId="Web-{868EA7C3-739A-4C61-BCF5-3F8DCF19585E}" dt="2023-03-02T14:20:00.628" v="3"/>
      <pc:docMkLst>
        <pc:docMk/>
      </pc:docMkLst>
      <pc:sldChg chg="add del">
        <pc:chgData name="Mateusz Baran" userId="S::155620@student.uwm.edu.pl::765c85db-3732-47d9-b6d5-0355731194f9" providerId="AD" clId="Web-{868EA7C3-739A-4C61-BCF5-3F8DCF19585E}" dt="2023-03-02T14:09:39.157" v="1"/>
        <pc:sldMkLst>
          <pc:docMk/>
          <pc:sldMk cId="2033668270" sldId="258"/>
        </pc:sldMkLst>
      </pc:sldChg>
      <pc:sldChg chg="add del">
        <pc:chgData name="Mateusz Baran" userId="S::155620@student.uwm.edu.pl::765c85db-3732-47d9-b6d5-0355731194f9" providerId="AD" clId="Web-{868EA7C3-739A-4C61-BCF5-3F8DCF19585E}" dt="2023-03-02T14:20:00.628" v="3"/>
        <pc:sldMkLst>
          <pc:docMk/>
          <pc:sldMk cId="1568301236" sldId="265"/>
        </pc:sldMkLst>
      </pc:sldChg>
    </pc:docChg>
  </pc:docChgLst>
  <pc:docChgLst>
    <pc:chgData name="Tomasz Rudziński" userId="S::155625@student.uwm.edu.pl::fee26434-0ea9-4ed1-953b-e0b27a399ba0" providerId="AD" clId="Web-{81D4646C-DE54-4DB9-AD43-83522247AFB7}"/>
    <pc:docChg chg="sldOrd">
      <pc:chgData name="Tomasz Rudziński" userId="S::155625@student.uwm.edu.pl::fee26434-0ea9-4ed1-953b-e0b27a399ba0" providerId="AD" clId="Web-{81D4646C-DE54-4DB9-AD43-83522247AFB7}" dt="2023-03-02T14:50:47.440" v="0"/>
      <pc:docMkLst>
        <pc:docMk/>
      </pc:docMkLst>
      <pc:sldChg chg="ord">
        <pc:chgData name="Tomasz Rudziński" userId="S::155625@student.uwm.edu.pl::fee26434-0ea9-4ed1-953b-e0b27a399ba0" providerId="AD" clId="Web-{81D4646C-DE54-4DB9-AD43-83522247AFB7}" dt="2023-03-02T14:50:47.440" v="0"/>
        <pc:sldMkLst>
          <pc:docMk/>
          <pc:sldMk cId="2563530009" sldId="272"/>
        </pc:sldMkLst>
      </pc:sldChg>
    </pc:docChg>
  </pc:docChgLst>
  <pc:docChgLst>
    <pc:chgData name="Weronika Kowacka" userId="S::158804@student.uwm.edu.pl::4bfcd89f-57be-4a46-a1fe-1ccc841eab3c" providerId="AD" clId="Web-{105316C2-AECB-68E1-569F-C99B91163929}"/>
    <pc:docChg chg="modSld">
      <pc:chgData name="Weronika Kowacka" userId="S::158804@student.uwm.edu.pl::4bfcd89f-57be-4a46-a1fe-1ccc841eab3c" providerId="AD" clId="Web-{105316C2-AECB-68E1-569F-C99B91163929}" dt="2023-03-02T14:24:19.873" v="1" actId="1076"/>
      <pc:docMkLst>
        <pc:docMk/>
      </pc:docMkLst>
      <pc:sldChg chg="modSp">
        <pc:chgData name="Weronika Kowacka" userId="S::158804@student.uwm.edu.pl::4bfcd89f-57be-4a46-a1fe-1ccc841eab3c" providerId="AD" clId="Web-{105316C2-AECB-68E1-569F-C99B91163929}" dt="2023-03-02T14:24:19.873" v="1" actId="1076"/>
        <pc:sldMkLst>
          <pc:docMk/>
          <pc:sldMk cId="1830758620" sldId="268"/>
        </pc:sldMkLst>
        <pc:spChg chg="mod">
          <ac:chgData name="Weronika Kowacka" userId="S::158804@student.uwm.edu.pl::4bfcd89f-57be-4a46-a1fe-1ccc841eab3c" providerId="AD" clId="Web-{105316C2-AECB-68E1-569F-C99B91163929}" dt="2023-03-02T14:24:19.873" v="1" actId="1076"/>
          <ac:spMkLst>
            <pc:docMk/>
            <pc:sldMk cId="1830758620" sldId="268"/>
            <ac:spMk id="8" creationId="{9467A991-041E-4AFA-9412-728CD2B0E1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214CC1-641B-4759-965C-FAFCD8EFF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AEDB2F3-3CAE-4454-8245-0A72526AF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8D8ABF9-D3C5-4561-B460-86E8F575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D3D7-1A68-4388-A414-0E59DDFE3D6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DBFEA78-7946-4DD3-869E-EFC8A572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703D00-F8BC-4408-81CC-D3439954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D24-4615-4031-A3C7-2E729168E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6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41C04B-C988-4F83-897C-E0089138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F41871B-9B4E-410D-ACEB-99C702B5D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DD7F5FA-7208-44D6-A5AC-890EFDDD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D3D7-1A68-4388-A414-0E59DDFE3D6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350FA9-4F0D-45A7-97D9-34350500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04081F5-5E3C-4623-886A-C22CFE8F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D24-4615-4031-A3C7-2E729168E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36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161A14E-4938-4A4E-833A-E30BD4345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D23DEDA-F0E8-4354-8BCF-162F523D5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8E42E3A-FC6A-44C2-8E53-D52FA20D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D3D7-1A68-4388-A414-0E59DDFE3D6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E6B5BFF-D681-4205-9FD3-EF9F96CA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C2F3FB2-B542-490A-8F91-1096733F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D24-4615-4031-A3C7-2E729168E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55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BF4552-091E-4989-A917-25FF273F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BD57FF-7C80-4B12-9F4A-856D46593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81E3F6-8F53-4E77-A16E-F8A70957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D3D7-1A68-4388-A414-0E59DDFE3D6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C2871E-D9E2-4F27-BEF6-1D5DB35F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F64DA7-123C-4396-81F7-F4BCED72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D24-4615-4031-A3C7-2E729168E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32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A147A0-A0FD-431C-82A0-95773EC9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37BD51F-1596-4CC3-8153-6E7DF8431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398A9D-4EF3-4DCF-A44E-F6FB9F4F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D3D7-1A68-4388-A414-0E59DDFE3D6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6995B92-7EB2-4D90-A313-8443D18E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E33E23-12A8-457F-9FF8-4AB39228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D24-4615-4031-A3C7-2E729168E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8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C64B4E-95B7-40FA-AD37-D1169674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6A42F5-13C6-4E20-8B70-54C69E792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E37918C-8B30-4DA4-83EB-C8C632D70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AD2E073-6A65-418B-9AAA-E8855374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D3D7-1A68-4388-A414-0E59DDFE3D6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B841466-C954-4FE3-8D76-AADD287D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DD9610F-350D-4001-A664-D77ADD07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D24-4615-4031-A3C7-2E729168E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93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DF7969-93BD-4EF0-946E-44D49B95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2753FDB-8160-43C4-BC88-2EC512294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53C8EC-8040-424E-8DC4-8193ED54D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984FE6A-B9A9-45EF-94E4-E05D9A580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A7538BD-7580-4E50-877B-F856DBABF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BB90873-44B8-41C7-8ECD-3D224D31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D3D7-1A68-4388-A414-0E59DDFE3D6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87522C6-CFAF-4594-A6C5-E6CBE1A7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10064FB-305B-4E18-88D1-514C5933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D24-4615-4031-A3C7-2E729168E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61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1679D9-0C34-4345-A750-692E9ECD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A737622-5E73-43B5-8D4E-2D8909FB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D3D7-1A68-4388-A414-0E59DDFE3D6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6FE1381-A349-4217-8EC6-463FE047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2A5543A-4526-40F0-9948-D71DFD37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D24-4615-4031-A3C7-2E729168E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84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46AC61F-4EFC-4866-9B4A-9264F1E4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D3D7-1A68-4388-A414-0E59DDFE3D6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AEB1A51-FF5A-4746-83AB-D66E71F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EDC1168-FEC8-4CED-BF45-442E3A86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D24-4615-4031-A3C7-2E729168E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28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CA1748-0AC9-4A8A-B7A3-6956233D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6CFCA1-6953-4FB1-9D0E-57F2071F5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B54DE7C-7E25-42B2-B208-6E7C22945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0426333-2199-4B13-8980-03803B18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D3D7-1A68-4388-A414-0E59DDFE3D6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384366E-2665-4A82-985F-A70B5896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4B1CE5F-F224-4AA1-B936-69CBE8CE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D24-4615-4031-A3C7-2E729168E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1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2A0D5C-4AAD-4F64-9915-C01EDC60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49D74C6-BAFE-4321-8B14-F8C72037A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F0D0823-2005-4DAE-A574-24AD4AB58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C0DACBA-F6C0-4561-99DB-2504804B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D3D7-1A68-4388-A414-0E59DDFE3D6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1E9C17-A67A-4249-A474-34943B0E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A093960-033C-4E6F-90B6-E72452A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D24-4615-4031-A3C7-2E729168E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89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C0557E0-2688-42DA-BB9B-71603246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B759FFF-811C-4A01-9359-7FDCD04FE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FDCF5D-5251-43AB-9C3C-487597E56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9D3D7-1A68-4388-A414-0E59DDFE3D6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E64E6E0-998E-47FA-AF67-922786CFD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835D80-BF20-4F92-BAD7-C5FFC2C14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B1D24-4615-4031-A3C7-2E729168E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84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490A470-4D25-4006-9553-9C9160522078}"/>
              </a:ext>
            </a:extLst>
          </p:cNvPr>
          <p:cNvSpPr txBox="1"/>
          <p:nvPr/>
        </p:nvSpPr>
        <p:spPr>
          <a:xfrm>
            <a:off x="2688879" y="443620"/>
            <a:ext cx="696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>
                <a:solidFill>
                  <a:srgbClr val="FF0000"/>
                </a:solidFill>
              </a:rPr>
              <a:t>Eksploracyjna Analiza Danych (EDA)</a:t>
            </a:r>
            <a:endParaRPr lang="en-GB" sz="2400" b="1">
              <a:solidFill>
                <a:srgbClr val="FF0000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1FAF58C-FEBB-4585-B7DC-F25BA0943863}"/>
              </a:ext>
            </a:extLst>
          </p:cNvPr>
          <p:cNvSpPr txBox="1"/>
          <p:nvPr/>
        </p:nvSpPr>
        <p:spPr>
          <a:xfrm>
            <a:off x="597528" y="1846908"/>
            <a:ext cx="5187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2.  Otwórz Jupiter Notebook i wykonaj EDA dla bazy</a:t>
            </a:r>
          </a:p>
          <a:p>
            <a:endParaRPr lang="pl-PL"/>
          </a:p>
          <a:p>
            <a:r>
              <a:rPr lang="pl-PL"/>
              <a:t>     Posługując się jako wzorem Demo (analizą bazy </a:t>
            </a:r>
          </a:p>
          <a:p>
            <a:r>
              <a:rPr lang="pl-PL"/>
              <a:t>     </a:t>
            </a:r>
            <a:r>
              <a:rPr lang="pl-PL" b="1"/>
              <a:t>Black </a:t>
            </a:r>
            <a:r>
              <a:rPr lang="pl-PL" b="1" err="1"/>
              <a:t>Friday</a:t>
            </a:r>
            <a:r>
              <a:rPr lang="pl-PL"/>
              <a:t>: </a:t>
            </a:r>
            <a:r>
              <a:rPr lang="pl-PL">
                <a:solidFill>
                  <a:srgbClr val="00B050"/>
                </a:solidFill>
              </a:rPr>
              <a:t>train.csv )</a:t>
            </a:r>
            <a:endParaRPr lang="en-GB">
              <a:solidFill>
                <a:srgbClr val="00B050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22C9D89-3644-4631-BD17-178973C9F553}"/>
              </a:ext>
            </a:extLst>
          </p:cNvPr>
          <p:cNvSpPr txBox="1"/>
          <p:nvPr/>
        </p:nvSpPr>
        <p:spPr>
          <a:xfrm>
            <a:off x="583948" y="1200577"/>
            <a:ext cx="79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/>
              <a:t>Przeanalizuj przykład EDA z </a:t>
            </a:r>
            <a:r>
              <a:rPr lang="pl-PL" err="1"/>
              <a:t>internetu</a:t>
            </a:r>
            <a:r>
              <a:rPr lang="pl-PL"/>
              <a:t> z bazą Black </a:t>
            </a:r>
            <a:r>
              <a:rPr lang="pl-PL" err="1"/>
              <a:t>Friday</a:t>
            </a:r>
            <a:r>
              <a:rPr lang="pl-PL"/>
              <a:t> (plik train.csv) </a:t>
            </a:r>
            <a:endParaRPr lang="en-GB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B9EF106-E840-515A-81C5-2023BD694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148" y="1635159"/>
            <a:ext cx="3058021" cy="8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51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9DF550B4-1F63-4DEA-9F24-AA0BBDDBD121}"/>
              </a:ext>
            </a:extLst>
          </p:cNvPr>
          <p:cNvSpPr txBox="1"/>
          <p:nvPr/>
        </p:nvSpPr>
        <p:spPr>
          <a:xfrm>
            <a:off x="2606040" y="166656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>
                <a:solidFill>
                  <a:srgbClr val="FF0000"/>
                </a:solidFill>
                <a:latin typeface="Lato" panose="020F0502020204030203" pitchFamily="34" charset="0"/>
              </a:rPr>
              <a:t>Obsługa duplikatów
</a:t>
            </a:r>
            <a:endParaRPr lang="en-GB" sz="2400" b="0" i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3E6B410-992F-43A5-A97A-D3F81E514757}"/>
              </a:ext>
            </a:extLst>
          </p:cNvPr>
          <p:cNvSpPr txBox="1"/>
          <p:nvPr/>
        </p:nvSpPr>
        <p:spPr>
          <a:xfrm>
            <a:off x="1200751" y="663337"/>
            <a:ext cx="73272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Obejmuje to 2 kroki: </a:t>
            </a:r>
            <a:r>
              <a:rPr lang="pl-PL" i="1">
                <a:solidFill>
                  <a:srgbClr val="222222"/>
                </a:solidFill>
                <a:latin typeface="Lato" panose="020F0502020204030203" pitchFamily="34" charset="0"/>
              </a:rPr>
              <a:t>Wykrywanie duplikatów 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i </a:t>
            </a:r>
            <a:r>
              <a:rPr lang="pl-PL" i="1">
                <a:solidFill>
                  <a:srgbClr val="222222"/>
                </a:solidFill>
                <a:latin typeface="Lato" panose="020F0502020204030203" pitchFamily="34" charset="0"/>
              </a:rPr>
              <a:t>Usuwanie duplikatów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.</a:t>
            </a: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Aby sprawdzić duplikaty w naszych danych wpisujemy:
</a:t>
            </a:r>
            <a:endParaRPr lang="en-GB" b="0" i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84373C4-2F61-436A-972B-33E550585884}"/>
              </a:ext>
            </a:extLst>
          </p:cNvPr>
          <p:cNvSpPr txBox="1"/>
          <p:nvPr/>
        </p:nvSpPr>
        <p:spPr>
          <a:xfrm>
            <a:off x="2028524" y="1922846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df.duplicated()</a:t>
            </a:r>
          </a:p>
        </p:txBody>
      </p:sp>
      <p:pic>
        <p:nvPicPr>
          <p:cNvPr id="6146" name="Picture 2" descr="Handling Duplicates | Exploratory Data Analysis in Python">
            <a:extLst>
              <a:ext uri="{FF2B5EF4-FFF2-40B4-BE49-F238E27FC236}">
                <a16:creationId xmlns:a16="http://schemas.microsoft.com/office/drawing/2014/main" id="{D40E8A6F-6C16-467C-9612-F2111536D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850" y="1962501"/>
            <a:ext cx="22860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ADBC63F3-173D-4DDA-9F52-5CD4758CCEB5}"/>
              </a:ext>
            </a:extLst>
          </p:cNvPr>
          <p:cNvSpPr txBox="1"/>
          <p:nvPr/>
        </p:nvSpPr>
        <p:spPr>
          <a:xfrm>
            <a:off x="332874" y="2655157"/>
            <a:ext cx="7870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>
                <a:solidFill>
                  <a:srgbClr val="222222"/>
                </a:solidFill>
                <a:latin typeface="Lato" panose="020F0502020204030203" pitchFamily="34" charset="0"/>
              </a:rPr>
              <a:t>Duplikaty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 oznaczają dokładnie te same powtarzające się obserwacje. Jak widać, w naszych danych nie ma duplikatów obserwacji i dlatego każda obserwacja jest unikalna.</a:t>
            </a: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Jednak, aby usunąć duplikaty (jeśli występują), możemy użyć kodu:
</a:t>
            </a:r>
            <a:endParaRPr lang="en-GB" b="0" i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1828704-1A1D-4D1A-A25C-FAA4D3C95807}"/>
              </a:ext>
            </a:extLst>
          </p:cNvPr>
          <p:cNvSpPr txBox="1"/>
          <p:nvPr/>
        </p:nvSpPr>
        <p:spPr>
          <a:xfrm>
            <a:off x="1200751" y="4224817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df.drop_duplicates()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C735C947-9981-4A12-A813-646747A91C15}"/>
              </a:ext>
            </a:extLst>
          </p:cNvPr>
          <p:cNvSpPr txBox="1"/>
          <p:nvPr/>
        </p:nvSpPr>
        <p:spPr>
          <a:xfrm>
            <a:off x="430730" y="4877808"/>
            <a:ext cx="10485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Co więcej, widzimy, że istnieją zduplikowane wartości w niektórych zmiennych, takich jak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User_ID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. </a:t>
            </a: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Jak możemy je usunąć?
</a:t>
            </a:r>
            <a:endParaRPr lang="en-GB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B23B8FF-89FF-4A38-A45A-A1C46181BD36}"/>
              </a:ext>
            </a:extLst>
          </p:cNvPr>
          <p:cNvSpPr txBox="1"/>
          <p:nvPr/>
        </p:nvSpPr>
        <p:spPr>
          <a:xfrm>
            <a:off x="1200751" y="5809599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df.drop_duplicates(subset='</a:t>
            </a:r>
            <a:r>
              <a:rPr lang="en-GB" err="1"/>
              <a:t>User_ID</a:t>
            </a:r>
            <a:r>
              <a:rPr lang="en-GB"/>
              <a:t>')</a:t>
            </a:r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FEEE6192-5C39-83B6-CFAF-CC53D91BCB38}"/>
              </a:ext>
            </a:extLst>
          </p:cNvPr>
          <p:cNvCxnSpPr>
            <a:cxnSpLocks/>
          </p:cNvCxnSpPr>
          <p:nvPr/>
        </p:nvCxnSpPr>
        <p:spPr>
          <a:xfrm flipH="1">
            <a:off x="7559644" y="5801138"/>
            <a:ext cx="904775" cy="15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33DC1EA-1109-075D-4B07-0E81D9E9E8A1}"/>
              </a:ext>
            </a:extLst>
          </p:cNvPr>
          <p:cNvSpPr txBox="1"/>
          <p:nvPr/>
        </p:nvSpPr>
        <p:spPr>
          <a:xfrm>
            <a:off x="8347295" y="5513560"/>
            <a:ext cx="185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solidFill>
                  <a:srgbClr val="0070C0"/>
                </a:solidFill>
              </a:rPr>
              <a:t>Nie stosuj do „</a:t>
            </a:r>
            <a:r>
              <a:rPr lang="pl-PL" err="1">
                <a:solidFill>
                  <a:srgbClr val="0070C0"/>
                </a:solidFill>
              </a:rPr>
              <a:t>houseprice</a:t>
            </a:r>
            <a:r>
              <a:rPr lang="pl-PL">
                <a:solidFill>
                  <a:srgbClr val="0070C0"/>
                </a:solidFill>
              </a:rPr>
              <a:t>”</a:t>
            </a:r>
            <a:endParaRPr lang="en-GB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73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33DBA364-4865-4739-855A-1AAD9EA692E7}"/>
              </a:ext>
            </a:extLst>
          </p:cNvPr>
          <p:cNvSpPr txBox="1"/>
          <p:nvPr/>
        </p:nvSpPr>
        <p:spPr>
          <a:xfrm>
            <a:off x="316029" y="0"/>
            <a:ext cx="115599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Domyślnie zachowuje to tylko pierwsze wystąpienie zduplikowanej wartości w zmiennej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User_ID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 i porzuca pozostałe. </a:t>
            </a: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Tutaj nie chcemy usuwać zduplikowanych wartości ze zmiennej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User_ID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 na stałe, więc aby zobaczyć dane wyjściowe i nie wprowadzać żadnych trwałych zmian w naszej ramce danych, możemy napisać polecenie jako:
</a:t>
            </a:r>
            <a:endParaRPr lang="en-GB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82E2B48-60E8-4A8F-9245-96241AFF466A}"/>
              </a:ext>
            </a:extLst>
          </p:cNvPr>
          <p:cNvSpPr txBox="1"/>
          <p:nvPr/>
        </p:nvSpPr>
        <p:spPr>
          <a:xfrm>
            <a:off x="1239253" y="1758616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df.drop_duplicates(subset='</a:t>
            </a:r>
            <a:r>
              <a:rPr lang="en-GB" err="1"/>
              <a:t>User_ID</a:t>
            </a:r>
            <a:r>
              <a:rPr lang="en-GB"/>
              <a:t>' , </a:t>
            </a:r>
            <a:r>
              <a:rPr lang="en-GB" err="1"/>
              <a:t>inplace</a:t>
            </a:r>
            <a:r>
              <a:rPr lang="en-GB"/>
              <a:t>=False)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5E1E4A6-8BD3-4450-900F-65F0EB692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20" y="2157589"/>
            <a:ext cx="7007442" cy="3599567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00943FE7-7336-470D-9926-B2118D07E051}"/>
              </a:ext>
            </a:extLst>
          </p:cNvPr>
          <p:cNvSpPr txBox="1"/>
          <p:nvPr/>
        </p:nvSpPr>
        <p:spPr>
          <a:xfrm>
            <a:off x="931244" y="6000633"/>
            <a:ext cx="8732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Jak widać, wartości w zmiennej User_ID są teraz unikalne.
</a:t>
            </a:r>
            <a:endParaRPr lang="en-GB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A227DD3F-EC7C-1FB3-E65F-FFF650D0D4A9}"/>
              </a:ext>
            </a:extLst>
          </p:cNvPr>
          <p:cNvSpPr txBox="1"/>
          <p:nvPr/>
        </p:nvSpPr>
        <p:spPr>
          <a:xfrm>
            <a:off x="9406550" y="2127948"/>
            <a:ext cx="185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solidFill>
                  <a:srgbClr val="0070C0"/>
                </a:solidFill>
              </a:rPr>
              <a:t>Nie stosuj do „</a:t>
            </a:r>
            <a:r>
              <a:rPr lang="pl-PL" err="1">
                <a:solidFill>
                  <a:srgbClr val="0070C0"/>
                </a:solidFill>
              </a:rPr>
              <a:t>houseprice</a:t>
            </a:r>
            <a:r>
              <a:rPr lang="pl-PL">
                <a:solidFill>
                  <a:srgbClr val="0070C0"/>
                </a:solidFill>
              </a:rPr>
              <a:t>”</a:t>
            </a:r>
            <a:endParaRPr lang="en-GB">
              <a:solidFill>
                <a:srgbClr val="0070C0"/>
              </a:solidFill>
            </a:endParaRP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C33AF48E-60AE-1CA6-3089-E73EC93D059F}"/>
              </a:ext>
            </a:extLst>
          </p:cNvPr>
          <p:cNvCxnSpPr/>
          <p:nvPr/>
        </p:nvCxnSpPr>
        <p:spPr>
          <a:xfrm flipH="1" flipV="1">
            <a:off x="7804087" y="1943282"/>
            <a:ext cx="1321806" cy="21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30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BDD42E8A-A90D-49BD-8F52-21E73C4FAFD4}"/>
              </a:ext>
            </a:extLst>
          </p:cNvPr>
          <p:cNvSpPr txBox="1"/>
          <p:nvPr/>
        </p:nvSpPr>
        <p:spPr>
          <a:xfrm>
            <a:off x="3183556" y="301410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>
                <a:solidFill>
                  <a:srgbClr val="FF0000"/>
                </a:solidFill>
                <a:latin typeface="Lato" panose="020F0502020204030203" pitchFamily="34" charset="0"/>
              </a:rPr>
              <a:t>Obsługa wartości odstających
</a:t>
            </a:r>
            <a:endParaRPr lang="en-GB" sz="2400" b="0" i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E2D21B2-7F60-495E-A1F5-E9CDBF62F0AA}"/>
              </a:ext>
            </a:extLst>
          </p:cNvPr>
          <p:cNvSpPr txBox="1"/>
          <p:nvPr/>
        </p:nvSpPr>
        <p:spPr>
          <a:xfrm>
            <a:off x="952900" y="790686"/>
            <a:ext cx="107899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Co to są </a:t>
            </a:r>
            <a:r>
              <a:rPr lang="pl-PL" b="1">
                <a:solidFill>
                  <a:srgbClr val="222222"/>
                </a:solidFill>
                <a:latin typeface="Lato" panose="020F0502020204030203" pitchFamily="34" charset="0"/>
              </a:rPr>
              <a:t>wartości odstające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? Wartości odstające to skrajne wartości na niskiej i górnej skali danych. Obsługa wartości odstających obejmuje 2 etapy: </a:t>
            </a:r>
            <a:r>
              <a:rPr lang="pl-PL" b="1">
                <a:solidFill>
                  <a:srgbClr val="222222"/>
                </a:solidFill>
                <a:latin typeface="Lato" panose="020F0502020204030203" pitchFamily="34" charset="0"/>
              </a:rPr>
              <a:t>Wykrywanie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 i </a:t>
            </a:r>
            <a:r>
              <a:rPr lang="pl-PL" b="1">
                <a:solidFill>
                  <a:srgbClr val="222222"/>
                </a:solidFill>
                <a:latin typeface="Lato" panose="020F0502020204030203" pitchFamily="34" charset="0"/>
              </a:rPr>
              <a:t>Leczenie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 wartości odstających.
</a:t>
            </a:r>
            <a:endParaRPr lang="en-GB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07DF449-3D89-43FC-82E1-9282912D4F9A}"/>
              </a:ext>
            </a:extLst>
          </p:cNvPr>
          <p:cNvSpPr txBox="1"/>
          <p:nvPr/>
        </p:nvSpPr>
        <p:spPr>
          <a:xfrm>
            <a:off x="1056371" y="1621683"/>
            <a:ext cx="1068644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>
                <a:solidFill>
                  <a:srgbClr val="C00000"/>
                </a:solidFill>
                <a:latin typeface="Lato" panose="020F0502020204030203" pitchFamily="34" charset="0"/>
              </a:rPr>
              <a:t>Wykrywanie wartości odstających</a:t>
            </a:r>
          </a:p>
          <a:p>
            <a:r>
              <a:rPr lang="pl-PL" b="1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W tym celu rozważamy dowolną zmienną z naszej ramki danych i określamy górne i dolne odcięcie za pomocą dowolnej z 3 metod, a mianowicie:</a:t>
            </a: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- Metoda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percentylowa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- Metoda IQR —
- Metoda odchylenia standardowego</a:t>
            </a: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Rozważmy zmienną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Purchase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. </a:t>
            </a:r>
          </a:p>
          <a:p>
            <a:endParaRPr lang="pl-PL">
              <a:solidFill>
                <a:srgbClr val="222222"/>
              </a:solidFill>
              <a:latin typeface="Lato" panose="020F0502020204030203" pitchFamily="34" charset="0"/>
            </a:endParaRP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Teraz będziemy ustalać, czy w naszym zestawie danych są jakieś wartości odstające za pomocą metody IQR (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Interquartile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range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). Na czym polega ta metoda? </a:t>
            </a:r>
          </a:p>
          <a:p>
            <a:endParaRPr lang="pl-PL">
              <a:solidFill>
                <a:srgbClr val="222222"/>
              </a:solidFill>
              <a:latin typeface="Lato" panose="020F0502020204030203" pitchFamily="34" charset="0"/>
            </a:endParaRP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Znalezienie minimum (p0), maksimum (p100), pierwszego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kwartyla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(q1), drugiego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kwartyla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(q2), trzeciego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kwartyla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(q3) i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iqr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 (zakresu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międzykwartylowego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) wartości w zmiennej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Purchase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.</a:t>
            </a:r>
            <a:r>
              <a:rPr lang="pl-PL" b="1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 b="0" i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C96CED8B-929F-F740-D199-1A8907415AEB}"/>
              </a:ext>
            </a:extLst>
          </p:cNvPr>
          <p:cNvCxnSpPr/>
          <p:nvPr/>
        </p:nvCxnSpPr>
        <p:spPr>
          <a:xfrm flipH="1">
            <a:off x="4381877" y="4010685"/>
            <a:ext cx="2009870" cy="29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F753179-C8A6-7B9E-D11A-75D5C0D446A2}"/>
              </a:ext>
            </a:extLst>
          </p:cNvPr>
          <p:cNvSpPr txBox="1"/>
          <p:nvPr/>
        </p:nvSpPr>
        <p:spPr>
          <a:xfrm>
            <a:off x="6581869" y="3757188"/>
            <a:ext cx="4472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solidFill>
                  <a:srgbClr val="0070C0"/>
                </a:solidFill>
              </a:rPr>
              <a:t>W „</a:t>
            </a:r>
            <a:r>
              <a:rPr lang="pl-PL" err="1">
                <a:solidFill>
                  <a:srgbClr val="0070C0"/>
                </a:solidFill>
              </a:rPr>
              <a:t>houseprice</a:t>
            </a:r>
            <a:r>
              <a:rPr lang="pl-PL">
                <a:solidFill>
                  <a:srgbClr val="0070C0"/>
                </a:solidFill>
              </a:rPr>
              <a:t>” wybierz 2 zmienne najbardziej podejrzane o wartości odstające</a:t>
            </a:r>
            <a:endParaRPr lang="en-GB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41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2676179-8D8D-47B1-9AB5-33F9F5AB99A4}"/>
              </a:ext>
            </a:extLst>
          </p:cNvPr>
          <p:cNvSpPr txBox="1"/>
          <p:nvPr/>
        </p:nvSpPr>
        <p:spPr>
          <a:xfrm>
            <a:off x="2240280" y="215305"/>
            <a:ext cx="6097604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p0=</a:t>
            </a:r>
            <a:r>
              <a:rPr lang="en-GB" err="1"/>
              <a:t>df.Purchase.min</a:t>
            </a:r>
            <a:r>
              <a:rPr lang="en-GB"/>
              <a:t>()</a:t>
            </a:r>
          </a:p>
          <a:p>
            <a:r>
              <a:rPr lang="en-GB"/>
              <a:t>p100=</a:t>
            </a:r>
            <a:r>
              <a:rPr lang="en-GB" err="1"/>
              <a:t>df.Purchase.max</a:t>
            </a:r>
            <a:r>
              <a:rPr lang="en-GB"/>
              <a:t>()</a:t>
            </a:r>
          </a:p>
          <a:p>
            <a:r>
              <a:rPr lang="en-GB"/>
              <a:t>q1=</a:t>
            </a:r>
            <a:r>
              <a:rPr lang="en-GB" err="1"/>
              <a:t>df.Purchase.quantile</a:t>
            </a:r>
            <a:r>
              <a:rPr lang="en-GB"/>
              <a:t>(0.25)</a:t>
            </a:r>
          </a:p>
          <a:p>
            <a:r>
              <a:rPr lang="en-GB"/>
              <a:t>q2=</a:t>
            </a:r>
            <a:r>
              <a:rPr lang="en-GB" err="1"/>
              <a:t>df.Purchase.quantile</a:t>
            </a:r>
            <a:r>
              <a:rPr lang="en-GB"/>
              <a:t>(0.5)</a:t>
            </a:r>
          </a:p>
          <a:p>
            <a:r>
              <a:rPr lang="en-GB"/>
              <a:t>q3=</a:t>
            </a:r>
            <a:r>
              <a:rPr lang="en-GB" err="1"/>
              <a:t>df.Purchase.quantile</a:t>
            </a:r>
            <a:r>
              <a:rPr lang="en-GB"/>
              <a:t>(0.75)</a:t>
            </a:r>
          </a:p>
          <a:p>
            <a:r>
              <a:rPr lang="en-GB" err="1"/>
              <a:t>iqr</a:t>
            </a:r>
            <a:r>
              <a:rPr lang="en-GB"/>
              <a:t>=q3-q1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CD2B4F5-31D0-48C3-96B2-3E1CB50F1E48}"/>
              </a:ext>
            </a:extLst>
          </p:cNvPr>
          <p:cNvSpPr txBox="1"/>
          <p:nvPr/>
        </p:nvSpPr>
        <p:spPr>
          <a:xfrm>
            <a:off x="664143" y="2251592"/>
            <a:ext cx="11059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Teraz, mamy wszystkie wartości, których potrzebujemy, aby znaleźć dolne odcięcie (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lc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) i górne odcięcie (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uc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) wartości.
</a:t>
            </a:r>
            <a:endParaRPr lang="en-GB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68DB471-B79E-4612-B556-C2D63DB4A698}"/>
              </a:ext>
            </a:extLst>
          </p:cNvPr>
          <p:cNvSpPr txBox="1"/>
          <p:nvPr/>
        </p:nvSpPr>
        <p:spPr>
          <a:xfrm>
            <a:off x="2692667" y="2851756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lc = q1 - 1.5*</a:t>
            </a:r>
            <a:r>
              <a:rPr lang="en-GB" err="1"/>
              <a:t>iqr</a:t>
            </a:r>
            <a:endParaRPr lang="en-GB"/>
          </a:p>
          <a:p>
            <a:r>
              <a:rPr lang="en-GB" err="1"/>
              <a:t>uc</a:t>
            </a:r>
            <a:r>
              <a:rPr lang="en-GB"/>
              <a:t> = q3 + 1.5*</a:t>
            </a:r>
            <a:r>
              <a:rPr lang="en-GB" err="1"/>
              <a:t>iqr</a:t>
            </a:r>
            <a:endParaRPr lang="en-GB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8647B70-196D-459E-B63E-A40EC3E8FD4F}"/>
              </a:ext>
            </a:extLst>
          </p:cNvPr>
          <p:cNvSpPr txBox="1"/>
          <p:nvPr/>
        </p:nvSpPr>
        <p:spPr>
          <a:xfrm>
            <a:off x="2692667" y="3590420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lc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B271E17-B2DD-4505-AB79-1EF95FB4D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094" y="4052085"/>
            <a:ext cx="714375" cy="276225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A78B2C54-B9D6-4CB2-889E-8AD78E5458E3}"/>
              </a:ext>
            </a:extLst>
          </p:cNvPr>
          <p:cNvSpPr txBox="1"/>
          <p:nvPr/>
        </p:nvSpPr>
        <p:spPr>
          <a:xfrm>
            <a:off x="2692667" y="4301852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err="1"/>
              <a:t>uc</a:t>
            </a:r>
            <a:endParaRPr lang="en-GB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A1865C2D-D78E-4B58-BFE7-B1C5BF10A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194" y="4737059"/>
            <a:ext cx="6762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48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DC46E82-6845-4810-B1E8-980469C67D52}"/>
              </a:ext>
            </a:extLst>
          </p:cNvPr>
          <p:cNvSpPr txBox="1"/>
          <p:nvPr/>
        </p:nvSpPr>
        <p:spPr>
          <a:xfrm>
            <a:off x="2172902" y="1645399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print( "p0 = " , p0 ,", p100 = " , p100 ,", lc = " , lc ,", </a:t>
            </a:r>
            <a:r>
              <a:rPr lang="en-GB" err="1"/>
              <a:t>uc</a:t>
            </a:r>
            <a:r>
              <a:rPr lang="en-GB"/>
              <a:t> = " , </a:t>
            </a:r>
            <a:r>
              <a:rPr lang="en-GB" err="1"/>
              <a:t>uc</a:t>
            </a:r>
            <a:r>
              <a:rPr lang="en-GB"/>
              <a:t>)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C28F268-4D9C-466B-A714-9C98FF9364F8}"/>
              </a:ext>
            </a:extLst>
          </p:cNvPr>
          <p:cNvSpPr txBox="1"/>
          <p:nvPr/>
        </p:nvSpPr>
        <p:spPr>
          <a:xfrm>
            <a:off x="1597793" y="155419"/>
            <a:ext cx="101065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Mamy górne odcięcie i dolne odcięcie, co teraz? Będziemy korzystać z konwencji:</a:t>
            </a: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Jeśli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lc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 &lt; p0 → Na dolnej stronie NIE ma wartości odstających
Jeśli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uc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 &gt; p100 → NIE ma wartości odstających na wyższej stronie
</a:t>
            </a:r>
            <a:endParaRPr lang="en-GB" b="0" i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30E9C06-EC97-4DB2-93B0-F1F8D51E3D7C}"/>
              </a:ext>
            </a:extLst>
          </p:cNvPr>
          <p:cNvSpPr txBox="1"/>
          <p:nvPr/>
        </p:nvSpPr>
        <p:spPr>
          <a:xfrm>
            <a:off x="1510594" y="2516311"/>
            <a:ext cx="98273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Wyraźnie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lc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 &lt; p0, więc nie ma wartości odstających na dolnej stronie (min= 12). Ale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uc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 &lt; p100 (max=23961), więc po </a:t>
            </a:r>
            <a:r>
              <a:rPr lang="pl-PL" u="sng">
                <a:solidFill>
                  <a:srgbClr val="222222"/>
                </a:solidFill>
                <a:latin typeface="Lato" panose="020F0502020204030203" pitchFamily="34" charset="0"/>
              </a:rPr>
              <a:t>wyższej stronie są wartości odstające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. Możemy uzyskać obrazową reprezentację wartości odstającej, rysując wykres „pudełkowy”.</a:t>
            </a:r>
            <a:endParaRPr lang="en-GB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467A991-041E-4AFA-9412-728CD2B0E11E}"/>
              </a:ext>
            </a:extLst>
          </p:cNvPr>
          <p:cNvSpPr txBox="1"/>
          <p:nvPr/>
        </p:nvSpPr>
        <p:spPr>
          <a:xfrm>
            <a:off x="3047198" y="3483427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df.Purchase.plot(kind='box')</a:t>
            </a:r>
          </a:p>
        </p:txBody>
      </p:sp>
      <p:pic>
        <p:nvPicPr>
          <p:cNvPr id="7170" name="Picture 2" descr="Exploratory Data Analysis in Python">
            <a:extLst>
              <a:ext uri="{FF2B5EF4-FFF2-40B4-BE49-F238E27FC236}">
                <a16:creationId xmlns:a16="http://schemas.microsoft.com/office/drawing/2014/main" id="{7E50F87F-AF03-4D67-8D0C-F12257CA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606" y="3940331"/>
            <a:ext cx="41529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C467B91B-CEA5-57C1-1535-34A5713BB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777" y="2068404"/>
            <a:ext cx="4343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58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2E0572A6-C631-42EB-A44A-B92035CA346F}"/>
              </a:ext>
            </a:extLst>
          </p:cNvPr>
          <p:cNvSpPr txBox="1"/>
          <p:nvPr/>
        </p:nvSpPr>
        <p:spPr>
          <a:xfrm>
            <a:off x="3924701" y="349536"/>
            <a:ext cx="60976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err="1">
                <a:solidFill>
                  <a:srgbClr val="C00000"/>
                </a:solidFill>
                <a:latin typeface="Lato" panose="020F0502020204030203" pitchFamily="34" charset="0"/>
              </a:rPr>
              <a:t>Leczenie</a:t>
            </a:r>
            <a:r>
              <a:rPr lang="en-GB" sz="2000" b="1">
                <a:solidFill>
                  <a:srgbClr val="C00000"/>
                </a:solidFill>
                <a:latin typeface="Lato" panose="020F0502020204030203" pitchFamily="34" charset="0"/>
              </a:rPr>
              <a:t> </a:t>
            </a:r>
            <a:r>
              <a:rPr lang="pl-PL" sz="2000" b="1">
                <a:solidFill>
                  <a:srgbClr val="C00000"/>
                </a:solidFill>
                <a:latin typeface="Lato" panose="020F0502020204030203" pitchFamily="34" charset="0"/>
              </a:rPr>
              <a:t>wartości </a:t>
            </a:r>
            <a:r>
              <a:rPr lang="en-GB" sz="2000" b="1" err="1">
                <a:solidFill>
                  <a:srgbClr val="C00000"/>
                </a:solidFill>
                <a:latin typeface="Lato" panose="020F0502020204030203" pitchFamily="34" charset="0"/>
              </a:rPr>
              <a:t>odstając</a:t>
            </a:r>
            <a:r>
              <a:rPr lang="pl-PL" sz="2000" b="1" err="1">
                <a:solidFill>
                  <a:srgbClr val="C00000"/>
                </a:solidFill>
                <a:latin typeface="Lato" panose="020F0502020204030203" pitchFamily="34" charset="0"/>
              </a:rPr>
              <a:t>ych</a:t>
            </a:r>
            <a:r>
              <a:rPr lang="en-GB" sz="2000" b="1">
                <a:solidFill>
                  <a:srgbClr val="C00000"/>
                </a:solidFill>
                <a:latin typeface="Lato" panose="020F0502020204030203" pitchFamily="34" charset="0"/>
              </a:rPr>
              <a:t>
</a:t>
            </a:r>
            <a:endParaRPr lang="en-GB" sz="2000" b="0" i="0">
              <a:solidFill>
                <a:srgbClr val="C0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9321C2F-EF37-40B7-90AA-81CEB36A4E54}"/>
              </a:ext>
            </a:extLst>
          </p:cNvPr>
          <p:cNvSpPr txBox="1"/>
          <p:nvPr/>
        </p:nvSpPr>
        <p:spPr>
          <a:xfrm>
            <a:off x="866273" y="881580"/>
            <a:ext cx="106551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Nie martw się o utratę danych, ponieważ tutaj nie usuniemy żadnej wartości ze zmiennej, ale raczej je </a:t>
            </a:r>
            <a:r>
              <a:rPr lang="pl-PL" b="1">
                <a:solidFill>
                  <a:srgbClr val="222222"/>
                </a:solidFill>
                <a:latin typeface="Lato" panose="020F0502020204030203" pitchFamily="34" charset="0"/>
              </a:rPr>
              <a:t>przytniemy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. W tym procesie zastępujemy wartości wykraczające poza zakres, odpowiednio poza dolną lub górną granicą. W ten sposób wartości odstające są nie usuwane z danych, ale leczone, a my otrzymujemy wszystkie dane w zakresie.</a:t>
            </a: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Przycinanie wszystkich </a:t>
            </a:r>
            <a:r>
              <a:rPr lang="pl-PL" b="1">
                <a:solidFill>
                  <a:srgbClr val="222222"/>
                </a:solidFill>
                <a:latin typeface="Lato" panose="020F0502020204030203" pitchFamily="34" charset="0"/>
              </a:rPr>
              <a:t>wartości większych niż górne odcięcie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:
</a:t>
            </a:r>
            <a:endParaRPr lang="en-GB" b="0" i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FB73CF3-EFE3-4A33-A52B-0A94B16C518E}"/>
              </a:ext>
            </a:extLst>
          </p:cNvPr>
          <p:cNvSpPr txBox="1"/>
          <p:nvPr/>
        </p:nvSpPr>
        <p:spPr>
          <a:xfrm>
            <a:off x="842211" y="2708452"/>
            <a:ext cx="4172551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df.Purchase.clip(upper=</a:t>
            </a:r>
            <a:r>
              <a:rPr lang="en-GB" err="1"/>
              <a:t>uc</a:t>
            </a:r>
            <a:r>
              <a:rPr lang="en-GB"/>
              <a:t>)</a:t>
            </a:r>
          </a:p>
        </p:txBody>
      </p:sp>
      <p:pic>
        <p:nvPicPr>
          <p:cNvPr id="8194" name="Picture 2" descr="Outlier Treatment ">
            <a:extLst>
              <a:ext uri="{FF2B5EF4-FFF2-40B4-BE49-F238E27FC236}">
                <a16:creationId xmlns:a16="http://schemas.microsoft.com/office/drawing/2014/main" id="{B8261ED5-1532-4672-97A1-5A7A5D68D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11" y="3242662"/>
            <a:ext cx="37147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9B5935F1-2F1A-4AD5-B760-585982DCEA30}"/>
              </a:ext>
            </a:extLst>
          </p:cNvPr>
          <p:cNvSpPr txBox="1"/>
          <p:nvPr/>
        </p:nvSpPr>
        <p:spPr>
          <a:xfrm>
            <a:off x="5423836" y="2912905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/>
              <a:t>Aby w końcu potraktować wartości odstające i wprowadzić zmiany trwałe:
</a:t>
            </a:r>
            <a:endParaRPr lang="en-GB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1B51C4F-3A7A-4E86-80F8-DFDA763ADF36}"/>
              </a:ext>
            </a:extLst>
          </p:cNvPr>
          <p:cNvSpPr txBox="1"/>
          <p:nvPr/>
        </p:nvSpPr>
        <p:spPr>
          <a:xfrm>
            <a:off x="5423836" y="3513069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df.Purchase.clip(upper=</a:t>
            </a:r>
            <a:r>
              <a:rPr lang="en-GB" err="1"/>
              <a:t>uc,inplace</a:t>
            </a:r>
            <a:r>
              <a:rPr lang="en-GB"/>
              <a:t>=True)</a:t>
            </a:r>
          </a:p>
          <a:p>
            <a:r>
              <a:rPr lang="en-GB" err="1"/>
              <a:t>df.Purchase.plot</a:t>
            </a:r>
            <a:r>
              <a:rPr lang="en-GB"/>
              <a:t>(kind='box')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7BB63D4-7A62-491E-A91C-6ACF96C5D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469" y="4285649"/>
            <a:ext cx="3544067" cy="2365459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4707ECC8-E394-BD71-27B8-249CEA152D25}"/>
              </a:ext>
            </a:extLst>
          </p:cNvPr>
          <p:cNvSpPr txBox="1"/>
          <p:nvPr/>
        </p:nvSpPr>
        <p:spPr>
          <a:xfrm>
            <a:off x="9080626" y="5748950"/>
            <a:ext cx="194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>
                <a:solidFill>
                  <a:srgbClr val="C00000"/>
                </a:solidFill>
              </a:rPr>
              <a:t>Wyleczono!</a:t>
            </a:r>
            <a:endParaRPr lang="en-GB" sz="2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28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B83B38BD-3FF6-4D54-B4AA-B0253E389C37}"/>
              </a:ext>
            </a:extLst>
          </p:cNvPr>
          <p:cNvSpPr txBox="1"/>
          <p:nvPr/>
        </p:nvSpPr>
        <p:spPr>
          <a:xfrm>
            <a:off x="3164305" y="272534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err="1">
                <a:solidFill>
                  <a:srgbClr val="FF0000"/>
                </a:solidFill>
                <a:latin typeface="Lato" panose="020F0502020204030203" pitchFamily="34" charset="0"/>
              </a:rPr>
              <a:t>Obsługa</a:t>
            </a:r>
            <a:r>
              <a:rPr lang="en-GB" sz="2400" b="1">
                <a:solidFill>
                  <a:srgbClr val="FF0000"/>
                </a:solidFill>
                <a:latin typeface="Lato" panose="020F0502020204030203" pitchFamily="34" charset="0"/>
              </a:rPr>
              <a:t> </a:t>
            </a:r>
            <a:r>
              <a:rPr lang="en-GB" sz="2400" b="1" err="1">
                <a:solidFill>
                  <a:srgbClr val="FF0000"/>
                </a:solidFill>
                <a:latin typeface="Lato" panose="020F0502020204030203" pitchFamily="34" charset="0"/>
              </a:rPr>
              <a:t>wartości</a:t>
            </a:r>
            <a:r>
              <a:rPr lang="pl-PL" sz="2400" b="1">
                <a:solidFill>
                  <a:srgbClr val="FF0000"/>
                </a:solidFill>
                <a:latin typeface="Lato" panose="020F0502020204030203" pitchFamily="34" charset="0"/>
              </a:rPr>
              <a:t> </a:t>
            </a:r>
            <a:r>
              <a:rPr lang="en-GB" sz="2400" b="1" err="1">
                <a:solidFill>
                  <a:srgbClr val="FF0000"/>
                </a:solidFill>
                <a:latin typeface="Lato" panose="020F0502020204030203" pitchFamily="34" charset="0"/>
              </a:rPr>
              <a:t>brakujących</a:t>
            </a:r>
            <a:r>
              <a:rPr lang="en-GB" sz="2400" b="1">
                <a:solidFill>
                  <a:srgbClr val="FF0000"/>
                </a:solidFill>
                <a:latin typeface="Lato" panose="020F0502020204030203" pitchFamily="34" charset="0"/>
              </a:rPr>
              <a:t> 
</a:t>
            </a:r>
            <a:endParaRPr lang="en-GB" sz="2400" b="0" i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1D50942-96B4-42BE-B632-91E710743AF1}"/>
              </a:ext>
            </a:extLst>
          </p:cNvPr>
          <p:cNvSpPr txBox="1"/>
          <p:nvPr/>
        </p:nvSpPr>
        <p:spPr>
          <a:xfrm>
            <a:off x="2240280" y="776272"/>
            <a:ext cx="879027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Co to są brakujące wartości? Brakujące wartości to nieznane wartości w danych.</a:t>
            </a:r>
          </a:p>
          <a:p>
            <a:endParaRPr lang="pl-PL">
              <a:solidFill>
                <a:srgbClr val="222222"/>
              </a:solidFill>
              <a:latin typeface="Lato" panose="020F0502020204030203" pitchFamily="34" charset="0"/>
            </a:endParaRP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 Obejmuje to 2 kroki: </a:t>
            </a:r>
            <a:r>
              <a:rPr lang="pl-PL" b="1">
                <a:solidFill>
                  <a:srgbClr val="222222"/>
                </a:solidFill>
                <a:latin typeface="Lato" panose="020F0502020204030203" pitchFamily="34" charset="0"/>
              </a:rPr>
              <a:t>Wykrywanie i Leczenie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 brakujących wartości</a:t>
            </a: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r>
              <a:rPr lang="pl-PL" sz="2000" b="1">
                <a:solidFill>
                  <a:srgbClr val="C00000"/>
                </a:solidFill>
                <a:latin typeface="Lato" panose="020F0502020204030203" pitchFamily="34" charset="0"/>
              </a:rPr>
              <a:t>Wykrywanie brakujących wartości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 b="0" i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4BF2125-6760-4F47-BA55-C45F713A817C}"/>
              </a:ext>
            </a:extLst>
          </p:cNvPr>
          <p:cNvSpPr txBox="1"/>
          <p:nvPr/>
        </p:nvSpPr>
        <p:spPr>
          <a:xfrm>
            <a:off x="3164305" y="2467094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df.isna()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0DACA40-68E6-4781-8903-A3836B30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23" y="2836427"/>
            <a:ext cx="8337799" cy="324530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C0F37A1-2F2C-4280-BB0D-1C4E163DD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266" y="2836426"/>
            <a:ext cx="1717554" cy="3240508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8BFDF1A-B7E4-4B5F-B261-89A1733D1CB0}"/>
              </a:ext>
            </a:extLst>
          </p:cNvPr>
          <p:cNvSpPr txBox="1"/>
          <p:nvPr/>
        </p:nvSpPr>
        <p:spPr>
          <a:xfrm>
            <a:off x="758791" y="6076934"/>
            <a:ext cx="10674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Funkcja </a:t>
            </a:r>
            <a:r>
              <a:rPr lang="pl-PL" b="1" err="1">
                <a:solidFill>
                  <a:srgbClr val="222222"/>
                </a:solidFill>
                <a:latin typeface="Lato" panose="020F0502020204030203" pitchFamily="34" charset="0"/>
              </a:rPr>
              <a:t>df.isna</a:t>
            </a:r>
            <a:r>
              <a:rPr lang="pl-PL" b="1">
                <a:solidFill>
                  <a:srgbClr val="222222"/>
                </a:solidFill>
                <a:latin typeface="Lato" panose="020F0502020204030203" pitchFamily="34" charset="0"/>
              </a:rPr>
              <a:t>() 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zwraca wartość </a:t>
            </a:r>
            <a:r>
              <a:rPr lang="pl-PL" b="1">
                <a:solidFill>
                  <a:srgbClr val="222222"/>
                </a:solidFill>
                <a:latin typeface="Lato" panose="020F0502020204030203" pitchFamily="34" charset="0"/>
              </a:rPr>
              <a:t>True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 dla brakujących wartości i </a:t>
            </a:r>
            <a:r>
              <a:rPr lang="pl-PL" b="1" err="1">
                <a:solidFill>
                  <a:srgbClr val="222222"/>
                </a:solidFill>
                <a:latin typeface="Lato" panose="020F0502020204030203" pitchFamily="34" charset="0"/>
              </a:rPr>
              <a:t>False</a:t>
            </a:r>
            <a:r>
              <a:rPr lang="pl-PL" b="1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dla wartości, których nie brakuje.
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150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7689E2A-BA80-4016-B43D-2863994ADBCD}"/>
              </a:ext>
            </a:extLst>
          </p:cNvPr>
          <p:cNvSpPr txBox="1"/>
          <p:nvPr/>
        </p:nvSpPr>
        <p:spPr>
          <a:xfrm>
            <a:off x="2692667" y="291784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2000" b="1" i="0">
                <a:solidFill>
                  <a:srgbClr val="C00000"/>
                </a:solidFill>
                <a:effectLst/>
                <a:latin typeface="Lato" panose="020F0502020204030203" pitchFamily="34" charset="0"/>
              </a:rPr>
              <a:t>Leczenie </a:t>
            </a:r>
            <a:r>
              <a:rPr lang="pl-PL" sz="2000" b="1" err="1">
                <a:solidFill>
                  <a:srgbClr val="C00000"/>
                </a:solidFill>
                <a:latin typeface="Lato" panose="020F0502020204030203" pitchFamily="34" charset="0"/>
              </a:rPr>
              <a:t>brakujacych</a:t>
            </a:r>
            <a:r>
              <a:rPr lang="pl-PL" sz="2000" b="1">
                <a:solidFill>
                  <a:srgbClr val="C00000"/>
                </a:solidFill>
                <a:latin typeface="Lato" panose="020F0502020204030203" pitchFamily="34" charset="0"/>
              </a:rPr>
              <a:t> wartości</a:t>
            </a:r>
            <a:endParaRPr lang="en-GB" sz="2000" b="0" i="0">
              <a:solidFill>
                <a:srgbClr val="C0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EE27D44-725D-49CF-AD09-8958DDF400C0}"/>
              </a:ext>
            </a:extLst>
          </p:cNvPr>
          <p:cNvSpPr txBox="1"/>
          <p:nvPr/>
        </p:nvSpPr>
        <p:spPr>
          <a:xfrm>
            <a:off x="750771" y="691894"/>
            <a:ext cx="109535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Aby leczyć brakujące wartości, możemy wybrać metodę z następujących :</a:t>
            </a: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Upuść zmienną
Upuść obserwację (obserwacje)
Przypisz brakującą wartość</a:t>
            </a: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W przypadku zmiennych Product_Category_2 brakuje 31,56% wartości. Nie powinniśmy porzucać tak dużej liczby obserwacji ani nie powinniśmy porzucać samej zmiennej, dlatego zastosujemy imputację. </a:t>
            </a:r>
          </a:p>
          <a:p>
            <a:endParaRPr lang="pl-PL" b="1">
              <a:solidFill>
                <a:srgbClr val="222222"/>
              </a:solidFill>
              <a:latin typeface="Lato" panose="020F0502020204030203" pitchFamily="34" charset="0"/>
            </a:endParaRPr>
          </a:p>
          <a:p>
            <a:r>
              <a:rPr lang="pl-PL" b="1">
                <a:solidFill>
                  <a:srgbClr val="222222"/>
                </a:solidFill>
                <a:latin typeface="Lato" panose="020F0502020204030203" pitchFamily="34" charset="0"/>
              </a:rPr>
              <a:t>Imputacja danych 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odbywa się w serii. Tutaj zastępujemy brakujące wartości jakąś wartością, która może być statyczna, średnia, mediana, tryb lub wynik modelu predykcyjnego.</a:t>
            </a: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Ponieważ jest to zmienna kategoryczna, przypiszmy wartości według </a:t>
            </a:r>
            <a:r>
              <a:rPr lang="pl-PL" b="1">
                <a:solidFill>
                  <a:srgbClr val="222222"/>
                </a:solidFill>
                <a:latin typeface="Lato" panose="020F0502020204030203" pitchFamily="34" charset="0"/>
              </a:rPr>
              <a:t>trybu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.
</a:t>
            </a:r>
            <a:endParaRPr lang="en-GB" b="0" i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0557E3E-837C-491F-ABBD-A6FD5FE69BE0}"/>
              </a:ext>
            </a:extLst>
          </p:cNvPr>
          <p:cNvSpPr txBox="1"/>
          <p:nvPr/>
        </p:nvSpPr>
        <p:spPr>
          <a:xfrm>
            <a:off x="750770" y="4423156"/>
            <a:ext cx="103567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i="0">
                <a:solidFill>
                  <a:srgbClr val="000000"/>
                </a:solidFill>
                <a:effectLst/>
                <a:latin typeface="Work Sans" panose="020B0604020202020204" pitchFamily="2" charset="-18"/>
              </a:rPr>
              <a:t>Tryb</a:t>
            </a:r>
            <a:r>
              <a:rPr lang="pl-PL" b="0" i="0">
                <a:solidFill>
                  <a:srgbClr val="000000"/>
                </a:solidFill>
                <a:effectLst/>
                <a:latin typeface="Work Sans" panose="020B0604020202020204" pitchFamily="2" charset="-18"/>
              </a:rPr>
              <a:t>” to wartość parametru “zakres” listy, a liczba jest tylko kontrastem pomiędzy największymi i najmniejszymi cechami.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</a:p>
          <a:p>
            <a:endParaRPr lang="pl-PL">
              <a:solidFill>
                <a:srgbClr val="222222"/>
              </a:solidFill>
              <a:latin typeface="Lato" panose="020F0502020204030203" pitchFamily="34" charset="0"/>
            </a:endParaRP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Dla Product_Category_2 tryb = 8.</a:t>
            </a:r>
            <a:endParaRPr lang="en-GB"/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39877E26-93F9-EA08-0078-518B2BAAA46A}"/>
              </a:ext>
            </a:extLst>
          </p:cNvPr>
          <p:cNvCxnSpPr/>
          <p:nvPr/>
        </p:nvCxnSpPr>
        <p:spPr>
          <a:xfrm flipH="1">
            <a:off x="6210677" y="1638677"/>
            <a:ext cx="1204111" cy="6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1B7466F-4B9D-CBFE-56F7-ACD68636F64D}"/>
              </a:ext>
            </a:extLst>
          </p:cNvPr>
          <p:cNvSpPr txBox="1"/>
          <p:nvPr/>
        </p:nvSpPr>
        <p:spPr>
          <a:xfrm>
            <a:off x="7623018" y="1234515"/>
            <a:ext cx="368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solidFill>
                  <a:srgbClr val="0070C0"/>
                </a:solidFill>
              </a:rPr>
              <a:t>W „</a:t>
            </a:r>
            <a:r>
              <a:rPr lang="pl-PL" err="1">
                <a:solidFill>
                  <a:srgbClr val="0070C0"/>
                </a:solidFill>
              </a:rPr>
              <a:t>houseprice</a:t>
            </a:r>
            <a:r>
              <a:rPr lang="pl-PL">
                <a:solidFill>
                  <a:srgbClr val="0070C0"/>
                </a:solidFill>
              </a:rPr>
              <a:t>” wylecz zmienne , które maja braki poniżej 50%. Te z barakami &gt; 50% są do wycofania.</a:t>
            </a:r>
            <a:endParaRPr lang="en-GB">
              <a:solidFill>
                <a:srgbClr val="0070C0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05A102C-8E5B-2905-154C-7D4411834609}"/>
              </a:ext>
            </a:extLst>
          </p:cNvPr>
          <p:cNvSpPr txBox="1"/>
          <p:nvPr/>
        </p:nvSpPr>
        <p:spPr>
          <a:xfrm>
            <a:off x="1580055" y="5662409"/>
            <a:ext cx="869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solidFill>
                  <a:srgbClr val="0070C0"/>
                </a:solidFill>
              </a:rPr>
              <a:t>W „</a:t>
            </a:r>
            <a:r>
              <a:rPr lang="pl-PL" err="1">
                <a:solidFill>
                  <a:srgbClr val="0070C0"/>
                </a:solidFill>
              </a:rPr>
              <a:t>houseprice</a:t>
            </a:r>
            <a:r>
              <a:rPr lang="pl-PL">
                <a:solidFill>
                  <a:srgbClr val="0070C0"/>
                </a:solidFill>
              </a:rPr>
              <a:t>”. Do zmiennych typu </a:t>
            </a:r>
            <a:r>
              <a:rPr lang="pl-PL" err="1">
                <a:solidFill>
                  <a:srgbClr val="0070C0"/>
                </a:solidFill>
              </a:rPr>
              <a:t>float</a:t>
            </a:r>
            <a:r>
              <a:rPr lang="pl-PL">
                <a:solidFill>
                  <a:srgbClr val="0070C0"/>
                </a:solidFill>
              </a:rPr>
              <a:t> zamiast Nan wprowadzilibyśmy średnią (</a:t>
            </a:r>
            <a:r>
              <a:rPr lang="pl-PL" err="1">
                <a:solidFill>
                  <a:srgbClr val="0070C0"/>
                </a:solidFill>
              </a:rPr>
              <a:t>mean</a:t>
            </a:r>
            <a:r>
              <a:rPr lang="pl-PL">
                <a:solidFill>
                  <a:srgbClr val="0070C0"/>
                </a:solidFill>
              </a:rPr>
              <a:t>), dla zmiennych typu </a:t>
            </a:r>
            <a:r>
              <a:rPr lang="pl-PL" err="1">
                <a:solidFill>
                  <a:srgbClr val="0070C0"/>
                </a:solidFill>
              </a:rPr>
              <a:t>int</a:t>
            </a:r>
            <a:r>
              <a:rPr lang="pl-PL">
                <a:solidFill>
                  <a:srgbClr val="0070C0"/>
                </a:solidFill>
              </a:rPr>
              <a:t> – unikalność sprzedaż (</a:t>
            </a:r>
            <a:r>
              <a:rPr lang="pl-PL" err="1">
                <a:solidFill>
                  <a:srgbClr val="0070C0"/>
                </a:solidFill>
              </a:rPr>
              <a:t>unique</a:t>
            </a:r>
            <a:r>
              <a:rPr lang="pl-PL">
                <a:solidFill>
                  <a:srgbClr val="0070C0"/>
                </a:solidFill>
              </a:rPr>
              <a:t>)  z tabeli </a:t>
            </a:r>
            <a:r>
              <a:rPr lang="pl-PL" err="1">
                <a:solidFill>
                  <a:srgbClr val="0070C0"/>
                </a:solidFill>
              </a:rPr>
              <a:t>df.describe</a:t>
            </a:r>
            <a:r>
              <a:rPr lang="pl-PL">
                <a:solidFill>
                  <a:srgbClr val="0070C0"/>
                </a:solidFill>
              </a:rPr>
              <a:t>(</a:t>
            </a:r>
            <a:r>
              <a:rPr lang="pl-PL" err="1">
                <a:solidFill>
                  <a:srgbClr val="0070C0"/>
                </a:solidFill>
              </a:rPr>
              <a:t>include</a:t>
            </a:r>
            <a:r>
              <a:rPr lang="pl-PL">
                <a:solidFill>
                  <a:srgbClr val="0070C0"/>
                </a:solidFill>
              </a:rPr>
              <a:t> </a:t>
            </a:r>
            <a:r>
              <a:rPr lang="pl-PL" err="1">
                <a:solidFill>
                  <a:srgbClr val="0070C0"/>
                </a:solidFill>
              </a:rPr>
              <a:t>all</a:t>
            </a:r>
            <a:r>
              <a:rPr lang="pl-PL">
                <a:solidFill>
                  <a:srgbClr val="0070C0"/>
                </a:solidFill>
              </a:rPr>
              <a:t>)). </a:t>
            </a:r>
            <a:endParaRPr lang="en-GB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530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89AD7986-CEED-406C-9C3F-6A9B1252014D}"/>
              </a:ext>
            </a:extLst>
          </p:cNvPr>
          <p:cNvSpPr txBox="1"/>
          <p:nvPr/>
        </p:nvSpPr>
        <p:spPr>
          <a:xfrm>
            <a:off x="1605011" y="220662"/>
            <a:ext cx="8809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Tutaj dowiemy się jaki jest procent brakujących wartości w każdej zmiennej.
</a:t>
            </a:r>
            <a:endParaRPr lang="en-GB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8CD42C4-DB65-4E11-B8FA-05DC1F3E57C0}"/>
              </a:ext>
            </a:extLst>
          </p:cNvPr>
          <p:cNvSpPr txBox="1"/>
          <p:nvPr/>
        </p:nvSpPr>
        <p:spPr>
          <a:xfrm>
            <a:off x="1605011" y="682327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df.isna().sum()/df.shape[0]</a:t>
            </a:r>
          </a:p>
        </p:txBody>
      </p:sp>
      <p:pic>
        <p:nvPicPr>
          <p:cNvPr id="9218" name="Picture 2" descr="Missing values | Exploratory Data Analysis in Python">
            <a:extLst>
              <a:ext uri="{FF2B5EF4-FFF2-40B4-BE49-F238E27FC236}">
                <a16:creationId xmlns:a16="http://schemas.microsoft.com/office/drawing/2014/main" id="{3D763D5E-38DA-4F76-89A8-74B839590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868" y="1190625"/>
            <a:ext cx="30575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C3760CE8-4A89-45FE-A85C-D4E74F4933B7}"/>
              </a:ext>
            </a:extLst>
          </p:cNvPr>
          <p:cNvSpPr txBox="1"/>
          <p:nvPr/>
        </p:nvSpPr>
        <p:spPr>
          <a:xfrm>
            <a:off x="1522797" y="3567966"/>
            <a:ext cx="99312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I otrzymujemy z danych wyjściowych, że mamy brakujące wartości w naszej ramce danych w 2 zmiennych: Product_Category_2 i Product_Category_3, więc wykrywanie jest wykonane.
</a:t>
            </a:r>
            <a:endParaRPr lang="en-GB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83FEED2-C7E6-E4E5-5E04-FA9AF5DF3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4" y="5070219"/>
            <a:ext cx="11047386" cy="1194312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D61C2429-3851-D61D-DB79-6F8BD404968E}"/>
              </a:ext>
            </a:extLst>
          </p:cNvPr>
          <p:cNvSpPr txBox="1"/>
          <p:nvPr/>
        </p:nvSpPr>
        <p:spPr>
          <a:xfrm>
            <a:off x="677072" y="4268059"/>
            <a:ext cx="8139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solidFill>
                  <a:srgbClr val="0070C0"/>
                </a:solidFill>
              </a:rPr>
              <a:t>Jeśli kod nie wejdzie, do „</a:t>
            </a:r>
            <a:r>
              <a:rPr lang="pl-PL" err="1">
                <a:solidFill>
                  <a:srgbClr val="0070C0"/>
                </a:solidFill>
              </a:rPr>
              <a:t>houseprice</a:t>
            </a:r>
            <a:r>
              <a:rPr lang="pl-PL">
                <a:solidFill>
                  <a:srgbClr val="0070C0"/>
                </a:solidFill>
              </a:rPr>
              <a:t>” zastosuj bardziej elegancki i z wygodniejszym </a:t>
            </a:r>
            <a:r>
              <a:rPr lang="pl-PL" err="1">
                <a:solidFill>
                  <a:srgbClr val="0070C0"/>
                </a:solidFill>
              </a:rPr>
              <a:t>outputem</a:t>
            </a:r>
            <a:r>
              <a:rPr lang="pl-PL">
                <a:solidFill>
                  <a:srgbClr val="0070C0"/>
                </a:solidFill>
              </a:rPr>
              <a:t> kod</a:t>
            </a:r>
            <a:r>
              <a:rPr lang="pl-PL"/>
              <a:t>: </a:t>
            </a:r>
            <a:endParaRPr lang="en-GB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A0FBCB92-EF71-6D03-3702-C7A8F1E90D75}"/>
              </a:ext>
            </a:extLst>
          </p:cNvPr>
          <p:cNvCxnSpPr/>
          <p:nvPr/>
        </p:nvCxnSpPr>
        <p:spPr>
          <a:xfrm>
            <a:off x="2109457" y="4744016"/>
            <a:ext cx="642796" cy="26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536B20DB-79EB-46A8-5DD2-0BA612E45C8F}"/>
              </a:ext>
            </a:extLst>
          </p:cNvPr>
          <p:cNvCxnSpPr/>
          <p:nvPr/>
        </p:nvCxnSpPr>
        <p:spPr>
          <a:xfrm flipV="1">
            <a:off x="1394234" y="1051659"/>
            <a:ext cx="1036621" cy="321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579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D954112A-7280-47F0-B9A3-4B68CA916554}"/>
              </a:ext>
            </a:extLst>
          </p:cNvPr>
          <p:cNvSpPr txBox="1"/>
          <p:nvPr/>
        </p:nvSpPr>
        <p:spPr>
          <a:xfrm>
            <a:off x="2081224" y="161937"/>
            <a:ext cx="7669357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df.Product_Category_2.mode()[</a:t>
            </a:r>
            <a:r>
              <a:rPr lang="pl-PL"/>
              <a:t>0</a:t>
            </a:r>
            <a:r>
              <a:rPr lang="en-GB"/>
              <a:t>]</a:t>
            </a:r>
          </a:p>
          <a:p>
            <a:r>
              <a:rPr lang="en-GB"/>
              <a:t>df.Product_Category_2.fillna(df.Product_Category_2.mode()[</a:t>
            </a:r>
            <a:r>
              <a:rPr lang="pl-PL"/>
              <a:t>0</a:t>
            </a:r>
            <a:r>
              <a:rPr lang="en-GB"/>
              <a:t>],</a:t>
            </a:r>
            <a:r>
              <a:rPr lang="en-GB" err="1"/>
              <a:t>inplace</a:t>
            </a:r>
            <a:r>
              <a:rPr lang="en-GB"/>
              <a:t>=True)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7E1AA22-48A7-485D-BCD1-17627375D814}"/>
              </a:ext>
            </a:extLst>
          </p:cNvPr>
          <p:cNvSpPr txBox="1"/>
          <p:nvPr/>
        </p:nvSpPr>
        <p:spPr>
          <a:xfrm>
            <a:off x="2171760" y="1716617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df.isna().sum()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660594D-B5C7-4DA0-A3A7-99379324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2170846"/>
            <a:ext cx="2867025" cy="218122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5EE800C2-9E0B-4B98-ACB7-21DE43853420}"/>
              </a:ext>
            </a:extLst>
          </p:cNvPr>
          <p:cNvSpPr txBox="1"/>
          <p:nvPr/>
        </p:nvSpPr>
        <p:spPr>
          <a:xfrm>
            <a:off x="6564429" y="3676851"/>
            <a:ext cx="212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Zrobione !</a:t>
            </a:r>
            <a:endParaRPr lang="en-GB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4A41393-CA67-4F40-B779-87D4024C110B}"/>
              </a:ext>
            </a:extLst>
          </p:cNvPr>
          <p:cNvSpPr txBox="1"/>
          <p:nvPr/>
        </p:nvSpPr>
        <p:spPr>
          <a:xfrm>
            <a:off x="1787892" y="4480920"/>
            <a:ext cx="700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W przypadku zmiennych Product_Category_3 brakuje 69,67% wartości, co jest dużo, dlatego zdecydujemy się na porzucenie tej zmiennej.
</a:t>
            </a:r>
            <a:endParaRPr lang="en-GB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5375720-56F8-4359-9F37-A88159455B71}"/>
              </a:ext>
            </a:extLst>
          </p:cNvPr>
          <p:cNvSpPr txBox="1"/>
          <p:nvPr/>
        </p:nvSpPr>
        <p:spPr>
          <a:xfrm>
            <a:off x="1613685" y="5350976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df.dropna(axis=1,inplace=True)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68627D0E-3731-4708-A889-234BB907E69C}"/>
              </a:ext>
            </a:extLst>
          </p:cNvPr>
          <p:cNvSpPr txBox="1"/>
          <p:nvPr/>
        </p:nvSpPr>
        <p:spPr>
          <a:xfrm>
            <a:off x="1613685" y="6221032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df.dtypes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BF968684-22D6-435B-877B-9255FC41DC49}"/>
              </a:ext>
            </a:extLst>
          </p:cNvPr>
          <p:cNvSpPr txBox="1"/>
          <p:nvPr/>
        </p:nvSpPr>
        <p:spPr>
          <a:xfrm>
            <a:off x="1787892" y="5929162"/>
            <a:ext cx="396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Nowa lista zmiennych:</a:t>
            </a:r>
            <a:endParaRPr lang="en-GB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2F054395-9605-4DAD-950F-664568F63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613" y="4065953"/>
            <a:ext cx="2905125" cy="2047875"/>
          </a:xfrm>
          <a:prstGeom prst="rect">
            <a:avLst/>
          </a:prstGeom>
        </p:spPr>
      </p:pic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60999E89-1345-4191-90C4-41D4E6327706}"/>
              </a:ext>
            </a:extLst>
          </p:cNvPr>
          <p:cNvCxnSpPr>
            <a:cxnSpLocks/>
          </p:cNvCxnSpPr>
          <p:nvPr/>
        </p:nvCxnSpPr>
        <p:spPr>
          <a:xfrm flipV="1">
            <a:off x="4090737" y="5890103"/>
            <a:ext cx="4408370" cy="48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60B8AF1-0ED5-F08F-E68B-F7A43873AAEF}"/>
              </a:ext>
            </a:extLst>
          </p:cNvPr>
          <p:cNvSpPr txBox="1"/>
          <p:nvPr/>
        </p:nvSpPr>
        <p:spPr>
          <a:xfrm>
            <a:off x="9248305" y="6243589"/>
            <a:ext cx="212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Zrobione !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75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E0235EDC-57D5-43B6-9356-E29BE22C3A44}"/>
              </a:ext>
            </a:extLst>
          </p:cNvPr>
          <p:cNvSpPr txBox="1"/>
          <p:nvPr/>
        </p:nvSpPr>
        <p:spPr>
          <a:xfrm>
            <a:off x="2392621" y="412861"/>
            <a:ext cx="74067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>
                <a:solidFill>
                  <a:srgbClr val="FF0000"/>
                </a:solidFill>
                <a:latin typeface="Lato" panose="020F0502020204030203" pitchFamily="34" charset="0"/>
              </a:rPr>
              <a:t>Eksploracyjna analiza danych (EDA) w języku </a:t>
            </a:r>
            <a:r>
              <a:rPr lang="pl-PL" sz="2400" b="1" err="1">
                <a:solidFill>
                  <a:srgbClr val="FF0000"/>
                </a:solidFill>
                <a:latin typeface="Lato" panose="020F0502020204030203" pitchFamily="34" charset="0"/>
              </a:rPr>
              <a:t>Python</a:t>
            </a:r>
            <a:r>
              <a:rPr lang="pl-PL" sz="2400" b="1">
                <a:solidFill>
                  <a:srgbClr val="FF0000"/>
                </a:solidFill>
                <a:latin typeface="Lato" panose="020F0502020204030203" pitchFamily="34" charset="0"/>
              </a:rPr>
              <a:t>
</a:t>
            </a:r>
            <a:endParaRPr lang="en-GB" sz="2400" b="1" i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A69ABB2-F278-4132-9D46-E17B58F37EF3}"/>
              </a:ext>
            </a:extLst>
          </p:cNvPr>
          <p:cNvSpPr txBox="1"/>
          <p:nvPr/>
        </p:nvSpPr>
        <p:spPr>
          <a:xfrm>
            <a:off x="854243" y="1462102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Zrozumienie, jak EDA jest wykonywana w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Pythonie</a:t>
            </a:r>
            <a:endParaRPr lang="pl-PL">
              <a:solidFill>
                <a:srgbClr val="222222"/>
              </a:solidFill>
              <a:latin typeface="Lato" panose="020F0502020204030203" pitchFamily="34" charset="0"/>
            </a:endParaRP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Różne etapy związane z eksploracyjną analizą danych</a:t>
            </a: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Wykonywanie EDA na danym zestawie danych
</a:t>
            </a:r>
            <a:endParaRPr lang="en-GB" b="0" i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0D1EAF5-263A-4A78-B29C-C600A4EE7F13}"/>
              </a:ext>
            </a:extLst>
          </p:cNvPr>
          <p:cNvSpPr txBox="1"/>
          <p:nvPr/>
        </p:nvSpPr>
        <p:spPr>
          <a:xfrm>
            <a:off x="1040116" y="3272240"/>
            <a:ext cx="101117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>
                <a:solidFill>
                  <a:srgbClr val="00B0F0"/>
                </a:solidFill>
                <a:latin typeface="Lato" panose="020F0502020204030203" pitchFamily="34" charset="0"/>
              </a:rPr>
              <a:t>Wprowadzenie</a:t>
            </a: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r>
              <a:rPr lang="pl-PL" b="1">
                <a:solidFill>
                  <a:srgbClr val="222222"/>
                </a:solidFill>
                <a:latin typeface="Lato" panose="020F0502020204030203" pitchFamily="34" charset="0"/>
              </a:rPr>
              <a:t>Eksploracyjna analiza danych 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popularnie znana jako EDA to proces przeprowadzania wstępnych badań zbioru danych w celu odkrycia struktury i zawartości danego zbioru danych. Jest często znany jako </a:t>
            </a:r>
            <a:r>
              <a:rPr lang="pl-PL" b="1" i="1">
                <a:solidFill>
                  <a:srgbClr val="222222"/>
                </a:solidFill>
                <a:latin typeface="Lato" panose="020F0502020204030203" pitchFamily="34" charset="0"/>
              </a:rPr>
              <a:t>profilowanie danych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. Jest to nieunikniony krok w całej podróży analizy danych od części zrozumienia biznesowego do wdrożenia stworzonych modeli.</a:t>
            </a: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EDA to miejsce, w którym uzyskujemy podstawową wiedzę na temat danych w ręku, która następnie pomaga nam w dalszym procesie czyszczenia i przygotowywania danych.</a:t>
            </a: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Będziemy omawiać szeroki zakres tematów w ramach EDA, począwszy od podstawowej eksploracji danych (opartej na strukturze) do normalizacji i standaryzacji danych. 
</a:t>
            </a:r>
            <a:endParaRPr lang="en-GB" b="0" i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931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29A5073F-DC67-4A95-84B9-072577BE7571}"/>
              </a:ext>
            </a:extLst>
          </p:cNvPr>
          <p:cNvSpPr txBox="1"/>
          <p:nvPr/>
        </p:nvSpPr>
        <p:spPr>
          <a:xfrm>
            <a:off x="1836019" y="137211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err="1">
                <a:solidFill>
                  <a:srgbClr val="FF0000"/>
                </a:solidFill>
                <a:latin typeface="Lato" panose="020F0502020204030203" pitchFamily="34" charset="0"/>
              </a:rPr>
              <a:t>Analiza</a:t>
            </a:r>
            <a:r>
              <a:rPr lang="en-GB" sz="2400" b="1">
                <a:solidFill>
                  <a:srgbClr val="FF0000"/>
                </a:solidFill>
                <a:latin typeface="Lato" panose="020F0502020204030203" pitchFamily="34" charset="0"/>
              </a:rPr>
              <a:t> </a:t>
            </a:r>
            <a:r>
              <a:rPr lang="pl-PL" sz="2400" b="1">
                <a:solidFill>
                  <a:srgbClr val="FF0000"/>
                </a:solidFill>
                <a:latin typeface="Lato" panose="020F0502020204030203" pitchFamily="34" charset="0"/>
              </a:rPr>
              <a:t>jednowymiarowa</a:t>
            </a:r>
            <a:r>
              <a:rPr lang="en-GB" sz="2400" b="1">
                <a:solidFill>
                  <a:srgbClr val="FF0000"/>
                </a:solidFill>
                <a:latin typeface="Lato" panose="020F0502020204030203" pitchFamily="34" charset="0"/>
              </a:rPr>
              <a:t>
</a:t>
            </a:r>
            <a:endParaRPr lang="en-GB" sz="2400" b="0" i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ACD7DA6-FF72-45D2-A590-1B0C6DF7E119}"/>
              </a:ext>
            </a:extLst>
          </p:cNvPr>
          <p:cNvSpPr txBox="1"/>
          <p:nvPr/>
        </p:nvSpPr>
        <p:spPr>
          <a:xfrm>
            <a:off x="606392" y="577641"/>
            <a:ext cx="1079954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W tego typu analizie używamy </a:t>
            </a:r>
            <a:r>
              <a:rPr lang="pl-PL" b="1">
                <a:solidFill>
                  <a:srgbClr val="222222"/>
                </a:solidFill>
                <a:latin typeface="Lato" panose="020F0502020204030203" pitchFamily="34" charset="0"/>
              </a:rPr>
              <a:t>pojedynczej zmiennej 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i kreślimy na niej wykresy. Tutaj wykresy są tworzone, aby zobaczyć </a:t>
            </a:r>
            <a:r>
              <a:rPr lang="pl-PL" b="1">
                <a:solidFill>
                  <a:srgbClr val="222222"/>
                </a:solidFill>
                <a:latin typeface="Lato" panose="020F0502020204030203" pitchFamily="34" charset="0"/>
              </a:rPr>
              <a:t>rozkład i skład danych w zależności od typu zmiennej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, a mianowicie kategorycznej lub numerycznej.</a:t>
            </a: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r>
              <a:rPr lang="pl-PL" sz="2000" b="1">
                <a:solidFill>
                  <a:srgbClr val="C00000"/>
                </a:solidFill>
                <a:latin typeface="Lato" panose="020F0502020204030203" pitchFamily="34" charset="0"/>
              </a:rPr>
              <a:t>Dla zmiennych ciągłych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: Aby zobaczyć rozkład danych, tworzymy wykresy pudełkowe i histogramy.</a:t>
            </a:r>
          </a:p>
          <a:p>
            <a:endParaRPr lang="pl-PL">
              <a:solidFill>
                <a:srgbClr val="222222"/>
              </a:solidFill>
              <a:latin typeface="Lato" panose="020F0502020204030203" pitchFamily="34" charset="0"/>
            </a:endParaRP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Dystrybucja zmiennej „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Purchase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 ”
</a:t>
            </a:r>
            <a:r>
              <a:rPr lang="pl-PL" b="1">
                <a:solidFill>
                  <a:srgbClr val="222222"/>
                </a:solidFill>
                <a:latin typeface="Lato" panose="020F0502020204030203" pitchFamily="34" charset="0"/>
              </a:rPr>
              <a:t>Histogram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 b="0" i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B773F63-D050-4B1B-86E2-BB5FCF07AA6C}"/>
              </a:ext>
            </a:extLst>
          </p:cNvPr>
          <p:cNvSpPr txBox="1"/>
          <p:nvPr/>
        </p:nvSpPr>
        <p:spPr>
          <a:xfrm>
            <a:off x="579121" y="3545042"/>
            <a:ext cx="430570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df.Purchase.hist()</a:t>
            </a:r>
          </a:p>
          <a:p>
            <a:r>
              <a:rPr lang="en-GB" err="1"/>
              <a:t>plt.show</a:t>
            </a:r>
            <a:r>
              <a:rPr lang="en-GB"/>
              <a:t>()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1675593-33A0-4E56-BEAF-7E24328CD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9" y="4501629"/>
            <a:ext cx="3662367" cy="2144028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C650B405-C487-47F1-BA7A-D3E4BF4BFC49}"/>
              </a:ext>
            </a:extLst>
          </p:cNvPr>
          <p:cNvSpPr txBox="1"/>
          <p:nvPr/>
        </p:nvSpPr>
        <p:spPr>
          <a:xfrm>
            <a:off x="5416616" y="2467244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/>
              <a:t>Stworzyliśmy ten histogram przy użyciu metody </a:t>
            </a:r>
            <a:r>
              <a:rPr lang="pl-PL" b="1" err="1"/>
              <a:t>hist</a:t>
            </a:r>
            <a:r>
              <a:rPr lang="pl-PL" b="1"/>
              <a:t>() </a:t>
            </a:r>
            <a:r>
              <a:rPr lang="pl-PL"/>
              <a:t>Series, ale istnieje inna metoda znana również jako </a:t>
            </a:r>
            <a:r>
              <a:rPr lang="pl-PL" b="1"/>
              <a:t>plot()</a:t>
            </a:r>
            <a:r>
              <a:rPr lang="pl-PL"/>
              <a:t>,</a:t>
            </a:r>
            <a:r>
              <a:rPr lang="pl-PL" b="1"/>
              <a:t> </a:t>
            </a:r>
            <a:r>
              <a:rPr lang="pl-PL"/>
              <a:t>dzięki której możemy utworzyć o wiele więcej wykresów.
</a:t>
            </a:r>
            <a:endParaRPr lang="en-GB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43B36F5D-6125-4AF3-A90C-DFE7B3CB7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745" y="4307415"/>
            <a:ext cx="3676673" cy="2144028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78F561E-4CF0-40DF-99DD-BED32A0C9563}"/>
              </a:ext>
            </a:extLst>
          </p:cNvPr>
          <p:cNvSpPr txBox="1"/>
          <p:nvPr/>
        </p:nvSpPr>
        <p:spPr>
          <a:xfrm>
            <a:off x="5233737" y="3429000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df.Purchase.plot(kind='hist' , grid = True)</a:t>
            </a:r>
          </a:p>
          <a:p>
            <a:r>
              <a:rPr lang="en-GB" err="1"/>
              <a:t>plt.show</a:t>
            </a:r>
            <a:r>
              <a:rPr lang="en-GB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2710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5970CF03-20B8-4893-A9E1-DF2DF35755BC}"/>
              </a:ext>
            </a:extLst>
          </p:cNvPr>
          <p:cNvSpPr txBox="1"/>
          <p:nvPr/>
        </p:nvSpPr>
        <p:spPr>
          <a:xfrm>
            <a:off x="709863" y="239913"/>
            <a:ext cx="7895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Mamy inny sposób na stworzenie tego wykresu za pomocą </a:t>
            </a:r>
            <a:r>
              <a:rPr lang="pl-PL" b="1" err="1">
                <a:solidFill>
                  <a:srgbClr val="222222"/>
                </a:solidFill>
                <a:latin typeface="Lato" panose="020F0502020204030203" pitchFamily="34" charset="0"/>
              </a:rPr>
              <a:t>matplotlib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!
</a:t>
            </a:r>
            <a:endParaRPr lang="en-GB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984DD5D-62D0-4038-8B92-5A1A35EAC1CB}"/>
              </a:ext>
            </a:extLst>
          </p:cNvPr>
          <p:cNvSpPr txBox="1"/>
          <p:nvPr/>
        </p:nvSpPr>
        <p:spPr>
          <a:xfrm>
            <a:off x="709863" y="775181"/>
            <a:ext cx="6097604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plt.hist(</a:t>
            </a:r>
            <a:r>
              <a:rPr lang="en-GB" err="1"/>
              <a:t>df.Purchase</a:t>
            </a:r>
            <a:r>
              <a:rPr lang="en-GB"/>
              <a:t>)</a:t>
            </a:r>
          </a:p>
          <a:p>
            <a:r>
              <a:rPr lang="en-GB" err="1"/>
              <a:t>plt.grid</a:t>
            </a:r>
            <a:r>
              <a:rPr lang="en-GB"/>
              <a:t>(True)</a:t>
            </a:r>
          </a:p>
          <a:p>
            <a:r>
              <a:rPr lang="en-GB" err="1"/>
              <a:t>plt.show</a:t>
            </a:r>
            <a:r>
              <a:rPr lang="en-GB"/>
              <a:t>()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5C206E8-4878-4BEC-8552-9756110E1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095" y="193746"/>
            <a:ext cx="3409299" cy="212978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81034B23-F2C8-4A42-9B1B-EE9F099EB99C}"/>
              </a:ext>
            </a:extLst>
          </p:cNvPr>
          <p:cNvSpPr txBox="1"/>
          <p:nvPr/>
        </p:nvSpPr>
        <p:spPr>
          <a:xfrm>
            <a:off x="709863" y="2323526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err="1"/>
              <a:t>Wykres</a:t>
            </a:r>
            <a:r>
              <a:rPr lang="en-GB" b="1"/>
              <a:t> </a:t>
            </a:r>
            <a:r>
              <a:rPr lang="en-GB" b="1" err="1"/>
              <a:t>pudełka</a:t>
            </a:r>
            <a:r>
              <a:rPr lang="en-GB"/>
              <a:t>
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98944B9-DBA9-4BBE-A38B-E73AD0907CA1}"/>
              </a:ext>
            </a:extLst>
          </p:cNvPr>
          <p:cNvSpPr txBox="1"/>
          <p:nvPr/>
        </p:nvSpPr>
        <p:spPr>
          <a:xfrm>
            <a:off x="594360" y="2948541"/>
            <a:ext cx="5190423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df.Purchase.plot(kind='box')</a:t>
            </a:r>
          </a:p>
          <a:p>
            <a:r>
              <a:rPr lang="en-GB" err="1"/>
              <a:t>plt.show</a:t>
            </a:r>
            <a:r>
              <a:rPr lang="en-GB"/>
              <a:t>()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4022F4B8-9720-4F9A-8FF1-6419E18F0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3927959"/>
            <a:ext cx="3829050" cy="2447925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A23833DD-F6D1-487E-81DD-B891AFC9D32E}"/>
              </a:ext>
            </a:extLst>
          </p:cNvPr>
          <p:cNvSpPr txBox="1"/>
          <p:nvPr/>
        </p:nvSpPr>
        <p:spPr>
          <a:xfrm>
            <a:off x="6530292" y="2933939"/>
            <a:ext cx="4678102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plt.boxplot(</a:t>
            </a:r>
            <a:r>
              <a:rPr lang="en-GB" err="1"/>
              <a:t>df.Purchase</a:t>
            </a:r>
            <a:r>
              <a:rPr lang="en-GB"/>
              <a:t>)</a:t>
            </a:r>
          </a:p>
          <a:p>
            <a:r>
              <a:rPr lang="en-GB" err="1"/>
              <a:t>plt.show</a:t>
            </a:r>
            <a:r>
              <a:rPr lang="en-GB"/>
              <a:t>()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A0C30C66-AE17-4340-AEBC-8D357001A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885" y="3804934"/>
            <a:ext cx="38862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31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9AFD8F92-8374-4700-83E7-CC30D579FEB2}"/>
              </a:ext>
            </a:extLst>
          </p:cNvPr>
          <p:cNvSpPr txBox="1"/>
          <p:nvPr/>
        </p:nvSpPr>
        <p:spPr>
          <a:xfrm>
            <a:off x="1258503" y="407288"/>
            <a:ext cx="60976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  <a:latin typeface="Lato" panose="020F0502020204030203" pitchFamily="34" charset="0"/>
              </a:rPr>
              <a:t>Dla zmiennych kategorycznych: 
</a:t>
            </a:r>
            <a:endParaRPr lang="en-GB" sz="2000">
              <a:solidFill>
                <a:srgbClr val="C0000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D00883B-5507-4C61-8F2A-E08FA8AEB227}"/>
              </a:ext>
            </a:extLst>
          </p:cNvPr>
          <p:cNvSpPr txBox="1"/>
          <p:nvPr/>
        </p:nvSpPr>
        <p:spPr>
          <a:xfrm>
            <a:off x="1518384" y="864917"/>
            <a:ext cx="83282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Aby zobaczyć rozkład danych, tworzymy wykresy częstotliwości, takie jak </a:t>
            </a:r>
            <a:r>
              <a:rPr lang="pl-PL" b="1">
                <a:solidFill>
                  <a:srgbClr val="222222"/>
                </a:solidFill>
                <a:latin typeface="Lato" panose="020F0502020204030203" pitchFamily="34" charset="0"/>
              </a:rPr>
              <a:t>wykresy słupkowe, poziome wykresy słupkowe itp.</a:t>
            </a: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Aby zobaczyć skład danych tworzymy </a:t>
            </a:r>
            <a:r>
              <a:rPr lang="pl-PL" b="1">
                <a:solidFill>
                  <a:srgbClr val="222222"/>
                </a:solidFill>
                <a:latin typeface="Lato" panose="020F0502020204030203" pitchFamily="34" charset="0"/>
              </a:rPr>
              <a:t>wykresy kołowe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.</a:t>
            </a: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r>
              <a:rPr lang="pl-PL" b="1">
                <a:solidFill>
                  <a:srgbClr val="222222"/>
                </a:solidFill>
                <a:latin typeface="Lato" panose="020F0502020204030203" pitchFamily="34" charset="0"/>
              </a:rPr>
              <a:t>Skład płci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 b="0" i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BE239D6-02C7-402C-BD4B-0E8282618D85}"/>
              </a:ext>
            </a:extLst>
          </p:cNvPr>
          <p:cNvSpPr txBox="1"/>
          <p:nvPr/>
        </p:nvSpPr>
        <p:spPr>
          <a:xfrm>
            <a:off x="921618" y="2782669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df.groupby('Gender').</a:t>
            </a:r>
            <a:r>
              <a:rPr lang="en-GB" err="1"/>
              <a:t>City_Category.count</a:t>
            </a:r>
            <a:r>
              <a:rPr lang="en-GB"/>
              <a:t>().plot(kind='pie')</a:t>
            </a:r>
          </a:p>
          <a:p>
            <a:r>
              <a:rPr lang="en-GB" err="1"/>
              <a:t>plt.show</a:t>
            </a:r>
            <a:r>
              <a:rPr lang="en-GB"/>
              <a:t>()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D8E6E6D-3ADD-414B-9C63-5AA9FFBAC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519" y="1880579"/>
            <a:ext cx="2333625" cy="208597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04C8E8B5-7A81-4E3C-A488-DE6D09D1A76D}"/>
              </a:ext>
            </a:extLst>
          </p:cNvPr>
          <p:cNvSpPr txBox="1"/>
          <p:nvPr/>
        </p:nvSpPr>
        <p:spPr>
          <a:xfrm>
            <a:off x="1387767" y="3777093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err="1">
                <a:solidFill>
                  <a:srgbClr val="222222"/>
                </a:solidFill>
                <a:latin typeface="Lato" panose="020F0502020204030203" pitchFamily="34" charset="0"/>
              </a:rPr>
              <a:t>Dystrybucja</a:t>
            </a:r>
            <a:r>
              <a:rPr lang="pl-PL" b="1" u="sng">
                <a:solidFill>
                  <a:srgbClr val="222222"/>
                </a:solidFill>
                <a:latin typeface="Lato" panose="020F0502020204030203" pitchFamily="34" charset="0"/>
              </a:rPr>
              <a:t> danych</a:t>
            </a:r>
            <a:r>
              <a:rPr lang="en-GB" b="1" u="sng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pl-PL" b="1" u="sng">
                <a:solidFill>
                  <a:srgbClr val="222222"/>
                </a:solidFill>
                <a:latin typeface="Lato" panose="020F0502020204030203" pitchFamily="34" charset="0"/>
              </a:rPr>
              <a:t>Stan Cywilny</a:t>
            </a:r>
            <a:r>
              <a:rPr lang="en-GB" b="1" u="sng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3B88E2D-D59E-4AD6-A233-6C2EF158E939}"/>
              </a:ext>
            </a:extLst>
          </p:cNvPr>
          <p:cNvSpPr txBox="1"/>
          <p:nvPr/>
        </p:nvSpPr>
        <p:spPr>
          <a:xfrm>
            <a:off x="921618" y="4465915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sns.countplot(</a:t>
            </a:r>
            <a:r>
              <a:rPr lang="en-GB" err="1"/>
              <a:t>df.Marital_Status</a:t>
            </a:r>
            <a:r>
              <a:rPr lang="en-GB"/>
              <a:t>)</a:t>
            </a:r>
          </a:p>
          <a:p>
            <a:r>
              <a:rPr lang="en-GB" err="1"/>
              <a:t>plt.show</a:t>
            </a:r>
            <a:r>
              <a:rPr lang="en-GB"/>
              <a:t>()</a:t>
            </a:r>
          </a:p>
        </p:txBody>
      </p:sp>
      <p:pic>
        <p:nvPicPr>
          <p:cNvPr id="12290" name="Picture 2" descr="Marital Status ">
            <a:extLst>
              <a:ext uri="{FF2B5EF4-FFF2-40B4-BE49-F238E27FC236}">
                <a16:creationId xmlns:a16="http://schemas.microsoft.com/office/drawing/2014/main" id="{EEBF36CA-D3AC-4EA5-BF78-7E80A2861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882" y="4178919"/>
            <a:ext cx="40005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D6F2C67D-7472-B9C4-D659-68BE4C547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18" y="5460339"/>
            <a:ext cx="5229397" cy="64633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F121A40A-21E8-7235-12E9-9FB7A7FFCBCA}"/>
              </a:ext>
            </a:extLst>
          </p:cNvPr>
          <p:cNvSpPr txBox="1"/>
          <p:nvPr/>
        </p:nvSpPr>
        <p:spPr>
          <a:xfrm>
            <a:off x="3023857" y="5112246"/>
            <a:ext cx="87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lub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309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16C2AAF-99A1-4139-849E-B0D65A66FE3B}"/>
              </a:ext>
            </a:extLst>
          </p:cNvPr>
          <p:cNvSpPr txBox="1"/>
          <p:nvPr/>
        </p:nvSpPr>
        <p:spPr>
          <a:xfrm>
            <a:off x="825366" y="619043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>
                <a:solidFill>
                  <a:srgbClr val="222222"/>
                </a:solidFill>
                <a:latin typeface="Lato" panose="020F0502020204030203" pitchFamily="34" charset="0"/>
              </a:rPr>
              <a:t>Skład</a:t>
            </a:r>
            <a:r>
              <a:rPr lang="pl-PL" b="1" u="sng">
                <a:solidFill>
                  <a:srgbClr val="222222"/>
                </a:solidFill>
                <a:latin typeface="Lato" panose="020F0502020204030203" pitchFamily="34" charset="0"/>
              </a:rPr>
              <a:t> danych</a:t>
            </a:r>
            <a:r>
              <a:rPr lang="en-GB" b="1" u="sng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pl-PL" b="1" u="sng">
                <a:solidFill>
                  <a:srgbClr val="222222"/>
                </a:solidFill>
                <a:latin typeface="Lato" panose="020F0502020204030203" pitchFamily="34" charset="0"/>
              </a:rPr>
              <a:t>Kategoria Miasta</a:t>
            </a:r>
            <a:r>
              <a:rPr lang="en-GB" b="1" u="sng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1A60419-A553-445F-8E68-F46CA9014E1D}"/>
              </a:ext>
            </a:extLst>
          </p:cNvPr>
          <p:cNvSpPr txBox="1"/>
          <p:nvPr/>
        </p:nvSpPr>
        <p:spPr>
          <a:xfrm>
            <a:off x="825366" y="1169816"/>
            <a:ext cx="6576461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df.groupby('</a:t>
            </a:r>
            <a:r>
              <a:rPr lang="en-GB" err="1"/>
              <a:t>City_Category</a:t>
            </a:r>
            <a:r>
              <a:rPr lang="en-GB"/>
              <a:t>').</a:t>
            </a:r>
            <a:r>
              <a:rPr lang="en-GB" err="1"/>
              <a:t>City_Category.count</a:t>
            </a:r>
            <a:r>
              <a:rPr lang="en-GB"/>
              <a:t>().plot(kind='pie')</a:t>
            </a:r>
          </a:p>
          <a:p>
            <a:r>
              <a:rPr lang="en-GB" err="1"/>
              <a:t>plt.show</a:t>
            </a:r>
            <a:r>
              <a:rPr lang="en-GB"/>
              <a:t>()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D6D5058-1675-4920-B46C-1AF6E8D58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804" y="619043"/>
            <a:ext cx="2400300" cy="2124075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F1C78EF7-E2E1-46C4-AADC-55FC3DAC1605}"/>
              </a:ext>
            </a:extLst>
          </p:cNvPr>
          <p:cNvSpPr txBox="1"/>
          <p:nvPr/>
        </p:nvSpPr>
        <p:spPr>
          <a:xfrm>
            <a:off x="825366" y="2635165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>
                <a:solidFill>
                  <a:srgbClr val="222222"/>
                </a:solidFill>
                <a:latin typeface="Lato" panose="020F0502020204030203" pitchFamily="34" charset="0"/>
              </a:rPr>
              <a:t>Rozkład wieku
</a:t>
            </a:r>
            <a:endParaRPr lang="en-GB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8CBE29B7-59D5-470C-A451-1987742BFD47}"/>
              </a:ext>
            </a:extLst>
          </p:cNvPr>
          <p:cNvSpPr txBox="1"/>
          <p:nvPr/>
        </p:nvSpPr>
        <p:spPr>
          <a:xfrm>
            <a:off x="729113" y="3281496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sns.countplot(</a:t>
            </a:r>
            <a:r>
              <a:rPr lang="en-GB" err="1"/>
              <a:t>df.Age</a:t>
            </a:r>
            <a:r>
              <a:rPr lang="en-GB"/>
              <a:t>)</a:t>
            </a:r>
          </a:p>
          <a:p>
            <a:r>
              <a:rPr lang="en-GB" err="1"/>
              <a:t>plt.show</a:t>
            </a:r>
            <a:r>
              <a:rPr lang="en-GB"/>
              <a:t>()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1916A0E5-38E0-4EFB-A906-3CBC942DA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472" y="2867108"/>
            <a:ext cx="3990975" cy="249555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92CA43E7-0950-6EA4-DBD1-F8DD644F2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13" y="4336468"/>
            <a:ext cx="3906176" cy="820753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6F0A2AB-272A-C4BA-C92F-09DB69999F19}"/>
              </a:ext>
            </a:extLst>
          </p:cNvPr>
          <p:cNvSpPr txBox="1"/>
          <p:nvPr/>
        </p:nvSpPr>
        <p:spPr>
          <a:xfrm>
            <a:off x="825366" y="4046899"/>
            <a:ext cx="126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albo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705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604A9C7A-181A-4DE6-AC18-DD63B0B9E808}"/>
              </a:ext>
            </a:extLst>
          </p:cNvPr>
          <p:cNvSpPr txBox="1"/>
          <p:nvPr/>
        </p:nvSpPr>
        <p:spPr>
          <a:xfrm>
            <a:off x="757989" y="619043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u="sng">
                <a:solidFill>
                  <a:srgbClr val="222222"/>
                </a:solidFill>
                <a:latin typeface="Lato" panose="020F0502020204030203" pitchFamily="34" charset="0"/>
              </a:rPr>
              <a:t>Rozkład danych</a:t>
            </a:r>
            <a:r>
              <a:rPr lang="en-GB" b="1" u="sng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pl-PL" b="1" u="sng">
                <a:solidFill>
                  <a:srgbClr val="222222"/>
                </a:solidFill>
                <a:latin typeface="Lato" panose="020F0502020204030203" pitchFamily="34" charset="0"/>
              </a:rPr>
              <a:t>„Przebywanie w aktualnym miejscu zamieszkania”</a:t>
            </a:r>
            <a:r>
              <a:rPr lang="en-GB" b="1" u="sng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1AB55B3-12D5-4D34-A8C1-06FCE5D2A0DA}"/>
              </a:ext>
            </a:extLst>
          </p:cNvPr>
          <p:cNvSpPr txBox="1"/>
          <p:nvPr/>
        </p:nvSpPr>
        <p:spPr>
          <a:xfrm>
            <a:off x="757989" y="1458575"/>
            <a:ext cx="6097604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df.groupby('</a:t>
            </a:r>
            <a:r>
              <a:rPr lang="en-GB" err="1"/>
              <a:t>Stay_In_Current_City_Years</a:t>
            </a:r>
            <a:r>
              <a:rPr lang="en-GB"/>
              <a:t>').</a:t>
            </a:r>
            <a:r>
              <a:rPr lang="en-GB" err="1"/>
              <a:t>City_Category.count</a:t>
            </a:r>
            <a:r>
              <a:rPr lang="en-GB"/>
              <a:t>().plot(kind='pie')</a:t>
            </a:r>
          </a:p>
          <a:p>
            <a:r>
              <a:rPr lang="en-GB" err="1"/>
              <a:t>plt.show</a:t>
            </a:r>
            <a:r>
              <a:rPr lang="en-GB"/>
              <a:t>()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4A4747E-2D12-4F43-B44A-4CC0D9E85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324" y="81036"/>
            <a:ext cx="2731220" cy="222730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F15FA170-CFEA-4C7C-9D97-CAD117B53EFC}"/>
              </a:ext>
            </a:extLst>
          </p:cNvPr>
          <p:cNvSpPr txBox="1"/>
          <p:nvPr/>
        </p:nvSpPr>
        <p:spPr>
          <a:xfrm>
            <a:off x="757989" y="2707725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err="1">
                <a:solidFill>
                  <a:srgbClr val="222222"/>
                </a:solidFill>
                <a:latin typeface="Lato" panose="020F0502020204030203" pitchFamily="34" charset="0"/>
              </a:rPr>
              <a:t>Podział</a:t>
            </a:r>
            <a:r>
              <a:rPr lang="en-GB" b="1" u="sng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en-GB" b="1" u="sng" err="1">
                <a:solidFill>
                  <a:srgbClr val="222222"/>
                </a:solidFill>
                <a:latin typeface="Lato" panose="020F0502020204030203" pitchFamily="34" charset="0"/>
              </a:rPr>
              <a:t>zawod</a:t>
            </a:r>
            <a:r>
              <a:rPr lang="pl-PL" b="1" u="sng" err="1">
                <a:solidFill>
                  <a:srgbClr val="222222"/>
                </a:solidFill>
                <a:latin typeface="Lato" panose="020F0502020204030203" pitchFamily="34" charset="0"/>
              </a:rPr>
              <a:t>owy</a:t>
            </a:r>
            <a:r>
              <a:rPr lang="en-GB" b="1" u="sng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011B72C-36D2-4874-996C-43BECBA7EF30}"/>
              </a:ext>
            </a:extLst>
          </p:cNvPr>
          <p:cNvSpPr txBox="1"/>
          <p:nvPr/>
        </p:nvSpPr>
        <p:spPr>
          <a:xfrm>
            <a:off x="757989" y="3105834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sns.countplot(</a:t>
            </a:r>
            <a:r>
              <a:rPr lang="en-GB" err="1"/>
              <a:t>df.Occupation</a:t>
            </a:r>
            <a:r>
              <a:rPr lang="en-GB"/>
              <a:t>)</a:t>
            </a:r>
          </a:p>
          <a:p>
            <a:r>
              <a:rPr lang="en-GB" err="1"/>
              <a:t>plt.show</a:t>
            </a:r>
            <a:r>
              <a:rPr lang="en-GB"/>
              <a:t>()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17DC2F39-4B3F-4CDA-A4AF-4F0BFD17A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955" y="2308200"/>
            <a:ext cx="3321844" cy="2088016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7F6CAA97-D106-4E41-B2D6-E646EAA0C7C3}"/>
              </a:ext>
            </a:extLst>
          </p:cNvPr>
          <p:cNvSpPr txBox="1"/>
          <p:nvPr/>
        </p:nvSpPr>
        <p:spPr>
          <a:xfrm>
            <a:off x="757989" y="4977124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err="1">
                <a:solidFill>
                  <a:srgbClr val="222222"/>
                </a:solidFill>
                <a:latin typeface="Lato" panose="020F0502020204030203" pitchFamily="34" charset="0"/>
              </a:rPr>
              <a:t>Dystrybucja</a:t>
            </a:r>
            <a:r>
              <a:rPr lang="en-GB" b="1" u="sng">
                <a:solidFill>
                  <a:srgbClr val="222222"/>
                </a:solidFill>
                <a:latin typeface="Lato" panose="020F0502020204030203" pitchFamily="34" charset="0"/>
              </a:rPr>
              <a:t> Product_Category_1
</a:t>
            </a:r>
            <a:endParaRPr lang="en-GB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4E44D08-3FC5-4E65-BC3A-0206CA563F6B}"/>
              </a:ext>
            </a:extLst>
          </p:cNvPr>
          <p:cNvSpPr txBox="1"/>
          <p:nvPr/>
        </p:nvSpPr>
        <p:spPr>
          <a:xfrm>
            <a:off x="757989" y="5508056"/>
            <a:ext cx="6097604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df.groupby('Product_Category_1').</a:t>
            </a:r>
            <a:r>
              <a:rPr lang="en-GB" err="1"/>
              <a:t>City_Category.count</a:t>
            </a:r>
            <a:r>
              <a:rPr lang="en-GB"/>
              <a:t>().plot(kind='</a:t>
            </a:r>
            <a:r>
              <a:rPr lang="en-GB" err="1"/>
              <a:t>barh</a:t>
            </a:r>
            <a:r>
              <a:rPr lang="en-GB"/>
              <a:t>')</a:t>
            </a:r>
          </a:p>
          <a:p>
            <a:r>
              <a:rPr lang="en-GB" err="1"/>
              <a:t>plt.show</a:t>
            </a:r>
            <a:r>
              <a:rPr lang="en-GB"/>
              <a:t>()</a:t>
            </a: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1245D060-3E40-4185-8080-189C0DB43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977" y="4312669"/>
            <a:ext cx="3733800" cy="239077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2C582A6D-8A3D-E574-ECA7-A8613951F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989" y="4098356"/>
            <a:ext cx="4221417" cy="67125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4D714422-199D-C5B7-4B6C-E32AC2D38288}"/>
              </a:ext>
            </a:extLst>
          </p:cNvPr>
          <p:cNvSpPr txBox="1"/>
          <p:nvPr/>
        </p:nvSpPr>
        <p:spPr>
          <a:xfrm>
            <a:off x="878186" y="3752165"/>
            <a:ext cx="9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lub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221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8E5060B7-CB4D-458D-961F-35E7B4D2AEE2}"/>
              </a:ext>
            </a:extLst>
          </p:cNvPr>
          <p:cNvSpPr txBox="1"/>
          <p:nvPr/>
        </p:nvSpPr>
        <p:spPr>
          <a:xfrm>
            <a:off x="2606039" y="128054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err="1">
                <a:solidFill>
                  <a:srgbClr val="FF0000"/>
                </a:solidFill>
                <a:latin typeface="Lato" panose="020F0502020204030203" pitchFamily="34" charset="0"/>
              </a:rPr>
              <a:t>Analiza</a:t>
            </a:r>
            <a:r>
              <a:rPr lang="en-GB" sz="2400" b="1">
                <a:solidFill>
                  <a:srgbClr val="FF0000"/>
                </a:solidFill>
                <a:latin typeface="Lato" panose="020F0502020204030203" pitchFamily="34" charset="0"/>
              </a:rPr>
              <a:t> </a:t>
            </a:r>
            <a:r>
              <a:rPr lang="en-GB" sz="2400" b="1" err="1">
                <a:solidFill>
                  <a:srgbClr val="FF0000"/>
                </a:solidFill>
                <a:latin typeface="Lato" panose="020F0502020204030203" pitchFamily="34" charset="0"/>
              </a:rPr>
              <a:t>dwuwymiarowa</a:t>
            </a:r>
            <a:r>
              <a:rPr lang="en-GB" sz="2400" b="1">
                <a:solidFill>
                  <a:srgbClr val="FF0000"/>
                </a:solidFill>
                <a:latin typeface="Lato" panose="020F0502020204030203" pitchFamily="34" charset="0"/>
              </a:rPr>
              <a:t>
</a:t>
            </a:r>
            <a:endParaRPr lang="en-GB" sz="2400" b="0" i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FB81EA3-958B-4A0C-A7EC-DE88D5A655E4}"/>
              </a:ext>
            </a:extLst>
          </p:cNvPr>
          <p:cNvSpPr txBox="1"/>
          <p:nvPr/>
        </p:nvSpPr>
        <p:spPr>
          <a:xfrm>
            <a:off x="683393" y="578536"/>
            <a:ext cx="112615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W tego typu analizie bierzemy dwie zmienne na raz i tworzymy na nich wykresy. Ponieważ mamy 2 typy zmiennych kategorycznych i numerycznych, więc mogą istnieć 3 przypadki w analizie dwuwymiarowej :</a:t>
            </a: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r>
              <a:rPr lang="pl-PL" b="1">
                <a:solidFill>
                  <a:srgbClr val="C00000"/>
                </a:solidFill>
                <a:latin typeface="Lato" panose="020F0502020204030203" pitchFamily="34" charset="0"/>
              </a:rPr>
              <a:t>Numeryczne i numeryczne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: Aby zobaczyć związek między 2 zmiennymi, tworzymy wykresy punktowe i macierz korelacji z mapą cieplną na górze.
</a:t>
            </a:r>
            <a:endParaRPr lang="en-GB" b="0" i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5D02A75-8BE9-465B-92CD-3427375117E8}"/>
              </a:ext>
            </a:extLst>
          </p:cNvPr>
          <p:cNvSpPr txBox="1"/>
          <p:nvPr/>
        </p:nvSpPr>
        <p:spPr>
          <a:xfrm>
            <a:off x="683393" y="2044680"/>
            <a:ext cx="10587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u="sng">
                <a:solidFill>
                  <a:srgbClr val="222222"/>
                </a:solidFill>
                <a:latin typeface="Lato" panose="020F0502020204030203" pitchFamily="34" charset="0"/>
              </a:rPr>
              <a:t>Wykres punktowy
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Ponieważ w naszym zestawie danych znajduje się tylko 1 zmienna ciągła, nie możemy tutaj utworzyć wykresu punktowego. Ale jak możemy to zrobić? Weźmy hipotetyczny przykład taki, że uważamy wszystkie zmienne liczbowe (mające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dtype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 jako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int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 lub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float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) tutaj za zmienne liczbowe.</a:t>
            </a:r>
            <a:r>
              <a:rPr lang="pl-PL" b="1" u="sng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 b="0" i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F5CC271-635F-4FC7-9790-C19CD88F5815}"/>
              </a:ext>
            </a:extLst>
          </p:cNvPr>
          <p:cNvSpPr txBox="1"/>
          <p:nvPr/>
        </p:nvSpPr>
        <p:spPr>
          <a:xfrm>
            <a:off x="216568" y="3294057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Biorąc pod uwagę 2 zmienne kategoryczne Product_Category_1 i Product_Category_2
</a:t>
            </a:r>
            <a:endParaRPr lang="en-GB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29E165C-D1C2-4D59-8DA6-B70149844750}"/>
              </a:ext>
            </a:extLst>
          </p:cNvPr>
          <p:cNvSpPr txBox="1"/>
          <p:nvPr/>
        </p:nvSpPr>
        <p:spPr>
          <a:xfrm>
            <a:off x="5411003" y="3192951"/>
            <a:ext cx="6097604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df.plot(x='Product_Category_1',y='Product_Category_2',kind = 'scatter')</a:t>
            </a:r>
          </a:p>
          <a:p>
            <a:r>
              <a:rPr lang="en-GB" err="1"/>
              <a:t>plt.show</a:t>
            </a:r>
            <a:r>
              <a:rPr lang="en-GB"/>
              <a:t>()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01C19917-FFB2-4253-8FA0-909F6042E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996" y="4217387"/>
            <a:ext cx="3914775" cy="2600325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322E467-0584-4A6E-AC77-675B32FBEAD2}"/>
              </a:ext>
            </a:extLst>
          </p:cNvPr>
          <p:cNvSpPr txBox="1"/>
          <p:nvPr/>
        </p:nvSpPr>
        <p:spPr>
          <a:xfrm>
            <a:off x="216568" y="4064822"/>
            <a:ext cx="6383408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plt.scatter(x=dfProduct_Category_1 , y=</a:t>
            </a:r>
            <a:r>
              <a:rPr lang="en-GB" err="1"/>
              <a:t>df.Product_Category</a:t>
            </a:r>
            <a:r>
              <a:rPr lang="en-GB"/>
              <a:t>. _2)</a:t>
            </a:r>
          </a:p>
          <a:p>
            <a:r>
              <a:rPr lang="en-GB" err="1"/>
              <a:t>plt.show</a:t>
            </a:r>
            <a:r>
              <a:rPr lang="en-GB"/>
              <a:t>()</a:t>
            </a: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D420E3DA-3280-456A-A4BC-2BFD84ABB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480" y="4419600"/>
            <a:ext cx="3829050" cy="2438400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BC08C270-2B9F-5166-E73C-458D3CA419B5}"/>
              </a:ext>
            </a:extLst>
          </p:cNvPr>
          <p:cNvSpPr txBox="1"/>
          <p:nvPr/>
        </p:nvSpPr>
        <p:spPr>
          <a:xfrm>
            <a:off x="1865014" y="4934139"/>
            <a:ext cx="56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lub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741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BB1C6A9B-F4BE-4797-81B6-2567F595B0B4}"/>
              </a:ext>
            </a:extLst>
          </p:cNvPr>
          <p:cNvSpPr txBox="1"/>
          <p:nvPr/>
        </p:nvSpPr>
        <p:spPr>
          <a:xfrm>
            <a:off x="1826394" y="330285"/>
            <a:ext cx="60976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err="1">
                <a:latin typeface="Lato" panose="020F0502020204030203" pitchFamily="34" charset="0"/>
              </a:rPr>
              <a:t>Macierz</a:t>
            </a:r>
            <a:r>
              <a:rPr lang="en-GB" sz="2000" b="1">
                <a:latin typeface="Lato" panose="020F0502020204030203" pitchFamily="34" charset="0"/>
              </a:rPr>
              <a:t> </a:t>
            </a:r>
            <a:r>
              <a:rPr lang="en-GB" sz="2000" b="1" err="1">
                <a:latin typeface="Lato" panose="020F0502020204030203" pitchFamily="34" charset="0"/>
              </a:rPr>
              <a:t>korelacji</a:t>
            </a:r>
            <a:r>
              <a:rPr lang="en-GB" sz="2000" b="1">
                <a:solidFill>
                  <a:srgbClr val="C00000"/>
                </a:solidFill>
                <a:latin typeface="Lato" panose="020F0502020204030203" pitchFamily="34" charset="0"/>
              </a:rPr>
              <a:t>
</a:t>
            </a:r>
            <a:endParaRPr lang="en-GB" sz="2000" b="0" i="0">
              <a:solidFill>
                <a:srgbClr val="C0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4D53C6F-B299-4857-A221-8DECB8062A54}"/>
              </a:ext>
            </a:extLst>
          </p:cNvPr>
          <p:cNvSpPr txBox="1"/>
          <p:nvPr/>
        </p:nvSpPr>
        <p:spPr>
          <a:xfrm>
            <a:off x="1374005" y="815350"/>
            <a:ext cx="8337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Znalezienie korelacji między wszystkimi zmiennymi liczbowymi.
</a:t>
            </a:r>
            <a:endParaRPr lang="en-GB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0A3D43B-601F-4EF5-B183-3A4FB5441464}"/>
              </a:ext>
            </a:extLst>
          </p:cNvPr>
          <p:cNvSpPr txBox="1"/>
          <p:nvPr/>
        </p:nvSpPr>
        <p:spPr>
          <a:xfrm>
            <a:off x="1191126" y="1307989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df.select_dtypes(['float64' , 'int64']).</a:t>
            </a:r>
            <a:r>
              <a:rPr lang="en-GB" err="1"/>
              <a:t>corr</a:t>
            </a:r>
            <a:r>
              <a:rPr lang="en-GB"/>
              <a:t>()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76A50F2-C535-4ACC-AF3C-FB7CA4AAB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116" y="1754584"/>
            <a:ext cx="6693268" cy="1858732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952B56F5-251A-4D28-B184-CD12E7DCECBC}"/>
              </a:ext>
            </a:extLst>
          </p:cNvPr>
          <p:cNvSpPr txBox="1"/>
          <p:nvPr/>
        </p:nvSpPr>
        <p:spPr>
          <a:xfrm>
            <a:off x="488482" y="3899391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Heatmap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AE81E4B-E91F-4481-9F59-C9F33FED40CD}"/>
              </a:ext>
            </a:extLst>
          </p:cNvPr>
          <p:cNvSpPr txBox="1"/>
          <p:nvPr/>
        </p:nvSpPr>
        <p:spPr>
          <a:xfrm>
            <a:off x="334478" y="4714048"/>
            <a:ext cx="45744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Creating a heatmap using </a:t>
            </a:r>
            <a:r>
              <a:rPr lang="en-GB" b="1" i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Seaborn</a:t>
            </a:r>
            <a:r>
              <a:rPr lang="en-GB" b="0" i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on the top of the correlation matrix obtained above to visualize the correlation between the different numerical columns of the data. This is done when we have a large number of variables.</a:t>
            </a:r>
            <a:endParaRPr lang="en-GB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2DDA259-82D4-473F-83C2-821985842FC2}"/>
              </a:ext>
            </a:extLst>
          </p:cNvPr>
          <p:cNvSpPr txBox="1"/>
          <p:nvPr/>
        </p:nvSpPr>
        <p:spPr>
          <a:xfrm>
            <a:off x="2353378" y="3807058"/>
            <a:ext cx="6097604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sns.heatmap(df.select_dtypes(['float64' , 'int64']).</a:t>
            </a:r>
            <a:r>
              <a:rPr lang="en-GB" err="1"/>
              <a:t>corr</a:t>
            </a:r>
            <a:r>
              <a:rPr lang="en-GB"/>
              <a:t>(),</a:t>
            </a:r>
            <a:r>
              <a:rPr lang="en-GB" err="1"/>
              <a:t>annot</a:t>
            </a:r>
            <a:r>
              <a:rPr lang="en-GB"/>
              <a:t>=True)</a:t>
            </a:r>
          </a:p>
          <a:p>
            <a:r>
              <a:rPr lang="en-GB" err="1"/>
              <a:t>plt.show</a:t>
            </a:r>
            <a:r>
              <a:rPr lang="en-GB"/>
              <a:t>()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0AE06369-786E-43DD-AEC7-D9760FC15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315" y="3690579"/>
            <a:ext cx="4193357" cy="302514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046E579C-194A-8CE0-3E4D-864F80B62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221" y="1307989"/>
            <a:ext cx="3144156" cy="473777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C958E7C-2E79-6033-9905-65A6AB6AFFF5}"/>
              </a:ext>
            </a:extLst>
          </p:cNvPr>
          <p:cNvSpPr txBox="1"/>
          <p:nvPr/>
        </p:nvSpPr>
        <p:spPr>
          <a:xfrm>
            <a:off x="8609846" y="217283"/>
            <a:ext cx="3259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solidFill>
                  <a:srgbClr val="0070C0"/>
                </a:solidFill>
              </a:rPr>
              <a:t>W „</a:t>
            </a:r>
            <a:r>
              <a:rPr lang="pl-PL" err="1">
                <a:solidFill>
                  <a:srgbClr val="0070C0"/>
                </a:solidFill>
              </a:rPr>
              <a:t>HousePrice</a:t>
            </a:r>
            <a:r>
              <a:rPr lang="pl-PL">
                <a:solidFill>
                  <a:srgbClr val="0070C0"/>
                </a:solidFill>
              </a:rPr>
              <a:t>” możesz powiększyć figury pisząc nad kodem np..</a:t>
            </a:r>
            <a:endParaRPr lang="en-GB">
              <a:solidFill>
                <a:srgbClr val="0070C0"/>
              </a:solidFill>
            </a:endParaRP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271DA3B-2F75-525C-3EF7-687AB27A7F75}"/>
              </a:ext>
            </a:extLst>
          </p:cNvPr>
          <p:cNvCxnSpPr/>
          <p:nvPr/>
        </p:nvCxnSpPr>
        <p:spPr>
          <a:xfrm>
            <a:off x="9551406" y="1011545"/>
            <a:ext cx="343363" cy="20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216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D61437C-F3F5-4589-AA2B-AB2A7DF392C9}"/>
              </a:ext>
            </a:extLst>
          </p:cNvPr>
          <p:cNvSpPr txBox="1"/>
          <p:nvPr/>
        </p:nvSpPr>
        <p:spPr>
          <a:xfrm>
            <a:off x="1441383" y="224408"/>
            <a:ext cx="60976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err="1">
                <a:solidFill>
                  <a:srgbClr val="C00000"/>
                </a:solidFill>
                <a:latin typeface="Lato" panose="020F0502020204030203" pitchFamily="34" charset="0"/>
              </a:rPr>
              <a:t>Numeryczne</a:t>
            </a:r>
            <a:r>
              <a:rPr lang="en-GB" sz="2000" b="1">
                <a:solidFill>
                  <a:srgbClr val="C00000"/>
                </a:solidFill>
                <a:latin typeface="Lato" panose="020F0502020204030203" pitchFamily="34" charset="0"/>
              </a:rPr>
              <a:t> i </a:t>
            </a:r>
            <a:r>
              <a:rPr lang="en-GB" sz="2000" b="1" err="1">
                <a:solidFill>
                  <a:srgbClr val="C00000"/>
                </a:solidFill>
                <a:latin typeface="Lato" panose="020F0502020204030203" pitchFamily="34" charset="0"/>
              </a:rPr>
              <a:t>kategoryczne</a:t>
            </a:r>
            <a:r>
              <a:rPr lang="en-GB" sz="2000" b="1">
                <a:solidFill>
                  <a:srgbClr val="C00000"/>
                </a:solidFill>
                <a:latin typeface="Lato" panose="020F0502020204030203" pitchFamily="34" charset="0"/>
              </a:rPr>
              <a:t>
</a:t>
            </a:r>
            <a:endParaRPr lang="en-GB" sz="2000">
              <a:solidFill>
                <a:srgbClr val="C0000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0C0FEF6-664E-4E3A-88B3-77DACD22EF35}"/>
              </a:ext>
            </a:extLst>
          </p:cNvPr>
          <p:cNvSpPr txBox="1"/>
          <p:nvPr/>
        </p:nvSpPr>
        <p:spPr>
          <a:xfrm>
            <a:off x="921618" y="759040"/>
            <a:ext cx="97142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Aby zobaczyć skład danych tworzymy </a:t>
            </a:r>
            <a:r>
              <a:rPr lang="pl-PL" b="1">
                <a:solidFill>
                  <a:srgbClr val="222222"/>
                </a:solidFill>
                <a:latin typeface="Lato" panose="020F0502020204030203" pitchFamily="34" charset="0"/>
              </a:rPr>
              <a:t>wykresy słupkowe i liniowe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.
Aby zobaczyć porównanie 2 zmiennych, tworzymy wykresy słupkowe i liniowe.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Porównanie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Purchase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 i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Occupation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: Wykres słupkowy</a:t>
            </a:r>
            <a:endParaRPr lang="en-GB" b="0" i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5A15820-FCE3-4F19-9A40-DCCFE22F3527}"/>
              </a:ext>
            </a:extLst>
          </p:cNvPr>
          <p:cNvSpPr txBox="1"/>
          <p:nvPr/>
        </p:nvSpPr>
        <p:spPr>
          <a:xfrm>
            <a:off x="767615" y="2087963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df.groupby('Occupation').</a:t>
            </a:r>
            <a:r>
              <a:rPr lang="en-GB" err="1"/>
              <a:t>Purchase.sum</a:t>
            </a:r>
            <a:r>
              <a:rPr lang="en-GB"/>
              <a:t>().plot(kind='bar')</a:t>
            </a:r>
          </a:p>
          <a:p>
            <a:r>
              <a:rPr lang="en-GB" err="1"/>
              <a:t>plt.show</a:t>
            </a:r>
            <a:r>
              <a:rPr lang="en-GB"/>
              <a:t>()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3C93A93-F436-4EE8-A969-E7212D1C7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83" y="2761632"/>
            <a:ext cx="3943350" cy="2724150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FD8556E-6B15-457A-89CC-1ACD0E849514}"/>
              </a:ext>
            </a:extLst>
          </p:cNvPr>
          <p:cNvSpPr txBox="1"/>
          <p:nvPr/>
        </p:nvSpPr>
        <p:spPr>
          <a:xfrm>
            <a:off x="6096000" y="2862888"/>
            <a:ext cx="6097604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summary=</a:t>
            </a:r>
            <a:r>
              <a:rPr lang="en-GB" err="1"/>
              <a:t>df.groupby</a:t>
            </a:r>
            <a:r>
              <a:rPr lang="en-GB"/>
              <a:t>('Occupation').</a:t>
            </a:r>
            <a:r>
              <a:rPr lang="en-GB" err="1"/>
              <a:t>Purchase.sum</a:t>
            </a:r>
            <a:r>
              <a:rPr lang="en-GB"/>
              <a:t>()</a:t>
            </a:r>
          </a:p>
          <a:p>
            <a:r>
              <a:rPr lang="en-GB" err="1"/>
              <a:t>plt.bar</a:t>
            </a:r>
            <a:r>
              <a:rPr lang="en-GB"/>
              <a:t>(x=</a:t>
            </a:r>
            <a:r>
              <a:rPr lang="en-GB" err="1"/>
              <a:t>summary.index</a:t>
            </a:r>
            <a:r>
              <a:rPr lang="en-GB"/>
              <a:t> , height=</a:t>
            </a:r>
            <a:r>
              <a:rPr lang="en-GB" err="1"/>
              <a:t>summary.values</a:t>
            </a:r>
            <a:r>
              <a:rPr lang="en-GB"/>
              <a:t>)</a:t>
            </a:r>
          </a:p>
          <a:p>
            <a:r>
              <a:rPr lang="en-GB" err="1"/>
              <a:t>plt.show</a:t>
            </a:r>
            <a:r>
              <a:rPr lang="en-GB"/>
              <a:t>()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E2215445-28DE-484B-9D86-69370C172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714" y="4061842"/>
            <a:ext cx="36861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00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7FFFAC8-F827-4E22-91F7-9A359979120E}"/>
              </a:ext>
            </a:extLst>
          </p:cNvPr>
          <p:cNvSpPr txBox="1"/>
          <p:nvPr/>
        </p:nvSpPr>
        <p:spPr>
          <a:xfrm>
            <a:off x="478856" y="432417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sns.barplot(x=</a:t>
            </a:r>
            <a:r>
              <a:rPr lang="en-GB" err="1"/>
              <a:t>summary.index</a:t>
            </a:r>
            <a:r>
              <a:rPr lang="en-GB"/>
              <a:t> , y=</a:t>
            </a:r>
            <a:r>
              <a:rPr lang="en-GB" err="1"/>
              <a:t>summary.values</a:t>
            </a:r>
            <a:r>
              <a:rPr lang="en-GB"/>
              <a:t>)</a:t>
            </a:r>
          </a:p>
          <a:p>
            <a:r>
              <a:rPr lang="en-GB" err="1"/>
              <a:t>plt.show</a:t>
            </a:r>
            <a:r>
              <a:rPr lang="en-GB"/>
              <a:t>()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35B47D5-EE37-435E-953D-7C113B2A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5" y="250757"/>
            <a:ext cx="3562350" cy="26670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BFB67AB4-D75E-411F-B169-0A1F324DB548}"/>
              </a:ext>
            </a:extLst>
          </p:cNvPr>
          <p:cNvSpPr txBox="1"/>
          <p:nvPr/>
        </p:nvSpPr>
        <p:spPr>
          <a:xfrm>
            <a:off x="478856" y="1786069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u="sng">
                <a:solidFill>
                  <a:srgbClr val="222222"/>
                </a:solidFill>
                <a:latin typeface="Lato" panose="020F0502020204030203" pitchFamily="34" charset="0"/>
              </a:rPr>
              <a:t>Porównanie zakupu i wieku: Wykres liniowy
</a:t>
            </a:r>
            <a:endParaRPr lang="en-GB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7602465A-C9D8-4BC7-82B7-FC3456CD61D3}"/>
              </a:ext>
            </a:extLst>
          </p:cNvPr>
          <p:cNvSpPr txBox="1"/>
          <p:nvPr/>
        </p:nvSpPr>
        <p:spPr>
          <a:xfrm>
            <a:off x="478856" y="2432400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df.groupby('Age').</a:t>
            </a:r>
            <a:r>
              <a:rPr lang="en-GB" err="1"/>
              <a:t>Purchase.sum</a:t>
            </a:r>
            <a:r>
              <a:rPr lang="en-GB"/>
              <a:t>().plot(kind='line')</a:t>
            </a:r>
          </a:p>
          <a:p>
            <a:r>
              <a:rPr lang="en-GB" err="1"/>
              <a:t>plt.show</a:t>
            </a:r>
            <a:r>
              <a:rPr lang="en-GB"/>
              <a:t>()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3CDBD80B-7420-4A3C-9379-332BF6181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44" y="3264819"/>
            <a:ext cx="3781425" cy="2638425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7EAADDC-4B0A-4E80-8AF3-905973977B05}"/>
              </a:ext>
            </a:extLst>
          </p:cNvPr>
          <p:cNvSpPr txBox="1"/>
          <p:nvPr/>
        </p:nvSpPr>
        <p:spPr>
          <a:xfrm>
            <a:off x="5869004" y="3194756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sng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Composition of Purchase by Gender: Pie Chart</a:t>
            </a:r>
            <a:endParaRPr lang="en-GB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06C72BC-0DE1-4AC4-A4D8-C6EAB77C08B9}"/>
              </a:ext>
            </a:extLst>
          </p:cNvPr>
          <p:cNvSpPr txBox="1"/>
          <p:nvPr/>
        </p:nvSpPr>
        <p:spPr>
          <a:xfrm>
            <a:off x="5406992" y="3625078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df.groupby('Gender').</a:t>
            </a:r>
            <a:r>
              <a:rPr lang="en-GB" err="1"/>
              <a:t>Purchase.sum</a:t>
            </a:r>
            <a:r>
              <a:rPr lang="en-GB"/>
              <a:t>().plot(kind='pie')</a:t>
            </a:r>
          </a:p>
          <a:p>
            <a:r>
              <a:rPr lang="en-GB" err="1"/>
              <a:t>plt.show</a:t>
            </a:r>
            <a:r>
              <a:rPr lang="en-GB"/>
              <a:t>()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4B7A7A45-12F4-49CE-B7CF-7E16CCA83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900" y="4271409"/>
            <a:ext cx="24955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9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5CCAD541-4D22-4CFC-8BC8-347C9717BB9E}"/>
              </a:ext>
            </a:extLst>
          </p:cNvPr>
          <p:cNvSpPr txBox="1"/>
          <p:nvPr/>
        </p:nvSpPr>
        <p:spPr>
          <a:xfrm>
            <a:off x="594360" y="268788"/>
            <a:ext cx="6845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u="sng">
                <a:solidFill>
                  <a:srgbClr val="222222"/>
                </a:solidFill>
                <a:latin typeface="Lato" panose="020F0502020204030203" pitchFamily="34" charset="0"/>
              </a:rPr>
              <a:t>Porównanie zakupu i City_Category: Wykres warstwowy
</a:t>
            </a:r>
            <a:endParaRPr lang="en-GB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4B2AC30-BA06-4C76-B018-27AA41556B68}"/>
              </a:ext>
            </a:extLst>
          </p:cNvPr>
          <p:cNvSpPr txBox="1"/>
          <p:nvPr/>
        </p:nvSpPr>
        <p:spPr>
          <a:xfrm>
            <a:off x="968542" y="914400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df.groupby('</a:t>
            </a:r>
            <a:r>
              <a:rPr lang="en-GB" err="1"/>
              <a:t>City_Category</a:t>
            </a:r>
            <a:r>
              <a:rPr lang="en-GB"/>
              <a:t>').</a:t>
            </a:r>
            <a:r>
              <a:rPr lang="en-GB" err="1"/>
              <a:t>Purchase.sum</a:t>
            </a:r>
            <a:r>
              <a:rPr lang="en-GB"/>
              <a:t>().plot(kind='area')</a:t>
            </a:r>
          </a:p>
          <a:p>
            <a:r>
              <a:rPr lang="en-GB" err="1"/>
              <a:t>plt.show</a:t>
            </a:r>
            <a:r>
              <a:rPr lang="en-GB"/>
              <a:t>()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5234657-6918-4C48-B43B-8C8E873A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540" y="212943"/>
            <a:ext cx="3088506" cy="2163483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871B3C88-EF68-421D-9ADE-EECC39A0BDBE}"/>
              </a:ext>
            </a:extLst>
          </p:cNvPr>
          <p:cNvSpPr txBox="1"/>
          <p:nvPr/>
        </p:nvSpPr>
        <p:spPr>
          <a:xfrm>
            <a:off x="594360" y="1939814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u="sng">
                <a:solidFill>
                  <a:srgbClr val="222222"/>
                </a:solidFill>
                <a:latin typeface="Lato" panose="020F0502020204030203" pitchFamily="34" charset="0"/>
              </a:rPr>
              <a:t>Porównanie zakupu i </a:t>
            </a:r>
            <a:r>
              <a:rPr lang="pl-PL" b="1" u="sng" err="1">
                <a:solidFill>
                  <a:srgbClr val="222222"/>
                </a:solidFill>
                <a:latin typeface="Lato" panose="020F0502020204030203" pitchFamily="34" charset="0"/>
              </a:rPr>
              <a:t>Stay_In_Current_City_Years</a:t>
            </a:r>
            <a:r>
              <a:rPr lang="pl-PL" b="1" u="sng">
                <a:solidFill>
                  <a:srgbClr val="222222"/>
                </a:solidFill>
                <a:latin typeface="Lato" panose="020F0502020204030203" pitchFamily="34" charset="0"/>
              </a:rPr>
              <a:t>: Poziomy wykres słupkowy
</a:t>
            </a:r>
            <a:endParaRPr lang="en-GB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C7AB4796-A0F9-45B7-B544-33469AA4C588}"/>
              </a:ext>
            </a:extLst>
          </p:cNvPr>
          <p:cNvSpPr txBox="1"/>
          <p:nvPr/>
        </p:nvSpPr>
        <p:spPr>
          <a:xfrm>
            <a:off x="661737" y="2780562"/>
            <a:ext cx="6097604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df.groupby('</a:t>
            </a:r>
            <a:r>
              <a:rPr lang="en-GB" err="1"/>
              <a:t>Stay_In_Current_City_Years</a:t>
            </a:r>
            <a:r>
              <a:rPr lang="en-GB"/>
              <a:t>').</a:t>
            </a:r>
            <a:r>
              <a:rPr lang="en-GB" err="1"/>
              <a:t>Purchase.sum</a:t>
            </a:r>
            <a:r>
              <a:rPr lang="en-GB"/>
              <a:t>().plot(kind='</a:t>
            </a:r>
            <a:r>
              <a:rPr lang="en-GB" err="1"/>
              <a:t>barh</a:t>
            </a:r>
            <a:r>
              <a:rPr lang="en-GB"/>
              <a:t>')</a:t>
            </a:r>
          </a:p>
          <a:p>
            <a:r>
              <a:rPr lang="en-GB" err="1"/>
              <a:t>plt.show</a:t>
            </a:r>
            <a:r>
              <a:rPr lang="en-GB"/>
              <a:t>()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7CB5384A-DBB4-4F4B-9799-EA2BA3579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540" y="2445808"/>
            <a:ext cx="3088506" cy="1984939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A5404DCE-9D41-4D3A-8482-0CF007A81709}"/>
              </a:ext>
            </a:extLst>
          </p:cNvPr>
          <p:cNvSpPr txBox="1"/>
          <p:nvPr/>
        </p:nvSpPr>
        <p:spPr>
          <a:xfrm>
            <a:off x="1030505" y="4660118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u="sng">
                <a:solidFill>
                  <a:srgbClr val="222222"/>
                </a:solidFill>
                <a:latin typeface="Lato" panose="020F0502020204030203" pitchFamily="34" charset="0"/>
              </a:rPr>
              <a:t>Porównanie zakupu i stanu cywilnego
</a:t>
            </a:r>
            <a:endParaRPr lang="en-GB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C8C3367-14FD-407A-A83F-7552F88281C1}"/>
              </a:ext>
            </a:extLst>
          </p:cNvPr>
          <p:cNvSpPr txBox="1"/>
          <p:nvPr/>
        </p:nvSpPr>
        <p:spPr>
          <a:xfrm>
            <a:off x="661737" y="5244926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sns.boxplot(x='</a:t>
            </a:r>
            <a:r>
              <a:rPr lang="en-GB" err="1"/>
              <a:t>Marital_Status',y</a:t>
            </a:r>
            <a:r>
              <a:rPr lang="en-GB"/>
              <a:t>='</a:t>
            </a:r>
            <a:r>
              <a:rPr lang="en-GB" err="1"/>
              <a:t>Purchase',data</a:t>
            </a:r>
            <a:r>
              <a:rPr lang="en-GB"/>
              <a:t>=df)</a:t>
            </a:r>
          </a:p>
          <a:p>
            <a:r>
              <a:rPr lang="en-GB" err="1"/>
              <a:t>plt.show</a:t>
            </a:r>
            <a:r>
              <a:rPr lang="en-GB"/>
              <a:t>()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FBA27750-D0B3-449C-8566-9BA10A061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284" y="4660118"/>
            <a:ext cx="3046762" cy="19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4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D82A84A4-56C2-4E17-8198-8190A3693C35}"/>
              </a:ext>
            </a:extLst>
          </p:cNvPr>
          <p:cNvSpPr txBox="1"/>
          <p:nvPr/>
        </p:nvSpPr>
        <p:spPr>
          <a:xfrm>
            <a:off x="680987" y="450578"/>
            <a:ext cx="481503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Spis treści</a:t>
            </a: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Wprowadzenie do zestawu danych
Importowanie bibliotek języka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Python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Ładowanie zestawu danych w języku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Python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Eksploracja danych strukturalnych
Obsługa duplikatów
Obsługa wartości odstających
Obsługa brakujących wartości
Analiza jednowymiarowa
Analiza dwuwymiarowa
</a:t>
            </a:r>
            <a:endParaRPr lang="en-GB" b="0" i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5B49FAC-B2C3-4FAC-9EE5-573C8C533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9489"/>
            <a:ext cx="12192000" cy="238822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DA152DC6-4758-469F-AD02-6A1509660C19}"/>
              </a:ext>
            </a:extLst>
          </p:cNvPr>
          <p:cNvSpPr txBox="1"/>
          <p:nvPr/>
        </p:nvSpPr>
        <p:spPr>
          <a:xfrm>
            <a:off x="5350598" y="333374"/>
            <a:ext cx="6575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Będziemy korzystać z zestawu danych z Czarnego Piątku (Black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Friday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dataset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) z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Kaggle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r>
              <a:rPr lang="pl-PL">
                <a:solidFill>
                  <a:srgbClr val="00B0F0"/>
                </a:solidFill>
                <a:latin typeface="Lato" panose="020F0502020204030203" pitchFamily="34" charset="0"/>
              </a:rPr>
              <a:t>https://www.kaggle.com/sdolezel/black-friday?select=train.csv</a:t>
            </a:r>
            <a:endParaRPr lang="en-GB">
              <a:solidFill>
                <a:srgbClr val="00B0F0"/>
              </a:solidFill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206072CF-5068-4607-B481-E6E632E52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718" y="1600168"/>
            <a:ext cx="5266723" cy="238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3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8F48E653-0678-4487-92A5-715E061C44B0}"/>
              </a:ext>
            </a:extLst>
          </p:cNvPr>
          <p:cNvSpPr txBox="1"/>
          <p:nvPr/>
        </p:nvSpPr>
        <p:spPr>
          <a:xfrm>
            <a:off x="1075221" y="236242"/>
            <a:ext cx="1004155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>
                <a:solidFill>
                  <a:srgbClr val="C00000"/>
                </a:solidFill>
                <a:latin typeface="Lato" panose="020F0502020204030203" pitchFamily="34" charset="0"/>
              </a:rPr>
              <a:t>Kategoryczne i kategoryczne</a:t>
            </a:r>
            <a:r>
              <a:rPr lang="pl-PL" b="1">
                <a:solidFill>
                  <a:srgbClr val="222222"/>
                </a:solidFill>
                <a:latin typeface="Lato" panose="020F0502020204030203" pitchFamily="34" charset="0"/>
              </a:rPr>
              <a:t>: </a:t>
            </a:r>
          </a:p>
          <a:p>
            <a:endParaRPr lang="pl-PL" b="1">
              <a:solidFill>
                <a:srgbClr val="222222"/>
              </a:solidFill>
              <a:latin typeface="Lato" panose="020F0502020204030203" pitchFamily="34" charset="0"/>
            </a:endParaRP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Aby zobaczyć związek między 2 zmiennymi, tworzymy tabelę przestawną i mapę cieplną na górze.</a:t>
            </a:r>
            <a:r>
              <a:rPr lang="pl-PL" b="1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86FB9AB7-2806-40D7-9EB0-D840E71AC9F9}"/>
              </a:ext>
            </a:extLst>
          </p:cNvPr>
          <p:cNvSpPr txBox="1"/>
          <p:nvPr/>
        </p:nvSpPr>
        <p:spPr>
          <a:xfrm>
            <a:off x="951296" y="1467348"/>
            <a:ext cx="102894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u="sng">
                <a:solidFill>
                  <a:srgbClr val="222222"/>
                </a:solidFill>
                <a:latin typeface="Lato" panose="020F0502020204030203" pitchFamily="34" charset="0"/>
              </a:rPr>
              <a:t>Związek między wiekiem a płcią: </a:t>
            </a:r>
            <a:r>
              <a:rPr lang="pl-PL" u="sng">
                <a:solidFill>
                  <a:srgbClr val="222222"/>
                </a:solidFill>
                <a:latin typeface="Lato" panose="020F0502020204030203" pitchFamily="34" charset="0"/>
              </a:rPr>
              <a:t>tworzenie tabeli przestawnej zawierającej datę Wiek i Płeć</a:t>
            </a:r>
            <a:r>
              <a:rPr lang="pl-PL" b="1" u="sng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DD751F8-B5EF-460F-9744-EE1A5951C62F}"/>
              </a:ext>
            </a:extLst>
          </p:cNvPr>
          <p:cNvSpPr txBox="1"/>
          <p:nvPr/>
        </p:nvSpPr>
        <p:spPr>
          <a:xfrm>
            <a:off x="1075221" y="2113679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pd.crosstab(</a:t>
            </a:r>
            <a:r>
              <a:rPr lang="en-GB" err="1"/>
              <a:t>df.Age,df.Gender</a:t>
            </a:r>
            <a:r>
              <a:rPr lang="en-GB"/>
              <a:t>)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3285B50D-4F7D-4582-8874-777195F7B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88" y="2519824"/>
            <a:ext cx="1704975" cy="2362200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C2422B23-7EB7-4ACE-BCE9-40B00B8CC189}"/>
              </a:ext>
            </a:extLst>
          </p:cNvPr>
          <p:cNvSpPr txBox="1"/>
          <p:nvPr/>
        </p:nvSpPr>
        <p:spPr>
          <a:xfrm>
            <a:off x="2930091" y="2667677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u="sng">
                <a:solidFill>
                  <a:srgbClr val="222222"/>
                </a:solidFill>
                <a:latin typeface="Lato" panose="020F0502020204030203" pitchFamily="34" charset="0"/>
              </a:rPr>
              <a:t>Mapa cieplna: </a:t>
            </a:r>
            <a:r>
              <a:rPr lang="pl-PL" u="sng">
                <a:solidFill>
                  <a:srgbClr val="222222"/>
                </a:solidFill>
                <a:latin typeface="Lato" panose="020F0502020204030203" pitchFamily="34" charset="0"/>
              </a:rPr>
              <a:t>Tworzenie mapy skupień w górnej </a:t>
            </a:r>
          </a:p>
          <a:p>
            <a:r>
              <a:rPr lang="pl-PL" u="sng">
                <a:solidFill>
                  <a:srgbClr val="222222"/>
                </a:solidFill>
                <a:latin typeface="Lato" panose="020F0502020204030203" pitchFamily="34" charset="0"/>
              </a:rPr>
              <a:t>części tabeli przestawnej.</a:t>
            </a:r>
            <a:r>
              <a:rPr lang="pl-PL" b="1" u="sng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4A45C43-309F-46DA-8502-4163A2FA4835}"/>
              </a:ext>
            </a:extLst>
          </p:cNvPr>
          <p:cNvSpPr txBox="1"/>
          <p:nvPr/>
        </p:nvSpPr>
        <p:spPr>
          <a:xfrm>
            <a:off x="3164305" y="3429000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sns.heatmap(pd.crosstab(</a:t>
            </a:r>
            <a:r>
              <a:rPr lang="en-GB" err="1"/>
              <a:t>df.Age,df.Gender</a:t>
            </a:r>
            <a:r>
              <a:rPr lang="en-GB"/>
              <a:t>))</a:t>
            </a:r>
          </a:p>
          <a:p>
            <a:r>
              <a:rPr lang="en-GB" err="1"/>
              <a:t>plt.show</a:t>
            </a:r>
            <a:r>
              <a:rPr lang="en-GB"/>
              <a:t>()</a:t>
            </a:r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AD6311C4-9694-4F51-8730-25F4B73E2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095" y="1867279"/>
            <a:ext cx="3494275" cy="2362201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F6EE5282-08C6-4376-9DDC-8EA790857BCB}"/>
              </a:ext>
            </a:extLst>
          </p:cNvPr>
          <p:cNvSpPr txBox="1"/>
          <p:nvPr/>
        </p:nvSpPr>
        <p:spPr>
          <a:xfrm>
            <a:off x="2962175" y="4317631"/>
            <a:ext cx="54727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u="sng" err="1">
                <a:solidFill>
                  <a:srgbClr val="222222"/>
                </a:solidFill>
                <a:latin typeface="Lato" panose="020F0502020204030203" pitchFamily="34" charset="0"/>
              </a:rPr>
              <a:t>Związek</a:t>
            </a:r>
            <a:r>
              <a:rPr lang="en-GB" u="sng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en-GB" u="sng" err="1">
                <a:solidFill>
                  <a:srgbClr val="222222"/>
                </a:solidFill>
                <a:latin typeface="Lato" panose="020F0502020204030203" pitchFamily="34" charset="0"/>
              </a:rPr>
              <a:t>między</a:t>
            </a:r>
            <a:r>
              <a:rPr lang="en-GB" u="sng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en-GB" u="sng" err="1">
                <a:solidFill>
                  <a:srgbClr val="222222"/>
                </a:solidFill>
                <a:latin typeface="Lato" panose="020F0502020204030203" pitchFamily="34" charset="0"/>
              </a:rPr>
              <a:t>City_Category</a:t>
            </a:r>
            <a:r>
              <a:rPr lang="en-GB" u="sng">
                <a:solidFill>
                  <a:srgbClr val="222222"/>
                </a:solidFill>
                <a:latin typeface="Lato" panose="020F0502020204030203" pitchFamily="34" charset="0"/>
              </a:rPr>
              <a:t> a </a:t>
            </a:r>
            <a:r>
              <a:rPr lang="en-GB" u="sng" err="1">
                <a:solidFill>
                  <a:srgbClr val="222222"/>
                </a:solidFill>
                <a:latin typeface="Lato" panose="020F0502020204030203" pitchFamily="34" charset="0"/>
              </a:rPr>
              <a:t>Stay_In_Current_City_Years</a:t>
            </a:r>
            <a:r>
              <a:rPr lang="en-GB" b="1" u="sng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89BF4C60-6997-4913-BBF7-46C6C7BE4DEC}"/>
              </a:ext>
            </a:extLst>
          </p:cNvPr>
          <p:cNvSpPr txBox="1"/>
          <p:nvPr/>
        </p:nvSpPr>
        <p:spPr>
          <a:xfrm>
            <a:off x="1552875" y="5195287"/>
            <a:ext cx="6155356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sns.heatmap(pd.crosstab(</a:t>
            </a:r>
            <a:r>
              <a:rPr lang="en-GB" err="1"/>
              <a:t>df.City_Category,df.Stay_In_Current_City_Years</a:t>
            </a:r>
            <a:r>
              <a:rPr lang="en-GB"/>
              <a:t>))</a:t>
            </a:r>
          </a:p>
          <a:p>
            <a:r>
              <a:rPr lang="en-GB" err="1"/>
              <a:t>plt.show</a:t>
            </a:r>
            <a:r>
              <a:rPr lang="en-GB"/>
              <a:t>()</a:t>
            </a:r>
          </a:p>
        </p:txBody>
      </p:sp>
      <p:pic>
        <p:nvPicPr>
          <p:cNvPr id="23" name="Obraz 22">
            <a:extLst>
              <a:ext uri="{FF2B5EF4-FFF2-40B4-BE49-F238E27FC236}">
                <a16:creationId xmlns:a16="http://schemas.microsoft.com/office/drawing/2014/main" id="{972790F7-DB7C-4483-85CD-6624E5EE1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095" y="4414146"/>
            <a:ext cx="3354086" cy="23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96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35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C5A7FBA2-761A-4ACE-9C3C-8C35BE5571AE}"/>
              </a:ext>
            </a:extLst>
          </p:cNvPr>
          <p:cNvSpPr txBox="1"/>
          <p:nvPr/>
        </p:nvSpPr>
        <p:spPr>
          <a:xfrm>
            <a:off x="940869" y="261296"/>
            <a:ext cx="107827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00B050"/>
                </a:solidFill>
                <a:latin typeface="Lato" panose="020F0502020204030203" pitchFamily="34" charset="0"/>
              </a:rPr>
              <a:t>Importowanie bibliotek języka </a:t>
            </a:r>
            <a:r>
              <a:rPr lang="pl-PL" err="1">
                <a:solidFill>
                  <a:srgbClr val="00B050"/>
                </a:solidFill>
                <a:latin typeface="Lato" panose="020F0502020204030203" pitchFamily="34" charset="0"/>
              </a:rPr>
              <a:t>Python</a:t>
            </a:r>
            <a:endParaRPr lang="pl-PL">
              <a:solidFill>
                <a:srgbClr val="00B050"/>
              </a:solidFill>
              <a:latin typeface="Lato" panose="020F0502020204030203" pitchFamily="34" charset="0"/>
            </a:endParaRP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Zaimportujmy wszystkie biblioteki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Pythona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, których będziemy potrzebować do naszej analizy, a mianowicie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NumPy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,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Pandas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,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Matplotlib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 i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Seaborn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.
</a:t>
            </a:r>
            <a:endParaRPr lang="en-GB" b="0" i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1F9C678-4D83-4440-A70D-160C4F04EF7D}"/>
              </a:ext>
            </a:extLst>
          </p:cNvPr>
          <p:cNvSpPr txBox="1"/>
          <p:nvPr/>
        </p:nvSpPr>
        <p:spPr>
          <a:xfrm>
            <a:off x="940869" y="1765168"/>
            <a:ext cx="6097604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import </a:t>
            </a:r>
            <a:r>
              <a:rPr lang="en-GB" err="1"/>
              <a:t>numpy</a:t>
            </a:r>
            <a:r>
              <a:rPr lang="en-GB"/>
              <a:t> as np</a:t>
            </a:r>
          </a:p>
          <a:p>
            <a:r>
              <a:rPr lang="en-GB"/>
              <a:t>import pandas as pd</a:t>
            </a:r>
          </a:p>
          <a:p>
            <a:r>
              <a:rPr lang="en-GB"/>
              <a:t>import </a:t>
            </a:r>
            <a:r>
              <a:rPr lang="en-GB" err="1"/>
              <a:t>matplotlib.pyplot</a:t>
            </a:r>
            <a:r>
              <a:rPr lang="en-GB"/>
              <a:t> as </a:t>
            </a:r>
            <a:r>
              <a:rPr lang="en-GB" err="1"/>
              <a:t>plt</a:t>
            </a:r>
            <a:endParaRPr lang="en-GB"/>
          </a:p>
          <a:p>
            <a:r>
              <a:rPr lang="en-GB"/>
              <a:t>%matplotlib inline</a:t>
            </a:r>
          </a:p>
          <a:p>
            <a:r>
              <a:rPr lang="en-GB"/>
              <a:t>import seaborn as </a:t>
            </a:r>
            <a:r>
              <a:rPr lang="en-GB" err="1"/>
              <a:t>sns</a:t>
            </a:r>
            <a:endParaRPr lang="en-GB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B7E9B9D-BDEC-4C82-B6CE-0960409D79A6}"/>
              </a:ext>
            </a:extLst>
          </p:cNvPr>
          <p:cNvSpPr txBox="1"/>
          <p:nvPr/>
        </p:nvSpPr>
        <p:spPr>
          <a:xfrm>
            <a:off x="940868" y="3429000"/>
            <a:ext cx="103495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00B050"/>
                </a:solidFill>
                <a:latin typeface="Lato" panose="020F0502020204030203" pitchFamily="34" charset="0"/>
              </a:rPr>
              <a:t>Ładowanie zestawu danych w języku </a:t>
            </a:r>
            <a:r>
              <a:rPr lang="pl-PL" err="1">
                <a:solidFill>
                  <a:srgbClr val="00B050"/>
                </a:solidFill>
                <a:latin typeface="Lato" panose="020F0502020204030203" pitchFamily="34" charset="0"/>
              </a:rPr>
              <a:t>Python</a:t>
            </a:r>
            <a:endParaRPr lang="pl-PL">
              <a:solidFill>
                <a:srgbClr val="00B050"/>
              </a:solidFill>
              <a:latin typeface="Lato" panose="020F0502020204030203" pitchFamily="34" charset="0"/>
            </a:endParaRP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Teraz załadujmy nasz zestaw danych do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Pythona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. Będziemy odczytywać dane z pliku CSV (wartości rozdzielane przecinkami) do </a:t>
            </a:r>
            <a:r>
              <a:rPr lang="pl-PL" b="1" err="1">
                <a:solidFill>
                  <a:srgbClr val="222222"/>
                </a:solidFill>
                <a:latin typeface="Lato" panose="020F0502020204030203" pitchFamily="34" charset="0"/>
              </a:rPr>
              <a:t>Pandas</a:t>
            </a:r>
            <a:r>
              <a:rPr lang="pl-PL" b="1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pl-PL" b="1" err="1">
                <a:solidFill>
                  <a:srgbClr val="222222"/>
                </a:solidFill>
                <a:latin typeface="Lato" panose="020F0502020204030203" pitchFamily="34" charset="0"/>
              </a:rPr>
              <a:t>DataFrame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, nazywając go tutaj </a:t>
            </a:r>
            <a:r>
              <a:rPr lang="pl-PL" b="1" err="1">
                <a:solidFill>
                  <a:srgbClr val="222222"/>
                </a:solidFill>
                <a:latin typeface="Lato" panose="020F0502020204030203" pitchFamily="34" charset="0"/>
              </a:rPr>
              <a:t>df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.
</a:t>
            </a:r>
            <a:endParaRPr lang="en-GB" b="0" i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038E860-2063-42C3-A22E-45846A9B7A7C}"/>
              </a:ext>
            </a:extLst>
          </p:cNvPr>
          <p:cNvSpPr txBox="1"/>
          <p:nvPr/>
        </p:nvSpPr>
        <p:spPr>
          <a:xfrm>
            <a:off x="1037122" y="5098863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 = </a:t>
            </a:r>
            <a:r>
              <a:rPr lang="en-GB" err="1"/>
              <a:t>pd.read_csv</a:t>
            </a:r>
            <a:r>
              <a:rPr lang="en-GB"/>
              <a:t>('C:/Users/ACER/Desktop/EDA/train.csv')</a:t>
            </a:r>
          </a:p>
        </p:txBody>
      </p:sp>
    </p:spTree>
    <p:extLst>
      <p:ext uri="{BB962C8B-B14F-4D97-AF65-F5344CB8AC3E}">
        <p14:creationId xmlns:p14="http://schemas.microsoft.com/office/powerpoint/2010/main" val="203366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DB3D29D-BB21-4E9B-AC68-AF564968C1FE}"/>
              </a:ext>
            </a:extLst>
          </p:cNvPr>
          <p:cNvSpPr txBox="1"/>
          <p:nvPr/>
        </p:nvSpPr>
        <p:spPr>
          <a:xfrm>
            <a:off x="2028525" y="115286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err="1">
                <a:solidFill>
                  <a:srgbClr val="FF0000"/>
                </a:solidFill>
                <a:latin typeface="Lato" panose="020F0502020204030203" pitchFamily="34" charset="0"/>
              </a:rPr>
              <a:t>Eksploracja</a:t>
            </a:r>
            <a:r>
              <a:rPr lang="en-GB" sz="2400" b="1">
                <a:solidFill>
                  <a:srgbClr val="FF0000"/>
                </a:solidFill>
                <a:latin typeface="Lato" panose="020F0502020204030203" pitchFamily="34" charset="0"/>
              </a:rPr>
              <a:t> </a:t>
            </a:r>
            <a:r>
              <a:rPr lang="en-GB" sz="2400" b="1" err="1">
                <a:solidFill>
                  <a:srgbClr val="FF0000"/>
                </a:solidFill>
                <a:latin typeface="Lato" panose="020F0502020204030203" pitchFamily="34" charset="0"/>
              </a:rPr>
              <a:t>danych</a:t>
            </a:r>
            <a:r>
              <a:rPr lang="en-GB" sz="2400" b="1">
                <a:solidFill>
                  <a:srgbClr val="FF0000"/>
                </a:solidFill>
                <a:latin typeface="Lato" panose="020F0502020204030203" pitchFamily="34" charset="0"/>
              </a:rPr>
              <a:t> </a:t>
            </a:r>
            <a:r>
              <a:rPr lang="en-GB" sz="2400" b="1" err="1">
                <a:solidFill>
                  <a:srgbClr val="FF0000"/>
                </a:solidFill>
                <a:latin typeface="Lato" panose="020F0502020204030203" pitchFamily="34" charset="0"/>
              </a:rPr>
              <a:t>strukturalnych</a:t>
            </a:r>
            <a:r>
              <a:rPr lang="en-GB" sz="2400" b="1">
                <a:solidFill>
                  <a:srgbClr val="FF0000"/>
                </a:solidFill>
                <a:latin typeface="Lato" panose="020F0502020204030203" pitchFamily="34" charset="0"/>
              </a:rPr>
              <a:t>
</a:t>
            </a:r>
            <a:endParaRPr lang="en-GB" sz="2400" b="1" i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0F9F112-C5F5-4C48-AC57-3A7E01B46BF7}"/>
              </a:ext>
            </a:extLst>
          </p:cNvPr>
          <p:cNvSpPr txBox="1"/>
          <p:nvPr/>
        </p:nvSpPr>
        <p:spPr>
          <a:xfrm>
            <a:off x="1267727" y="875702"/>
            <a:ext cx="96565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Jest to pierwszy krok w EDA, który można również określić jako Zrozumienie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MetaData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!</a:t>
            </a: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 
To tutaj otrzymujemy opis danych, które mamy w naszej ramce danych (Data </a:t>
            </a:r>
            <a:r>
              <a:rPr lang="pl-PL" err="1">
                <a:solidFill>
                  <a:srgbClr val="222222"/>
                </a:solidFill>
                <a:latin typeface="Lato" panose="020F0502020204030203" pitchFamily="34" charset="0"/>
              </a:rPr>
              <a:t>Frame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).
Wyświetl PIERWSZE 5 obserwacji
</a:t>
            </a:r>
            <a:endParaRPr lang="en-GB" b="0" i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70CD864-541D-479C-ABA9-42A681922A4B}"/>
              </a:ext>
            </a:extLst>
          </p:cNvPr>
          <p:cNvSpPr txBox="1"/>
          <p:nvPr/>
        </p:nvSpPr>
        <p:spPr>
          <a:xfrm>
            <a:off x="1797519" y="2369833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df.head()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4CBBC69-892C-4711-AAA1-5E5F0B2BD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581" y="2824873"/>
            <a:ext cx="6153150" cy="385762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9C395312-574D-4F39-B5DD-3C55FA35DA43}"/>
              </a:ext>
            </a:extLst>
          </p:cNvPr>
          <p:cNvSpPr txBox="1"/>
          <p:nvPr/>
        </p:nvSpPr>
        <p:spPr>
          <a:xfrm>
            <a:off x="2124777" y="3429000"/>
            <a:ext cx="136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/>
              <a:t>Output</a:t>
            </a:r>
            <a:r>
              <a:rPr lang="pl-PL"/>
              <a:t>: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15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913A8BE2-BCF9-479C-904B-03C2AF7C5BDA}"/>
              </a:ext>
            </a:extLst>
          </p:cNvPr>
          <p:cNvSpPr txBox="1"/>
          <p:nvPr/>
        </p:nvSpPr>
        <p:spPr>
          <a:xfrm>
            <a:off x="1171875" y="185907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err="1">
                <a:solidFill>
                  <a:srgbClr val="222222"/>
                </a:solidFill>
                <a:latin typeface="Lato" panose="020F0502020204030203" pitchFamily="34" charset="0"/>
              </a:rPr>
              <a:t>Wyświetl</a:t>
            </a:r>
            <a:r>
              <a:rPr lang="en-GB">
                <a:solidFill>
                  <a:srgbClr val="222222"/>
                </a:solidFill>
                <a:latin typeface="Lato" panose="020F0502020204030203" pitchFamily="34" charset="0"/>
              </a:rPr>
              <a:t> OSTATNIE 5 </a:t>
            </a:r>
            <a:r>
              <a:rPr lang="en-GB" err="1">
                <a:solidFill>
                  <a:srgbClr val="222222"/>
                </a:solidFill>
                <a:latin typeface="Lato" panose="020F0502020204030203" pitchFamily="34" charset="0"/>
              </a:rPr>
              <a:t>obserwacji</a:t>
            </a:r>
            <a:r>
              <a:rPr lang="en-GB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 i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3CFEE9C-6DA9-40B0-B06B-F4A37CCE28B4}"/>
              </a:ext>
            </a:extLst>
          </p:cNvPr>
          <p:cNvSpPr txBox="1"/>
          <p:nvPr/>
        </p:nvSpPr>
        <p:spPr>
          <a:xfrm>
            <a:off x="1816768" y="753797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df.tail()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9969B4F-6EF6-44AE-BF81-A141A5B01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465" y="651491"/>
            <a:ext cx="6705600" cy="413385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84BD2D2A-C154-4681-9FB4-BE663A75CEFD}"/>
              </a:ext>
            </a:extLst>
          </p:cNvPr>
          <p:cNvSpPr txBox="1"/>
          <p:nvPr/>
        </p:nvSpPr>
        <p:spPr>
          <a:xfrm>
            <a:off x="481263" y="3108241"/>
            <a:ext cx="8665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Wyświetlanie liczby zmiennych i liczby obserwacji
</a:t>
            </a:r>
            <a:endParaRPr lang="en-GB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658060D-DF5D-4CAB-822F-4E2688A5124C}"/>
              </a:ext>
            </a:extLst>
          </p:cNvPr>
          <p:cNvSpPr txBox="1"/>
          <p:nvPr/>
        </p:nvSpPr>
        <p:spPr>
          <a:xfrm>
            <a:off x="1171875" y="3787626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df.shape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129B3B12-7E35-4C8B-BBF4-E70312C84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995" y="4198918"/>
            <a:ext cx="1019175" cy="304800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069D711-2707-4017-B561-9E9FE4CACE9E}"/>
              </a:ext>
            </a:extLst>
          </p:cNvPr>
          <p:cNvSpPr txBox="1"/>
          <p:nvPr/>
        </p:nvSpPr>
        <p:spPr>
          <a:xfrm>
            <a:off x="3295048" y="4213627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err="1"/>
              <a:t>df.shape</a:t>
            </a:r>
            <a:r>
              <a:rPr lang="pl-PL"/>
              <a:t>() daje nam krotkę o 2 wartościach.
</a:t>
            </a:r>
            <a:endParaRPr lang="en-GB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5EF99A75-8099-4BED-A31D-840FB3D81A6E}"/>
              </a:ext>
            </a:extLst>
          </p:cNvPr>
          <p:cNvSpPr txBox="1"/>
          <p:nvPr/>
        </p:nvSpPr>
        <p:spPr>
          <a:xfrm>
            <a:off x="1171875" y="4760441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err="1"/>
              <a:t>df.shape</a:t>
            </a:r>
            <a:r>
              <a:rPr lang="en-GB"/>
              <a:t>[0]</a:t>
            </a:r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CF535A24-AEB3-4ACA-A548-E882CBEA6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051" y="5166101"/>
            <a:ext cx="638175" cy="276225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C040D29A-6390-41AA-80F8-B62E2E7E4D1A}"/>
              </a:ext>
            </a:extLst>
          </p:cNvPr>
          <p:cNvSpPr txBox="1"/>
          <p:nvPr/>
        </p:nvSpPr>
        <p:spPr>
          <a:xfrm>
            <a:off x="3189170" y="5166101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Daje to liczbę obserwacji w naszej ramce danych.
</a:t>
            </a:r>
            <a:endParaRPr lang="en-GB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FF7B08A-5B2A-4116-97EB-B8D191AE48FC}"/>
              </a:ext>
            </a:extLst>
          </p:cNvPr>
          <p:cNvSpPr txBox="1"/>
          <p:nvPr/>
        </p:nvSpPr>
        <p:spPr>
          <a:xfrm>
            <a:off x="1171875" y="5543286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err="1"/>
              <a:t>df.shape</a:t>
            </a:r>
            <a:r>
              <a:rPr lang="en-GB"/>
              <a:t>[1]</a:t>
            </a:r>
          </a:p>
        </p:txBody>
      </p:sp>
      <p:pic>
        <p:nvPicPr>
          <p:cNvPr id="24" name="Obraz 23">
            <a:extLst>
              <a:ext uri="{FF2B5EF4-FFF2-40B4-BE49-F238E27FC236}">
                <a16:creationId xmlns:a16="http://schemas.microsoft.com/office/drawing/2014/main" id="{0C2D64E8-74A8-4469-B2F3-7EC44E56E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632" y="5912618"/>
            <a:ext cx="361950" cy="304800"/>
          </a:xfrm>
          <a:prstGeom prst="rect">
            <a:avLst/>
          </a:prstGeom>
        </p:spPr>
      </p:pic>
      <p:sp>
        <p:nvSpPr>
          <p:cNvPr id="26" name="pole tekstowe 25">
            <a:extLst>
              <a:ext uri="{FF2B5EF4-FFF2-40B4-BE49-F238E27FC236}">
                <a16:creationId xmlns:a16="http://schemas.microsoft.com/office/drawing/2014/main" id="{9B98F890-3AA3-4AEF-A98A-3FB710E1CFD7}"/>
              </a:ext>
            </a:extLst>
          </p:cNvPr>
          <p:cNvSpPr txBox="1"/>
          <p:nvPr/>
        </p:nvSpPr>
        <p:spPr>
          <a:xfrm>
            <a:off x="3136231" y="5957699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Daje to liczbę zmiennych w naszej ramce danych.
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73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C6EE476E-902F-44F8-90A0-D99AE76290B2}"/>
              </a:ext>
            </a:extLst>
          </p:cNvPr>
          <p:cNvSpPr txBox="1"/>
          <p:nvPr/>
        </p:nvSpPr>
        <p:spPr>
          <a:xfrm>
            <a:off x="1205965" y="81130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>
                <a:solidFill>
                  <a:srgbClr val="C00000"/>
                </a:solidFill>
                <a:latin typeface="Lato" panose="020F0502020204030203" pitchFamily="34" charset="0"/>
              </a:rPr>
              <a:t>Wyświetlanie nazw zmiennych i ich typów danych</a:t>
            </a:r>
            <a:endParaRPr lang="en-GB" sz="2000" b="0" i="0">
              <a:solidFill>
                <a:srgbClr val="C0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9F3369B-8A72-4C1C-A75D-5C40283EC021}"/>
              </a:ext>
            </a:extLst>
          </p:cNvPr>
          <p:cNvSpPr txBox="1"/>
          <p:nvPr/>
        </p:nvSpPr>
        <p:spPr>
          <a:xfrm>
            <a:off x="1085248" y="753797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df.dtypes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848ED85-4854-4258-9562-F32A38548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200150"/>
            <a:ext cx="2876550" cy="222885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80F036B2-77AD-476B-A965-8E0A0ECF6EA2}"/>
              </a:ext>
            </a:extLst>
          </p:cNvPr>
          <p:cNvSpPr txBox="1"/>
          <p:nvPr/>
        </p:nvSpPr>
        <p:spPr>
          <a:xfrm>
            <a:off x="6452936" y="1391245"/>
            <a:ext cx="57390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Daje nam to typ zmiennych w naszym zestawie danych.
</a:t>
            </a:r>
            <a:endParaRPr lang="en-GB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56A8144-572A-4F90-96C3-C890D1652BCF}"/>
              </a:ext>
            </a:extLst>
          </p:cNvPr>
          <p:cNvSpPr txBox="1"/>
          <p:nvPr/>
        </p:nvSpPr>
        <p:spPr>
          <a:xfrm>
            <a:off x="998620" y="3512450"/>
            <a:ext cx="8280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>
                <a:solidFill>
                  <a:srgbClr val="C00000"/>
                </a:solidFill>
                <a:latin typeface="Lato" panose="020F0502020204030203" pitchFamily="34" charset="0"/>
              </a:rPr>
              <a:t>Policz liczbę brakujących wartości dla każdej zmiennej
</a:t>
            </a:r>
            <a:endParaRPr lang="en-GB">
              <a:solidFill>
                <a:srgbClr val="C00000"/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63D0C98-4A3B-4A52-835D-EDABA76B8602}"/>
              </a:ext>
            </a:extLst>
          </p:cNvPr>
          <p:cNvSpPr txBox="1"/>
          <p:nvPr/>
        </p:nvSpPr>
        <p:spPr>
          <a:xfrm>
            <a:off x="1085248" y="4057565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df.count()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24E6A93F-AE09-478A-9A0A-1EE425BEA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767" y="4510822"/>
            <a:ext cx="2819400" cy="2219325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B74B3DE5-37D9-480B-84C1-84F7B95E5128}"/>
              </a:ext>
            </a:extLst>
          </p:cNvPr>
          <p:cNvSpPr txBox="1"/>
          <p:nvPr/>
        </p:nvSpPr>
        <p:spPr>
          <a:xfrm>
            <a:off x="7414661" y="4617992"/>
            <a:ext cx="45904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Daje to liczbę niebrakujących wartości dla każdej zmiennej i jest niezwykle przydatne podczas obsługi brakujących wartości w ramce danych.
</a:t>
            </a:r>
            <a:endParaRPr lang="en-GB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8D72B81-A2C1-366F-B3CF-1D889B987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880" y="733015"/>
            <a:ext cx="3030872" cy="445716"/>
          </a:xfrm>
          <a:prstGeom prst="rect">
            <a:avLst/>
          </a:prstGeom>
        </p:spPr>
      </p:pic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0C144050-11D5-AA93-1044-7C4157689793}"/>
              </a:ext>
            </a:extLst>
          </p:cNvPr>
          <p:cNvCxnSpPr/>
          <p:nvPr/>
        </p:nvCxnSpPr>
        <p:spPr>
          <a:xfrm flipH="1">
            <a:off x="10067453" y="481240"/>
            <a:ext cx="570369" cy="16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BA75418-5E99-ABBE-D1A0-56E694B82887}"/>
              </a:ext>
            </a:extLst>
          </p:cNvPr>
          <p:cNvSpPr txBox="1"/>
          <p:nvPr/>
        </p:nvSpPr>
        <p:spPr>
          <a:xfrm>
            <a:off x="10600683" y="232431"/>
            <a:ext cx="1484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>
                <a:solidFill>
                  <a:srgbClr val="0070C0"/>
                </a:solidFill>
              </a:rPr>
              <a:t>Wszystkie zmienne</a:t>
            </a:r>
            <a:endParaRPr lang="en-GB" sz="1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95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5E7FE455-3FA7-4963-8BE1-7DED0893BA16}"/>
              </a:ext>
            </a:extLst>
          </p:cNvPr>
          <p:cNvSpPr txBox="1"/>
          <p:nvPr/>
        </p:nvSpPr>
        <p:spPr>
          <a:xfrm>
            <a:off x="1164657" y="53797"/>
            <a:ext cx="103182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>
                <a:solidFill>
                  <a:srgbClr val="C00000"/>
                </a:solidFill>
                <a:latin typeface="Lato" panose="020F0502020204030203" pitchFamily="34" charset="0"/>
              </a:rPr>
              <a:t>Statystyki opisowe</a:t>
            </a:r>
            <a:r>
              <a:rPr lang="pl-PL" b="1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r>
              <a:rPr lang="pl-PL" sz="1400">
                <a:solidFill>
                  <a:srgbClr val="222222"/>
                </a:solidFill>
                <a:latin typeface="Lato" panose="020F0502020204030203" pitchFamily="34" charset="0"/>
              </a:rPr>
              <a:t>Teraz, aby dowiedzieć się o charakterystyce zestawu danych, użyjemy metody </a:t>
            </a:r>
            <a:r>
              <a:rPr lang="pl-PL" sz="1400" b="1" err="1">
                <a:solidFill>
                  <a:srgbClr val="222222"/>
                </a:solidFill>
                <a:latin typeface="Lato" panose="020F0502020204030203" pitchFamily="34" charset="0"/>
              </a:rPr>
              <a:t>df.describe</a:t>
            </a:r>
            <a:r>
              <a:rPr lang="pl-PL" sz="1400" b="1">
                <a:solidFill>
                  <a:srgbClr val="222222"/>
                </a:solidFill>
                <a:latin typeface="Lato" panose="020F0502020204030203" pitchFamily="34" charset="0"/>
              </a:rPr>
              <a:t>(), </a:t>
            </a:r>
            <a:r>
              <a:rPr lang="pl-PL" sz="1400">
                <a:solidFill>
                  <a:srgbClr val="222222"/>
                </a:solidFill>
                <a:latin typeface="Lato" panose="020F0502020204030203" pitchFamily="34" charset="0"/>
              </a:rPr>
              <a:t>która domyślnie daje podsumowanie wszystkich zmiennych liczbowych obecnych w naszej ramce danych.</a:t>
            </a:r>
            <a:endParaRPr lang="en-GB" sz="1400" b="0" i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1DA2E7B-2ED0-4690-807D-F364A338A015}"/>
              </a:ext>
            </a:extLst>
          </p:cNvPr>
          <p:cNvSpPr txBox="1"/>
          <p:nvPr/>
        </p:nvSpPr>
        <p:spPr>
          <a:xfrm>
            <a:off x="1164657" y="1518067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df.describe()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26B8F5-A64D-4EED-92C5-A8E55F344649}"/>
              </a:ext>
            </a:extLst>
          </p:cNvPr>
          <p:cNvSpPr txBox="1"/>
          <p:nvPr/>
        </p:nvSpPr>
        <p:spPr>
          <a:xfrm>
            <a:off x="619180" y="1924631"/>
            <a:ext cx="114092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>
                <a:solidFill>
                  <a:srgbClr val="222222"/>
                </a:solidFill>
                <a:latin typeface="Lato" panose="020F0502020204030203" pitchFamily="34" charset="0"/>
              </a:rPr>
              <a:t>Korzystając z metody </a:t>
            </a:r>
            <a:r>
              <a:rPr lang="pl-PL" sz="1400" err="1">
                <a:solidFill>
                  <a:srgbClr val="222222"/>
                </a:solidFill>
                <a:latin typeface="Lato" panose="020F0502020204030203" pitchFamily="34" charset="0"/>
              </a:rPr>
              <a:t>df.describe</a:t>
            </a:r>
            <a:r>
              <a:rPr lang="pl-PL" sz="1400">
                <a:solidFill>
                  <a:srgbClr val="222222"/>
                </a:solidFill>
                <a:latin typeface="Lato" panose="020F0502020204030203" pitchFamily="34" charset="0"/>
              </a:rPr>
              <a:t>() otrzymujemy następujące cechy zmiennych liczbowych, a mianowicie </a:t>
            </a:r>
            <a:r>
              <a:rPr lang="pl-PL" sz="1400" b="1">
                <a:solidFill>
                  <a:srgbClr val="222222"/>
                </a:solidFill>
                <a:latin typeface="Lato" panose="020F0502020204030203" pitchFamily="34" charset="0"/>
              </a:rPr>
              <a:t>zliczanie (liczba niebrakujących wartości), średnią, odchylenie standardowe i 5-punktowe podsumowanie, które obejmuje minimum, pierwszy </a:t>
            </a:r>
            <a:r>
              <a:rPr lang="pl-PL" sz="1400" b="1" err="1">
                <a:solidFill>
                  <a:srgbClr val="222222"/>
                </a:solidFill>
                <a:latin typeface="Lato" panose="020F0502020204030203" pitchFamily="34" charset="0"/>
              </a:rPr>
              <a:t>kwartyl</a:t>
            </a:r>
            <a:r>
              <a:rPr lang="pl-PL" sz="1400" b="1">
                <a:solidFill>
                  <a:srgbClr val="222222"/>
                </a:solidFill>
                <a:latin typeface="Lato" panose="020F0502020204030203" pitchFamily="34" charset="0"/>
              </a:rPr>
              <a:t>, drugi </a:t>
            </a:r>
            <a:r>
              <a:rPr lang="pl-PL" sz="1400" b="1" err="1">
                <a:solidFill>
                  <a:srgbClr val="222222"/>
                </a:solidFill>
                <a:latin typeface="Lato" panose="020F0502020204030203" pitchFamily="34" charset="0"/>
              </a:rPr>
              <a:t>kwartyl</a:t>
            </a:r>
            <a:r>
              <a:rPr lang="pl-PL" sz="1400" b="1">
                <a:solidFill>
                  <a:srgbClr val="222222"/>
                </a:solidFill>
                <a:latin typeface="Lato" panose="020F0502020204030203" pitchFamily="34" charset="0"/>
              </a:rPr>
              <a:t>, trzeci </a:t>
            </a:r>
            <a:r>
              <a:rPr lang="pl-PL" sz="1400" b="1" err="1">
                <a:solidFill>
                  <a:srgbClr val="222222"/>
                </a:solidFill>
                <a:latin typeface="Lato" panose="020F0502020204030203" pitchFamily="34" charset="0"/>
              </a:rPr>
              <a:t>kwartyl</a:t>
            </a:r>
            <a:r>
              <a:rPr lang="pl-PL" sz="1400" b="1">
                <a:solidFill>
                  <a:srgbClr val="222222"/>
                </a:solidFill>
                <a:latin typeface="Lato" panose="020F0502020204030203" pitchFamily="34" charset="0"/>
              </a:rPr>
              <a:t> i maksimum.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9D75DC3-3B7D-42E9-93EA-2EE5037E2C20}"/>
              </a:ext>
            </a:extLst>
          </p:cNvPr>
          <p:cNvSpPr txBox="1"/>
          <p:nvPr/>
        </p:nvSpPr>
        <p:spPr>
          <a:xfrm>
            <a:off x="1270535" y="2656840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df.describe(include = 'all')</a:t>
            </a:r>
          </a:p>
        </p:txBody>
      </p:sp>
      <p:pic>
        <p:nvPicPr>
          <p:cNvPr id="4099" name="Picture 3" descr="Categorical values | Exploratory Data Analysis in Python">
            <a:extLst>
              <a:ext uri="{FF2B5EF4-FFF2-40B4-BE49-F238E27FC236}">
                <a16:creationId xmlns:a16="http://schemas.microsoft.com/office/drawing/2014/main" id="{904EA081-0F7B-4C0B-AF81-7DEE195B6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57" y="3026173"/>
            <a:ext cx="7934875" cy="295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957718EA-F7C1-4BA7-B558-E89539855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232" y="3026172"/>
            <a:ext cx="2868662" cy="2952914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D8470AC9-D837-47EF-91E1-05F1550DD50D}"/>
              </a:ext>
            </a:extLst>
          </p:cNvPr>
          <p:cNvSpPr txBox="1"/>
          <p:nvPr/>
        </p:nvSpPr>
        <p:spPr>
          <a:xfrm>
            <a:off x="782854" y="5979086"/>
            <a:ext cx="106262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>
                <a:solidFill>
                  <a:srgbClr val="222222"/>
                </a:solidFill>
                <a:latin typeface="Lato" panose="020F0502020204030203" pitchFamily="34" charset="0"/>
              </a:rPr>
              <a:t>Podając argument </a:t>
            </a:r>
            <a:r>
              <a:rPr lang="pl-PL" sz="1400" b="1" err="1">
                <a:solidFill>
                  <a:srgbClr val="222222"/>
                </a:solidFill>
                <a:latin typeface="Lato" panose="020F0502020204030203" pitchFamily="34" charset="0"/>
              </a:rPr>
              <a:t>include</a:t>
            </a:r>
            <a:r>
              <a:rPr lang="pl-PL" sz="1400">
                <a:solidFill>
                  <a:srgbClr val="222222"/>
                </a:solidFill>
                <a:latin typeface="Lato" panose="020F0502020204030203" pitchFamily="34" charset="0"/>
              </a:rPr>
              <a:t> i przypisując mu wartość "</a:t>
            </a:r>
            <a:r>
              <a:rPr lang="pl-PL" sz="1400" b="1" err="1">
                <a:solidFill>
                  <a:srgbClr val="222222"/>
                </a:solidFill>
                <a:latin typeface="Lato" panose="020F0502020204030203" pitchFamily="34" charset="0"/>
              </a:rPr>
              <a:t>all</a:t>
            </a:r>
            <a:r>
              <a:rPr lang="pl-PL" sz="1400">
                <a:solidFill>
                  <a:srgbClr val="222222"/>
                </a:solidFill>
                <a:latin typeface="Lato" panose="020F0502020204030203" pitchFamily="34" charset="0"/>
              </a:rPr>
              <a:t>", </a:t>
            </a:r>
            <a:r>
              <a:rPr lang="pl-PL" sz="1400" b="1">
                <a:solidFill>
                  <a:srgbClr val="222222"/>
                </a:solidFill>
                <a:latin typeface="Lato" panose="020F0502020204030203" pitchFamily="34" charset="0"/>
              </a:rPr>
              <a:t>otrzymujemy również podsumowanie zmiennych kategorycznych</a:t>
            </a:r>
            <a:r>
              <a:rPr lang="pl-PL" sz="1400">
                <a:solidFill>
                  <a:srgbClr val="222222"/>
                </a:solidFill>
                <a:latin typeface="Lato" panose="020F0502020204030203" pitchFamily="34" charset="0"/>
              </a:rPr>
              <a:t>. Dla zmiennych kategorycznych otrzymujemy cechy: </a:t>
            </a:r>
            <a:r>
              <a:rPr lang="pl-PL" sz="1400" err="1">
                <a:solidFill>
                  <a:srgbClr val="222222"/>
                </a:solidFill>
                <a:latin typeface="Lato" panose="020F0502020204030203" pitchFamily="34" charset="0"/>
              </a:rPr>
              <a:t>count</a:t>
            </a:r>
            <a:r>
              <a:rPr lang="pl-PL" sz="1400">
                <a:solidFill>
                  <a:srgbClr val="222222"/>
                </a:solidFill>
                <a:latin typeface="Lato" panose="020F0502020204030203" pitchFamily="34" charset="0"/>
              </a:rPr>
              <a:t> (liczba niezaginiętych wartości), </a:t>
            </a:r>
            <a:r>
              <a:rPr lang="pl-PL" sz="1400" err="1">
                <a:solidFill>
                  <a:srgbClr val="222222"/>
                </a:solidFill>
                <a:latin typeface="Lato" panose="020F0502020204030203" pitchFamily="34" charset="0"/>
              </a:rPr>
              <a:t>unique</a:t>
            </a:r>
            <a:r>
              <a:rPr lang="pl-PL" sz="1400">
                <a:solidFill>
                  <a:srgbClr val="222222"/>
                </a:solidFill>
                <a:latin typeface="Lato" panose="020F0502020204030203" pitchFamily="34" charset="0"/>
              </a:rPr>
              <a:t> (liczba unikalnych wartości), top (najczęstsza wartość) i częstotliwość najczęstszej wartości.
</a:t>
            </a:r>
            <a:endParaRPr lang="en-GB" sz="140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0B1A3C5-FDB6-025F-DC34-382056B6A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657" y="944255"/>
            <a:ext cx="3171825" cy="514350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EA843227-2BE2-8FC6-E458-81247D795DC8}"/>
              </a:ext>
            </a:extLst>
          </p:cNvPr>
          <p:cNvCxnSpPr/>
          <p:nvPr/>
        </p:nvCxnSpPr>
        <p:spPr>
          <a:xfrm flipH="1">
            <a:off x="4409038" y="1131683"/>
            <a:ext cx="1321806" cy="18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BF3795F2-3496-1404-F4B2-482FC17D74C3}"/>
              </a:ext>
            </a:extLst>
          </p:cNvPr>
          <p:cNvSpPr txBox="1"/>
          <p:nvPr/>
        </p:nvSpPr>
        <p:spPr>
          <a:xfrm>
            <a:off x="5893806" y="944255"/>
            <a:ext cx="4581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>
                <a:solidFill>
                  <a:srgbClr val="0070C0"/>
                </a:solidFill>
              </a:rPr>
              <a:t>Wprowadź ten kod przed </a:t>
            </a:r>
            <a:r>
              <a:rPr lang="pl-PL" sz="1400" i="1" err="1">
                <a:solidFill>
                  <a:srgbClr val="0070C0"/>
                </a:solidFill>
              </a:rPr>
              <a:t>df.describe</a:t>
            </a:r>
            <a:r>
              <a:rPr lang="pl-PL" sz="1400" i="1">
                <a:solidFill>
                  <a:srgbClr val="0070C0"/>
                </a:solidFill>
              </a:rPr>
              <a:t>() </a:t>
            </a:r>
            <a:r>
              <a:rPr lang="pl-PL" sz="1400">
                <a:solidFill>
                  <a:srgbClr val="0070C0"/>
                </a:solidFill>
              </a:rPr>
              <a:t>a zawsze będziesz miał wgląd w pełną </a:t>
            </a:r>
            <a:r>
              <a:rPr lang="pl-PL" sz="1400" b="1">
                <a:solidFill>
                  <a:srgbClr val="0070C0"/>
                </a:solidFill>
              </a:rPr>
              <a:t>data </a:t>
            </a:r>
            <a:r>
              <a:rPr lang="pl-PL" sz="1400" b="1" err="1">
                <a:solidFill>
                  <a:srgbClr val="0070C0"/>
                </a:solidFill>
              </a:rPr>
              <a:t>frame</a:t>
            </a:r>
            <a:endParaRPr lang="en-GB" sz="14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8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DA93F440-A721-4846-9007-03057B574D02}"/>
              </a:ext>
            </a:extLst>
          </p:cNvPr>
          <p:cNvSpPr txBox="1"/>
          <p:nvPr/>
        </p:nvSpPr>
        <p:spPr>
          <a:xfrm>
            <a:off x="2942924" y="272534"/>
            <a:ext cx="60976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>
                <a:solidFill>
                  <a:srgbClr val="C00000"/>
                </a:solidFill>
                <a:latin typeface="Lato" panose="020F0502020204030203" pitchFamily="34" charset="0"/>
              </a:rPr>
              <a:t>Wyświetlanie pełnych metadanych zestawu danych
</a:t>
            </a:r>
            <a:endParaRPr lang="en-GB" sz="2000" b="0" i="0">
              <a:solidFill>
                <a:srgbClr val="C0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F0319D0-4569-406A-AACF-2B5655A3239D}"/>
              </a:ext>
            </a:extLst>
          </p:cNvPr>
          <p:cNvSpPr txBox="1"/>
          <p:nvPr/>
        </p:nvSpPr>
        <p:spPr>
          <a:xfrm>
            <a:off x="1402881" y="795754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/>
              <a:t>df.info()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23381BF4-4A8C-4EE5-AA2F-11BB38548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666" y="1165086"/>
            <a:ext cx="4438650" cy="3238500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E0B97D6-871F-47F0-A8EE-ACD4C92D0BB1}"/>
              </a:ext>
            </a:extLst>
          </p:cNvPr>
          <p:cNvSpPr txBox="1"/>
          <p:nvPr/>
        </p:nvSpPr>
        <p:spPr>
          <a:xfrm>
            <a:off x="1402881" y="4492666"/>
            <a:ext cx="105228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Za pomocą tego jednego polecenia </a:t>
            </a:r>
            <a:r>
              <a:rPr lang="pl-PL" b="1">
                <a:solidFill>
                  <a:srgbClr val="222222"/>
                </a:solidFill>
                <a:latin typeface="Lato" panose="020F0502020204030203" pitchFamily="34" charset="0"/>
              </a:rPr>
              <a:t>df.info() </a:t>
            </a:r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otrzymujemy pełną informację o dostępnych danych.</a:t>
            </a:r>
          </a:p>
          <a:p>
            <a:endParaRPr lang="pl-PL">
              <a:solidFill>
                <a:srgbClr val="222222"/>
              </a:solidFill>
              <a:latin typeface="Lato" panose="020F0502020204030203" pitchFamily="34" charset="0"/>
            </a:endParaRPr>
          </a:p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r>
              <a:rPr lang="pl-PL" i="1">
                <a:solidFill>
                  <a:srgbClr val="222222"/>
                </a:solidFill>
                <a:latin typeface="Lato" panose="020F0502020204030203" pitchFamily="34" charset="0"/>
              </a:rPr>
              <a:t>Dzięki temu skończyliśmy z strukturalną eksploracyjną analizą danych, a teraz nadszedł czas, aby przejść do analizy danych eksploracyjnych opartych na treści.
</a:t>
            </a:r>
            <a:endParaRPr lang="en-GB" b="0" i="1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15489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DA15306C7B6024882346E01BCB91FA7" ma:contentTypeVersion="3" ma:contentTypeDescription="Utwórz nowy dokument." ma:contentTypeScope="" ma:versionID="68e837ce42df63cf17b4a342555cdaa9">
  <xsd:schema xmlns:xsd="http://www.w3.org/2001/XMLSchema" xmlns:xs="http://www.w3.org/2001/XMLSchema" xmlns:p="http://schemas.microsoft.com/office/2006/metadata/properties" xmlns:ns2="eff87d91-f7b9-4911-8e55-31ec71283866" targetNamespace="http://schemas.microsoft.com/office/2006/metadata/properties" ma:root="true" ma:fieldsID="bebafeef4d60b259071c438ebc58782b" ns2:_="">
    <xsd:import namespace="eff87d91-f7b9-4911-8e55-31ec712838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87d91-f7b9-4911-8e55-31ec712838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5F949D-C5C5-46FF-9A6F-D9ADCE3409E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C863818-606A-4269-B795-A7573990A109}">
  <ds:schemaRefs>
    <ds:schemaRef ds:uri="eff87d91-f7b9-4911-8e55-31ec712838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03EBF32-C71E-4AF7-9272-9341EE2C7C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revision>1</cp:revision>
  <dcterms:created xsi:type="dcterms:W3CDTF">2022-02-10T07:03:15Z</dcterms:created>
  <dcterms:modified xsi:type="dcterms:W3CDTF">2023-03-02T14:50:49Z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0x0101001DA15306C7B6024882346E01BCB91FA7</vt:lpwstr>
  </property>
</Properties>
</file>