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D5CEB-AB14-4293-92AC-793163580499}" v="2" dt="2023-03-23T14:28:31.062"/>
    <p1510:client id="{B44AF7D0-4BC3-433D-AF11-01F956EDD4E4}" v="1" dt="2023-03-23T14:08:58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Śliwa" userId="S::155471@student.uwm.edu.pl::83db26bb-bac0-47ca-9350-7f6d50f5b67b" providerId="AD" clId="Web-{312D5CEB-AB14-4293-92AC-793163580499}"/>
    <pc:docChg chg="modSld">
      <pc:chgData name="Szymon Śliwa" userId="S::155471@student.uwm.edu.pl::83db26bb-bac0-47ca-9350-7f6d50f5b67b" providerId="AD" clId="Web-{312D5CEB-AB14-4293-92AC-793163580499}" dt="2023-03-23T14:28:31.062" v="1" actId="1076"/>
      <pc:docMkLst>
        <pc:docMk/>
      </pc:docMkLst>
      <pc:sldChg chg="modSp">
        <pc:chgData name="Szymon Śliwa" userId="S::155471@student.uwm.edu.pl::83db26bb-bac0-47ca-9350-7f6d50f5b67b" providerId="AD" clId="Web-{312D5CEB-AB14-4293-92AC-793163580499}" dt="2023-03-23T14:28:31.062" v="1" actId="1076"/>
        <pc:sldMkLst>
          <pc:docMk/>
          <pc:sldMk cId="1035961522" sldId="261"/>
        </pc:sldMkLst>
        <pc:spChg chg="mod">
          <ac:chgData name="Szymon Śliwa" userId="S::155471@student.uwm.edu.pl::83db26bb-bac0-47ca-9350-7f6d50f5b67b" providerId="AD" clId="Web-{312D5CEB-AB14-4293-92AC-793163580499}" dt="2023-03-23T14:28:31.062" v="1" actId="1076"/>
          <ac:spMkLst>
            <pc:docMk/>
            <pc:sldMk cId="1035961522" sldId="261"/>
            <ac:spMk id="6" creationId="{37F6B11F-2938-C9DB-CC68-3222CF0BD26C}"/>
          </ac:spMkLst>
        </pc:spChg>
      </pc:sldChg>
    </pc:docChg>
  </pc:docChgLst>
  <pc:docChgLst>
    <pc:chgData name="Błażej Murawski" userId="S::173730@student.uwm.edu.pl::5e9a3ab5-be70-4a63-b1bc-a498f2cf09ff" providerId="AD" clId="Web-{B44AF7D0-4BC3-433D-AF11-01F956EDD4E4}"/>
    <pc:docChg chg="modSld">
      <pc:chgData name="Błażej Murawski" userId="S::173730@student.uwm.edu.pl::5e9a3ab5-be70-4a63-b1bc-a498f2cf09ff" providerId="AD" clId="Web-{B44AF7D0-4BC3-433D-AF11-01F956EDD4E4}" dt="2023-03-23T14:08:58.967" v="0" actId="1076"/>
      <pc:docMkLst>
        <pc:docMk/>
      </pc:docMkLst>
      <pc:sldChg chg="modSp">
        <pc:chgData name="Błażej Murawski" userId="S::173730@student.uwm.edu.pl::5e9a3ab5-be70-4a63-b1bc-a498f2cf09ff" providerId="AD" clId="Web-{B44AF7D0-4BC3-433D-AF11-01F956EDD4E4}" dt="2023-03-23T14:08:58.967" v="0" actId="1076"/>
        <pc:sldMkLst>
          <pc:docMk/>
          <pc:sldMk cId="1998261547" sldId="258"/>
        </pc:sldMkLst>
        <pc:picChg chg="mod">
          <ac:chgData name="Błażej Murawski" userId="S::173730@student.uwm.edu.pl::5e9a3ab5-be70-4a63-b1bc-a498f2cf09ff" providerId="AD" clId="Web-{B44AF7D0-4BC3-433D-AF11-01F956EDD4E4}" dt="2023-03-23T14:08:58.967" v="0" actId="1076"/>
          <ac:picMkLst>
            <pc:docMk/>
            <pc:sldMk cId="1998261547" sldId="258"/>
            <ac:picMk id="7" creationId="{276FC6B9-1BA8-6667-BB04-4D21C64626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E184EB-9706-6594-643A-0DEC0293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C23BAB-3C1A-F0A9-921D-891E50FA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274082-7AA1-32E5-C062-050B8D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B323C9-3288-22C0-5FC7-69077B12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A5F2F0-6F26-0909-7FD6-89A05FE8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9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31523-9F4A-5D9E-D07C-EFCA7CE0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BAE961-2916-CCA4-B7C2-10F9980C5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1B668B-5C59-F624-B9D8-D9AFCE7D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0055B2-919A-67D6-5E65-5A18F8C6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10BAE0-AC8E-E485-E745-DE4A4B4B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065E991-8AB2-8D54-BE4A-3D51BA392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31E639-8EFA-4117-D878-6A959C23A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F1AB4D-FE0F-D35A-6F4E-F09AA183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CF2D75-C950-A70E-6858-B6FA0A00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E73760-2D96-7DB2-7BB9-B9FE6E20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20E529-7D4F-B1EA-2AF0-401F0637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01346F-7274-59C5-C88C-6A3054E1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F97675-3C83-3FA2-9BA6-A13534B3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D97384-8F51-937F-10EF-31F44222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8D479D-DE2F-C57C-B0FA-15193968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2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18C160-4E9F-D4E0-16A6-D1811A02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DACBB2-C0ED-909C-A82F-9B6FD2CD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3F7155-BC21-293A-9ED1-E35F8AF4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9F304B-C367-6C6B-9C84-1C979B8D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3DF57A-6CDB-5BAC-6E6E-F4281B81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9703B6-D002-F632-A893-FD8BBBC4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2B5FE9-4A7B-75EE-1348-AB05719D5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8A32E0C-EFE5-209C-38D5-9088A477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97169F-142F-6925-9CCB-C8960471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C00BE7-AF38-A677-FF13-A007137E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C17B9C-AEDB-7191-C677-55BEDED6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2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8984E-8783-B1F3-3672-F868C9E3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6AAEA1-2C46-2A96-649C-371A19A3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85ACFD-8DB5-5984-13BA-EB1534908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2E4C27-8AB9-5502-BCAB-10A86DE9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E53B509-0411-71B3-7C7B-E8034703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F558C99-05BB-B14A-9EC7-1A40C4DA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96CEB7-6190-1501-D85E-470F6F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1153734-7A73-FA87-0501-523D8DDA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AC4FB-E034-4D15-480E-A6A88843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893EA45-B0D8-4DB7-9594-3011E915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CBF1EB-C6DB-64EA-2901-9CD21836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AC19E5-0148-CDA3-7B03-6287FAE2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E298219-2AD3-D7E4-553A-661873E9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1AB7F3-B104-FF02-A567-2F623A86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5B088A5-7245-9122-9F18-D22FC304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BF807F-2EF1-2A14-1B30-02407A9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6C5ED3-0329-DFE2-22E1-599FEB3E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8854A9-107E-B525-45F0-29D0D5F58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54C129-B2ED-F677-E981-66E9B1D6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F798DD-D4C6-FF95-D6AD-9097CCBB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148D59-5E0F-A072-DE30-8613BD2C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5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57F5AA-74B6-62CA-59B2-94856372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79CDFF9-F918-48CB-F8FC-2F5F5EAF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88C6F6-E7F4-81AB-F2E0-E62A862C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D28A84-DE46-7550-F739-3D27AECB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0B2A78-E632-CA07-E479-6D46C88B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11F468-CD56-BD8D-D855-2099587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D54247A-F623-2709-B56C-E06A07FF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8662F8-DCCC-AFC8-A308-FC6BFCAC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78A69D-371A-1E08-E2F7-D0D7DA4BD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A5A238-935C-5256-69EC-EE5B095EF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9876E6-FA52-AEBF-E2B4-32E671E5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F6B9597-C274-C88F-1775-1667AB787F62}"/>
              </a:ext>
            </a:extLst>
          </p:cNvPr>
          <p:cNvSpPr txBox="1"/>
          <p:nvPr/>
        </p:nvSpPr>
        <p:spPr>
          <a:xfrm>
            <a:off x="1187147" y="1403143"/>
            <a:ext cx="10610661" cy="2434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b="1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Drzewa decyzyjne </a:t>
            </a:r>
            <a:r>
              <a:rPr lang="en-GB" sz="1800" b="1" spc="-5">
                <a:solidFill>
                  <a:srgbClr val="3E3E3D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l-PL" b="1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lasy losowe 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są popularnymi metodami drzew stosowanymi w tym celu.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tych metodach struktura drzewa jest tworzona w oparciu o zmienne, które są najważniejsze dla przewidywania zmiennej docelowej.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u="sng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Znaczenie każdej zmiennej jest obliczane na podstawie zmniejszenia</a:t>
            </a:r>
            <a:r>
              <a:rPr lang="pl-PL" b="1" u="sng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zanieczyszczeń (</a:t>
            </a:r>
            <a:r>
              <a:rPr lang="pl-PL" b="1" u="sng" spc="-5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impurity</a:t>
            </a:r>
            <a:r>
              <a:rPr lang="pl-PL" u="sng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wynikających z podziału danych na podstawie tej zmiennej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B70CC4E-091C-3614-782B-2F19EC0B9867}"/>
              </a:ext>
            </a:extLst>
          </p:cNvPr>
          <p:cNvSpPr txBox="1"/>
          <p:nvPr/>
        </p:nvSpPr>
        <p:spPr>
          <a:xfrm>
            <a:off x="2317687" y="229672"/>
            <a:ext cx="7170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Selekcja zmiennych za pomocą modelu </a:t>
            </a:r>
            <a:r>
              <a:rPr lang="pl-PL" sz="3200" b="1" err="1">
                <a:solidFill>
                  <a:srgbClr val="FF0000"/>
                </a:solidFill>
              </a:rPr>
              <a:t>Random</a:t>
            </a:r>
            <a:r>
              <a:rPr lang="pl-PL" sz="3200" b="1">
                <a:solidFill>
                  <a:srgbClr val="FF0000"/>
                </a:solidFill>
              </a:rPr>
              <a:t> </a:t>
            </a:r>
            <a:r>
              <a:rPr lang="pl-PL" sz="3200" b="1" err="1">
                <a:solidFill>
                  <a:srgbClr val="FF0000"/>
                </a:solidFill>
              </a:rPr>
              <a:t>Forest</a:t>
            </a:r>
            <a:endParaRPr lang="en-GB" sz="3200" b="1">
              <a:solidFill>
                <a:srgbClr val="FF000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B769536-A237-B305-4F45-74B4948DCBCB}"/>
              </a:ext>
            </a:extLst>
          </p:cNvPr>
          <p:cNvSpPr txBox="1"/>
          <p:nvPr/>
        </p:nvSpPr>
        <p:spPr>
          <a:xfrm>
            <a:off x="1187148" y="4232034"/>
            <a:ext cx="6493812" cy="233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drzewach decyzyjnych jako węzeł główny (</a:t>
            </a:r>
            <a:r>
              <a:rPr lang="pl-PL" spc="-5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pc="-5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wybierany jest obiekt o największym zysku informacji, a dane są dzielone na podstawie tego obiektu.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 ten powtarza się rekurencyjnie, aż do spełnienia kryterium zatrzymania, takiego jak maksymalna głębokość drzewa lub minimalna liczba próbek na liść (</a:t>
            </a:r>
            <a:r>
              <a:rPr lang="pl-PL" spc="-5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9FDE74C-ECF5-9B94-A002-EB3F1CE6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4157572"/>
            <a:ext cx="4500441" cy="1848592"/>
          </a:xfrm>
          <a:prstGeom prst="rect">
            <a:avLst/>
          </a:prstGeom>
        </p:spPr>
      </p:pic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A1B6CF6-1C0C-1695-99CB-95EE195BAC0E}"/>
              </a:ext>
            </a:extLst>
          </p:cNvPr>
          <p:cNvCxnSpPr/>
          <p:nvPr/>
        </p:nvCxnSpPr>
        <p:spPr>
          <a:xfrm>
            <a:off x="6910939" y="4417996"/>
            <a:ext cx="2454442" cy="9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C0366C3-3E61-300C-11E1-112EE2508A67}"/>
              </a:ext>
            </a:extLst>
          </p:cNvPr>
          <p:cNvCxnSpPr/>
          <p:nvPr/>
        </p:nvCxnSpPr>
        <p:spPr>
          <a:xfrm flipV="1">
            <a:off x="6391175" y="6006164"/>
            <a:ext cx="2098307" cy="3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2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250055F-31C1-3EA3-65DF-891778971A3B}"/>
              </a:ext>
            </a:extLst>
          </p:cNvPr>
          <p:cNvSpPr txBox="1"/>
          <p:nvPr/>
        </p:nvSpPr>
        <p:spPr>
          <a:xfrm>
            <a:off x="1605011" y="401180"/>
            <a:ext cx="8742145" cy="2743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lasach losowych wiele drzew decyzyjnych jest budowanych przy użyciu losowych podzbiorów obiektów i danych (</a:t>
            </a:r>
            <a:r>
              <a:rPr lang="pl-PL" b="1" spc="-5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b="1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Znaczenie (</a:t>
            </a:r>
            <a:r>
              <a:rPr lang="pl-PL" b="1" spc="-5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l-PL" b="1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każdej zmiennej jest obliczane jako średnia redukcja zanieczyszczeń we wszystkich drzewach. Pomaga to zmniejszyć wariancję modelu i poprawić jego uogólnianie.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C26ED96-0C0B-D566-7371-CC1C4B8BF8FA}"/>
              </a:ext>
            </a:extLst>
          </p:cNvPr>
          <p:cNvSpPr txBox="1"/>
          <p:nvPr/>
        </p:nvSpPr>
        <p:spPr>
          <a:xfrm>
            <a:off x="1366788" y="3240747"/>
            <a:ext cx="9846644" cy="2435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Metody oparte na drzewie mogą być również używane do wyodrębniania zmiennych. W takim przypadku możemy wyodrębnić nowe zmienne na podstawie </a:t>
            </a:r>
            <a:r>
              <a:rPr lang="pl-PL" b="1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granic decyzyjnych drzewa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przykład możemy użyć węzła liścia drzewa decyzyjnego jako </a:t>
            </a:r>
            <a:r>
              <a:rPr lang="pl-PL" u="sng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nowej funkcji binarnej</a:t>
            </a:r>
            <a:r>
              <a:rPr lang="pl-PL" spc="-5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która wskazuje, czy punkt danych należy do tego regionu przestrzeni zmiennych.
</a:t>
            </a:r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9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144215B-593A-337C-B5D7-0CCF1CA22853}"/>
              </a:ext>
            </a:extLst>
          </p:cNvPr>
          <p:cNvSpPr txBox="1"/>
          <p:nvPr/>
        </p:nvSpPr>
        <p:spPr>
          <a:xfrm>
            <a:off x="3657600" y="336884"/>
            <a:ext cx="473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Zadanie do wykonania</a:t>
            </a:r>
            <a:endParaRPr lang="en-GB" sz="2800" b="1">
              <a:solidFill>
                <a:srgbClr val="FF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7FDAB6-E51E-B93E-7683-C2D845FDCBA8}"/>
              </a:ext>
            </a:extLst>
          </p:cNvPr>
          <p:cNvSpPr txBox="1"/>
          <p:nvPr/>
        </p:nvSpPr>
        <p:spPr>
          <a:xfrm>
            <a:off x="1212783" y="1260909"/>
            <a:ext cx="7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Przeanalizuj poniższy kod i napisz własny z nowa bazą danych:</a:t>
            </a:r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76FC6B9-1BA8-6667-BB04-4D21C646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238105"/>
            <a:ext cx="7439025" cy="3743325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80B5731-C721-FA93-42CE-2AA724CE115B}"/>
              </a:ext>
            </a:extLst>
          </p:cNvPr>
          <p:cNvCxnSpPr>
            <a:cxnSpLocks/>
          </p:cNvCxnSpPr>
          <p:nvPr/>
        </p:nvCxnSpPr>
        <p:spPr>
          <a:xfrm flipH="1">
            <a:off x="5351646" y="1630241"/>
            <a:ext cx="4918510" cy="14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FF183DD-5E1A-E632-D139-565FB111DA93}"/>
              </a:ext>
            </a:extLst>
          </p:cNvPr>
          <p:cNvSpPr txBox="1"/>
          <p:nvPr/>
        </p:nvSpPr>
        <p:spPr>
          <a:xfrm>
            <a:off x="8739739" y="2777791"/>
            <a:ext cx="246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Policz liczbę zmiennych i zwróć uwagę na zmienną y </a:t>
            </a:r>
            <a:endParaRPr lang="en-GB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821E3484-6C9B-06AC-E677-EEB2124E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4" y="6067694"/>
            <a:ext cx="3057525" cy="4381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C0E4CBB-DE87-1EEA-2C43-C4AEBB9C5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75"/>
          <a:stretch/>
        </p:blipFill>
        <p:spPr>
          <a:xfrm>
            <a:off x="7566457" y="1057331"/>
            <a:ext cx="4528738" cy="5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AD36247-B2EC-A3C2-C91B-CDC339B94D65}"/>
              </a:ext>
            </a:extLst>
          </p:cNvPr>
          <p:cNvSpPr txBox="1"/>
          <p:nvPr/>
        </p:nvSpPr>
        <p:spPr>
          <a:xfrm>
            <a:off x="3159660" y="280658"/>
            <a:ext cx="533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Wprowadź model RF (z </a:t>
            </a:r>
            <a:r>
              <a:rPr lang="pl-PL" err="1"/>
              <a:t>hiperparametrami</a:t>
            </a:r>
            <a:r>
              <a:rPr lang="pl-PL"/>
              <a:t> bez zmian)</a:t>
            </a:r>
          </a:p>
          <a:p>
            <a:endParaRPr lang="pl-PL"/>
          </a:p>
          <a:p>
            <a:r>
              <a:rPr lang="pl-PL"/>
              <a:t>I wydrukuj listę zmiennych z „</a:t>
            </a:r>
            <a:r>
              <a:rPr lang="pl-PL" err="1"/>
              <a:t>ważnościami</a:t>
            </a:r>
            <a:r>
              <a:rPr lang="pl-PL"/>
              <a:t>” ( dla budowy modelu RF)</a:t>
            </a:r>
            <a:endParaRPr lang="en-GB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4DD5A15-4059-F143-8991-4143798F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1" y="1480987"/>
            <a:ext cx="5286375" cy="27051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29C506-D0DD-64B8-5DAB-78F9C047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59" y="5085643"/>
            <a:ext cx="7305675" cy="12858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98D2077-F420-9957-EA84-37C3756F8529}"/>
              </a:ext>
            </a:extLst>
          </p:cNvPr>
          <p:cNvSpPr txBox="1"/>
          <p:nvPr/>
        </p:nvSpPr>
        <p:spPr>
          <a:xfrm>
            <a:off x="6400800" y="3856776"/>
            <a:ext cx="467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Posortuj zmienne ze względu na ważności od największej do najmniejszej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0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5DB5C52-24C5-415D-DC7D-53F9FDBE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39" y="605450"/>
            <a:ext cx="9744075" cy="61722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7F6B11F-2938-C9DB-CC68-3222CF0BD26C}"/>
              </a:ext>
            </a:extLst>
          </p:cNvPr>
          <p:cNvSpPr/>
          <p:nvPr/>
        </p:nvSpPr>
        <p:spPr>
          <a:xfrm>
            <a:off x="2617891" y="4291720"/>
            <a:ext cx="2462543" cy="167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3F7D7A-1FB9-94C3-AEAB-5F614661F91F}"/>
              </a:ext>
            </a:extLst>
          </p:cNvPr>
          <p:cNvSpPr txBox="1"/>
          <p:nvPr/>
        </p:nvSpPr>
        <p:spPr>
          <a:xfrm>
            <a:off x="1033838" y="181069"/>
            <a:ext cx="107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Wprowadź biblioteki i moduły, utwórz estymator RF i wizualizuj posortowaną listę ważności zmiennych.</a:t>
            </a:r>
            <a:endParaRPr lang="en-GB"/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D17011CC-07B8-66C6-A719-600E4981F61E}"/>
              </a:ext>
            </a:extLst>
          </p:cNvPr>
          <p:cNvCxnSpPr/>
          <p:nvPr/>
        </p:nvCxnSpPr>
        <p:spPr>
          <a:xfrm flipH="1" flipV="1">
            <a:off x="2897109" y="3974471"/>
            <a:ext cx="2218099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04452-B7E3-B5F8-4849-F058CEB0289A}"/>
              </a:ext>
            </a:extLst>
          </p:cNvPr>
          <p:cNvSpPr txBox="1"/>
          <p:nvPr/>
        </p:nvSpPr>
        <p:spPr>
          <a:xfrm>
            <a:off x="5287224" y="4635374"/>
            <a:ext cx="294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Zamień „</a:t>
            </a:r>
            <a:r>
              <a:rPr lang="pl-PL" err="1"/>
              <a:t>head</a:t>
            </a:r>
            <a:r>
              <a:rPr lang="pl-PL"/>
              <a:t>” na „</a:t>
            </a:r>
            <a:r>
              <a:rPr lang="pl-PL" err="1"/>
              <a:t>all</a:t>
            </a:r>
            <a:r>
              <a:rPr lang="pl-PL"/>
              <a:t>”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615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D4B670-F71F-4604-8F5D-9737CECA2F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C789B0-C9FB-4968-952F-4C7846CCB36B}">
  <ds:schemaRefs>
    <ds:schemaRef ds:uri="eff87d91-f7b9-4911-8e55-31ec71283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613141-9CFD-4330-BBA5-F907785865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2023-03-16T06:18:10Z</dcterms:created>
  <dcterms:modified xsi:type="dcterms:W3CDTF">2023-03-23T14:28:48Z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