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8A6D14-4C05-4FDE-97C3-B6A6FD35BA15}" v="2" dt="2023-03-16T14:22:06.581"/>
    <p1510:client id="{26A59D2B-81EF-4D21-A809-44002F554550}" v="1" dt="2023-03-16T14:19:23.867"/>
    <p1510:client id="{49E1FE98-D40C-488B-BC83-948D6F5B06A1}" v="2" dt="2023-03-16T14:16:07.037"/>
    <p1510:client id="{78B770BD-E2A4-4AD4-A42D-3F492ED4B3AD}" v="53" dt="2023-03-16T14:39:23.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łażej Murawski" userId="S::173730@student.uwm.edu.pl::5e9a3ab5-be70-4a63-b1bc-a498f2cf09ff" providerId="AD" clId="Web-{078A6D14-4C05-4FDE-97C3-B6A6FD35BA15}"/>
    <pc:docChg chg="modSld">
      <pc:chgData name="Błażej Murawski" userId="S::173730@student.uwm.edu.pl::5e9a3ab5-be70-4a63-b1bc-a498f2cf09ff" providerId="AD" clId="Web-{078A6D14-4C05-4FDE-97C3-B6A6FD35BA15}" dt="2023-03-16T14:22:06.581" v="1" actId="1076"/>
      <pc:docMkLst>
        <pc:docMk/>
      </pc:docMkLst>
      <pc:sldChg chg="modSp">
        <pc:chgData name="Błażej Murawski" userId="S::173730@student.uwm.edu.pl::5e9a3ab5-be70-4a63-b1bc-a498f2cf09ff" providerId="AD" clId="Web-{078A6D14-4C05-4FDE-97C3-B6A6FD35BA15}" dt="2023-03-16T14:22:06.581" v="1" actId="1076"/>
        <pc:sldMkLst>
          <pc:docMk/>
          <pc:sldMk cId="1943496643" sldId="260"/>
        </pc:sldMkLst>
        <pc:picChg chg="mod">
          <ac:chgData name="Błażej Murawski" userId="S::173730@student.uwm.edu.pl::5e9a3ab5-be70-4a63-b1bc-a498f2cf09ff" providerId="AD" clId="Web-{078A6D14-4C05-4FDE-97C3-B6A6FD35BA15}" dt="2023-03-16T14:22:06.581" v="1" actId="1076"/>
          <ac:picMkLst>
            <pc:docMk/>
            <pc:sldMk cId="1943496643" sldId="260"/>
            <ac:picMk id="5" creationId="{9C2812F4-EB30-741D-BE28-213AEEE12AB0}"/>
          </ac:picMkLst>
        </pc:picChg>
      </pc:sldChg>
    </pc:docChg>
  </pc:docChgLst>
  <pc:docChgLst>
    <pc:chgData name="Szymon Śliwa" userId="S::155471@student.uwm.edu.pl::83db26bb-bac0-47ca-9350-7f6d50f5b67b" providerId="AD" clId="Web-{26A59D2B-81EF-4D21-A809-44002F554550}"/>
    <pc:docChg chg="modSld">
      <pc:chgData name="Szymon Śliwa" userId="S::155471@student.uwm.edu.pl::83db26bb-bac0-47ca-9350-7f6d50f5b67b" providerId="AD" clId="Web-{26A59D2B-81EF-4D21-A809-44002F554550}" dt="2023-03-16T14:19:23.867" v="0" actId="1076"/>
      <pc:docMkLst>
        <pc:docMk/>
      </pc:docMkLst>
      <pc:sldChg chg="modSp">
        <pc:chgData name="Szymon Śliwa" userId="S::155471@student.uwm.edu.pl::83db26bb-bac0-47ca-9350-7f6d50f5b67b" providerId="AD" clId="Web-{26A59D2B-81EF-4D21-A809-44002F554550}" dt="2023-03-16T14:19:23.867" v="0" actId="1076"/>
        <pc:sldMkLst>
          <pc:docMk/>
          <pc:sldMk cId="2422822189" sldId="257"/>
        </pc:sldMkLst>
        <pc:picChg chg="mod">
          <ac:chgData name="Szymon Śliwa" userId="S::155471@student.uwm.edu.pl::83db26bb-bac0-47ca-9350-7f6d50f5b67b" providerId="AD" clId="Web-{26A59D2B-81EF-4D21-A809-44002F554550}" dt="2023-03-16T14:19:23.867" v="0" actId="1076"/>
          <ac:picMkLst>
            <pc:docMk/>
            <pc:sldMk cId="2422822189" sldId="257"/>
            <ac:picMk id="4" creationId="{37ECE06F-0D9C-E984-74B3-33BB41A73469}"/>
          </ac:picMkLst>
        </pc:picChg>
      </pc:sldChg>
    </pc:docChg>
  </pc:docChgLst>
  <pc:docChgLst>
    <pc:chgData name="Kamil Lipiński" userId="S::155069@student.uwm.edu.pl::92031217-5e6c-4088-bb78-9f758c820b7b" providerId="AD" clId="Web-{49E1FE98-D40C-488B-BC83-948D6F5B06A1}"/>
    <pc:docChg chg="modSld">
      <pc:chgData name="Kamil Lipiński" userId="S::155069@student.uwm.edu.pl::92031217-5e6c-4088-bb78-9f758c820b7b" providerId="AD" clId="Web-{49E1FE98-D40C-488B-BC83-948D6F5B06A1}" dt="2023-03-16T14:16:07.037" v="1" actId="1076"/>
      <pc:docMkLst>
        <pc:docMk/>
      </pc:docMkLst>
      <pc:sldChg chg="modSp">
        <pc:chgData name="Kamil Lipiński" userId="S::155069@student.uwm.edu.pl::92031217-5e6c-4088-bb78-9f758c820b7b" providerId="AD" clId="Web-{49E1FE98-D40C-488B-BC83-948D6F5B06A1}" dt="2023-03-16T14:16:07.037" v="1" actId="1076"/>
        <pc:sldMkLst>
          <pc:docMk/>
          <pc:sldMk cId="1739614867" sldId="259"/>
        </pc:sldMkLst>
        <pc:picChg chg="mod">
          <ac:chgData name="Kamil Lipiński" userId="S::155069@student.uwm.edu.pl::92031217-5e6c-4088-bb78-9f758c820b7b" providerId="AD" clId="Web-{49E1FE98-D40C-488B-BC83-948D6F5B06A1}" dt="2023-03-16T14:16:07.037" v="1" actId="1076"/>
          <ac:picMkLst>
            <pc:docMk/>
            <pc:sldMk cId="1739614867" sldId="259"/>
            <ac:picMk id="9" creationId="{BDD26636-A103-BD22-7BD5-E0EAA7B24F6D}"/>
          </ac:picMkLst>
        </pc:picChg>
      </pc:sldChg>
    </pc:docChg>
  </pc:docChgLst>
  <pc:docChgLst>
    <pc:chgData name="Marek Kruk" userId="S::3715@uczelnia.uwm.edu.pl::8dd030d9-7369-4944-a559-d4100ab5e440" providerId="AD" clId="Web-{78B770BD-E2A4-4AD4-A42D-3F492ED4B3AD}"/>
    <pc:docChg chg="modSld">
      <pc:chgData name="Marek Kruk" userId="S::3715@uczelnia.uwm.edu.pl::8dd030d9-7369-4944-a559-d4100ab5e440" providerId="AD" clId="Web-{78B770BD-E2A4-4AD4-A42D-3F492ED4B3AD}" dt="2023-03-16T14:39:23.653" v="31" actId="14100"/>
      <pc:docMkLst>
        <pc:docMk/>
      </pc:docMkLst>
      <pc:sldChg chg="addSp modSp">
        <pc:chgData name="Marek Kruk" userId="S::3715@uczelnia.uwm.edu.pl::8dd030d9-7369-4944-a559-d4100ab5e440" providerId="AD" clId="Web-{78B770BD-E2A4-4AD4-A42D-3F492ED4B3AD}" dt="2023-03-16T14:39:23.653" v="31" actId="14100"/>
        <pc:sldMkLst>
          <pc:docMk/>
          <pc:sldMk cId="2422822189" sldId="257"/>
        </pc:sldMkLst>
        <pc:spChg chg="add mod">
          <ac:chgData name="Marek Kruk" userId="S::3715@uczelnia.uwm.edu.pl::8dd030d9-7369-4944-a559-d4100ab5e440" providerId="AD" clId="Web-{78B770BD-E2A4-4AD4-A42D-3F492ED4B3AD}" dt="2023-03-16T14:34:21.018" v="21" actId="20577"/>
          <ac:spMkLst>
            <pc:docMk/>
            <pc:sldMk cId="2422822189" sldId="257"/>
            <ac:spMk id="2" creationId="{68BA444D-E397-5346-21F6-B1C97ED1BE4B}"/>
          </ac:spMkLst>
        </pc:spChg>
        <pc:picChg chg="mod">
          <ac:chgData name="Marek Kruk" userId="S::3715@uczelnia.uwm.edu.pl::8dd030d9-7369-4944-a559-d4100ab5e440" providerId="AD" clId="Web-{78B770BD-E2A4-4AD4-A42D-3F492ED4B3AD}" dt="2023-03-16T14:29:09.820" v="0" actId="1076"/>
          <ac:picMkLst>
            <pc:docMk/>
            <pc:sldMk cId="2422822189" sldId="257"/>
            <ac:picMk id="9" creationId="{21D4A6DA-DBC3-AD61-CB2A-EC531C835F44}"/>
          </ac:picMkLst>
        </pc:picChg>
        <pc:cxnChg chg="add mod">
          <ac:chgData name="Marek Kruk" userId="S::3715@uczelnia.uwm.edu.pl::8dd030d9-7369-4944-a559-d4100ab5e440" providerId="AD" clId="Web-{78B770BD-E2A4-4AD4-A42D-3F492ED4B3AD}" dt="2023-03-16T14:39:23.653" v="31" actId="14100"/>
          <ac:cxnSpMkLst>
            <pc:docMk/>
            <pc:sldMk cId="2422822189" sldId="257"/>
            <ac:cxnSpMk id="5" creationId="{3B4FAF48-A5E9-83AD-16E7-348AF7A0365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57B0EF-66E7-F87F-272B-84763641328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443E3D2D-19B3-FA0D-D8DE-57A8E3CAE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D4556DE8-D907-1821-2926-660E98A65C0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908AA1F-4082-7AC1-F61F-FCFE50A3D52F}"/>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52A68FF-F214-E78B-A41E-8D649BD9BEEC}"/>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21279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D84ABF-0BB0-C8AB-2737-6855E140338D}"/>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AC213A4A-09C1-D3B4-7915-F4F19A984002}"/>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AF41981E-014A-86AF-81C9-C1378FE8DCE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303DA94F-F819-8EE9-84FD-F888C707B1A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872936AB-3F0E-F1EC-8631-8A3E1F930F4E}"/>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06572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211B2A5-398E-E09A-304F-064B26ED2A12}"/>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69FEA699-35F6-52C1-F46D-6FAF592A015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AE277150-6C7C-C130-B904-9CD10B249880}"/>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1DDFB759-657F-9215-3A9C-C94ED65E9D39}"/>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CF2BA128-88BA-D493-FFB5-814E45E0D264}"/>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45208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84A030-9918-1DE1-7B62-0D1033B1F50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DA57F5F2-D28C-F9E3-50DB-BB8F50CE7EFF}"/>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DF9F5F6B-2474-90DA-FBAE-1879929B469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200BD692-F615-F03A-C513-AF91E12A81B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57336B50-68B9-28BF-86AE-DA52C221E84C}"/>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01274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067FB5-2C35-83BC-7F59-208BA6F8352C}"/>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78761BEA-A639-3EA9-CAD7-4089DADE0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776D179-567E-B702-9F9D-6A3D119A2772}"/>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A326D56-0566-9539-E423-35BFCBEE0E4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B9A3739-AC34-7BF5-CA3A-4B6F5B31F056}"/>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322133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D664C1-90B1-06E7-59FA-6A604E2DCCAF}"/>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AEAFF64E-F45A-7F4E-3DB1-DC7C3A515059}"/>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CB6A6839-0A29-9020-B1F9-8472DF7EC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CC0B1F2C-66F5-64B2-10D4-7A4CA7DD651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F6B27815-8F06-E07E-0553-F2FBEDF1D835}"/>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B471009F-3B8C-E6FB-B7A4-1B1742AD5E4F}"/>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58664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0C2A47-1DDF-4D21-E5C1-1BAE439B4983}"/>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5B76661-84A1-FDEB-6897-2749AF9ED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1D29460-89AF-7A25-7D8E-EAE72CD285C3}"/>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9EB9784-2E55-8C4A-22FF-58A27ABA4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2CF2937B-0EC9-8A54-3394-3B667899B17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1D2A9F44-468E-BEBF-5AFE-EE2D5CEFC967}"/>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8" name="Symbol zastępczy stopki 7">
            <a:extLst>
              <a:ext uri="{FF2B5EF4-FFF2-40B4-BE49-F238E27FC236}">
                <a16:creationId xmlns:a16="http://schemas.microsoft.com/office/drawing/2014/main" id="{6FB173CE-6F5A-C238-5EDB-79C5370A0E05}"/>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244319B4-7809-2560-DF34-A66E75FBE5E3}"/>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355673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8F09EF-8ACF-7F5D-3CB7-4ECD6D66391F}"/>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7B04141F-804C-52A5-1A63-8840E10428BA}"/>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4" name="Symbol zastępczy stopki 3">
            <a:extLst>
              <a:ext uri="{FF2B5EF4-FFF2-40B4-BE49-F238E27FC236}">
                <a16:creationId xmlns:a16="http://schemas.microsoft.com/office/drawing/2014/main" id="{3A8165FC-040F-55E0-63BB-70D28F951F75}"/>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A85C7109-C38A-AED8-0D80-F7A59995A19A}"/>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261995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93E33584-5E62-F089-2F5C-A3DB7C5D8E79}"/>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3" name="Symbol zastępczy stopki 2">
            <a:extLst>
              <a:ext uri="{FF2B5EF4-FFF2-40B4-BE49-F238E27FC236}">
                <a16:creationId xmlns:a16="http://schemas.microsoft.com/office/drawing/2014/main" id="{D727E4C1-BA25-328B-EBC0-DA022399CDE7}"/>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637EC549-32E7-A6E3-AC0C-E172E9DC1FB7}"/>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121051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1E4FFB-5B97-5175-B9FF-F4BC16675EA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713660A-DEEB-074D-2C48-459747296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8C73134C-1196-D77F-0DCA-4A6B40385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C8A3673-1127-D82F-A545-E7F5DA0C56AF}"/>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3D93A56C-DB94-E0EB-433C-9BF662D5797B}"/>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5FE63CCC-B820-F89C-C1EF-1065D8C1BF61}"/>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55372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F0ECB0-69F0-8278-801C-57EC54EE0D4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66829E4C-7156-C343-BFCC-97DCB5753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32F13C6-7437-2ED5-4A78-4F1602F8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DC3ECDA-A6BF-828C-A7C4-6DA9B5343E98}"/>
              </a:ext>
            </a:extLst>
          </p:cNvPr>
          <p:cNvSpPr>
            <a:spLocks noGrp="1"/>
          </p:cNvSpPr>
          <p:nvPr>
            <p:ph type="dt" sz="half" idx="10"/>
          </p:nvPr>
        </p:nvSpPr>
        <p:spPr/>
        <p:txBody>
          <a:bodyPr/>
          <a:lstStyle/>
          <a:p>
            <a:fld id="{2A9ECE00-85A0-4400-A01F-0AE847790A9F}" type="datetimeFigureOut">
              <a:rPr lang="en-GB" smtClean="0"/>
              <a:t>16/03/2023</a:t>
            </a:fld>
            <a:endParaRPr lang="en-GB"/>
          </a:p>
        </p:txBody>
      </p:sp>
      <p:sp>
        <p:nvSpPr>
          <p:cNvPr id="6" name="Symbol zastępczy stopki 5">
            <a:extLst>
              <a:ext uri="{FF2B5EF4-FFF2-40B4-BE49-F238E27FC236}">
                <a16:creationId xmlns:a16="http://schemas.microsoft.com/office/drawing/2014/main" id="{4CA0A913-F878-880B-92BE-40269F70E230}"/>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CAF8568C-EAF0-8D1F-9C2A-7576676DF336}"/>
              </a:ext>
            </a:extLst>
          </p:cNvPr>
          <p:cNvSpPr>
            <a:spLocks noGrp="1"/>
          </p:cNvSpPr>
          <p:nvPr>
            <p:ph type="sldNum" sz="quarter" idx="12"/>
          </p:nvPr>
        </p:nvSpPr>
        <p:spPr/>
        <p:txBody>
          <a:bodyPr/>
          <a:lstStyle/>
          <a:p>
            <a:fld id="{A315A9B0-655A-4A9B-BA8B-BD2F181C2836}" type="slidenum">
              <a:rPr lang="en-GB" smtClean="0"/>
              <a:t>‹#›</a:t>
            </a:fld>
            <a:endParaRPr lang="en-GB"/>
          </a:p>
        </p:txBody>
      </p:sp>
    </p:spTree>
    <p:extLst>
      <p:ext uri="{BB962C8B-B14F-4D97-AF65-F5344CB8AC3E}">
        <p14:creationId xmlns:p14="http://schemas.microsoft.com/office/powerpoint/2010/main" val="51494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67E4AB1-4C60-F15A-7BE8-19853FBC1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5983E0A-DD75-7AB7-BCB0-5B300677D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8C0D0075-9A83-D993-A5AA-C02F695BE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ECE00-85A0-4400-A01F-0AE847790A9F}" type="datetimeFigureOut">
              <a:rPr lang="en-GB" smtClean="0"/>
              <a:t>16/03/2023</a:t>
            </a:fld>
            <a:endParaRPr lang="en-GB"/>
          </a:p>
        </p:txBody>
      </p:sp>
      <p:sp>
        <p:nvSpPr>
          <p:cNvPr id="5" name="Symbol zastępczy stopki 4">
            <a:extLst>
              <a:ext uri="{FF2B5EF4-FFF2-40B4-BE49-F238E27FC236}">
                <a16:creationId xmlns:a16="http://schemas.microsoft.com/office/drawing/2014/main" id="{59F5E6BD-DA5C-82A5-1CAF-3EF15A973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4FA72B2F-98A2-CA52-32CB-BE4DBF5F3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5A9B0-655A-4A9B-BA8B-BD2F181C2836}" type="slidenum">
              <a:rPr lang="en-GB" smtClean="0"/>
              <a:t>‹#›</a:t>
            </a:fld>
            <a:endParaRPr lang="en-GB"/>
          </a:p>
        </p:txBody>
      </p:sp>
    </p:spTree>
    <p:extLst>
      <p:ext uri="{BB962C8B-B14F-4D97-AF65-F5344CB8AC3E}">
        <p14:creationId xmlns:p14="http://schemas.microsoft.com/office/powerpoint/2010/main" val="29817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ukowiec.org/wiedza/metodologia/zaleznosc-pozorna-pozorna-korelacja-zwiazek_524.html"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naukowiec.org/wiedza/matematyka/prawdopodobienstwo_834.html" TargetMode="External"/><Relationship Id="rId4" Type="http://schemas.openxmlformats.org/officeDocument/2006/relationships/hyperlink" Target="https://www.naukowiec.org/wiedza/statystyka/wyniki-istotne-statystycznie_721.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a:extLst>
              <a:ext uri="{FF2B5EF4-FFF2-40B4-BE49-F238E27FC236}">
                <a16:creationId xmlns:a16="http://schemas.microsoft.com/office/drawing/2014/main" id="{AE8B108F-9AAF-43BC-184D-FC2DDF4C0EAE}"/>
              </a:ext>
            </a:extLst>
          </p:cNvPr>
          <p:cNvPicPr>
            <a:picLocks noChangeAspect="1"/>
          </p:cNvPicPr>
          <p:nvPr/>
        </p:nvPicPr>
        <p:blipFill>
          <a:blip r:embed="rId2"/>
          <a:stretch>
            <a:fillRect/>
          </a:stretch>
        </p:blipFill>
        <p:spPr>
          <a:xfrm>
            <a:off x="4305299" y="3199386"/>
            <a:ext cx="7594017" cy="3582414"/>
          </a:xfrm>
          <a:prstGeom prst="rect">
            <a:avLst/>
          </a:prstGeom>
        </p:spPr>
      </p:pic>
      <p:sp>
        <p:nvSpPr>
          <p:cNvPr id="3" name="pole tekstowe 2">
            <a:extLst>
              <a:ext uri="{FF2B5EF4-FFF2-40B4-BE49-F238E27FC236}">
                <a16:creationId xmlns:a16="http://schemas.microsoft.com/office/drawing/2014/main" id="{1D9DCD0B-0237-9F7C-CA06-8DCDCD3EF775}"/>
              </a:ext>
            </a:extLst>
          </p:cNvPr>
          <p:cNvSpPr txBox="1"/>
          <p:nvPr/>
        </p:nvSpPr>
        <p:spPr>
          <a:xfrm>
            <a:off x="596020" y="843677"/>
            <a:ext cx="10999960" cy="2585323"/>
          </a:xfrm>
          <a:prstGeom prst="rect">
            <a:avLst/>
          </a:prstGeom>
          <a:noFill/>
        </p:spPr>
        <p:txBody>
          <a:bodyPr wrap="square">
            <a:spAutoFit/>
          </a:bodyPr>
          <a:lstStyle/>
          <a:p>
            <a:pPr algn="just"/>
            <a:r>
              <a:rPr lang="pl-PL" b="0" i="0">
                <a:solidFill>
                  <a:srgbClr val="000000"/>
                </a:solidFill>
                <a:effectLst/>
                <a:latin typeface="Asap"/>
              </a:rPr>
              <a:t>Aby sprawdzić, czy wartość statystyki chi-kwadrat wskazuje na istotną statystycznie </a:t>
            </a:r>
            <a:r>
              <a:rPr lang="pl-PL" b="0" i="0">
                <a:solidFill>
                  <a:srgbClr val="364E64"/>
                </a:solidFill>
                <a:effectLst/>
                <a:latin typeface="Asap"/>
                <a:hlinkClick r:id="rId3"/>
              </a:rPr>
              <a:t>zależność</a:t>
            </a:r>
            <a:r>
              <a:rPr lang="pl-PL" b="0" i="0">
                <a:solidFill>
                  <a:srgbClr val="000000"/>
                </a:solidFill>
                <a:effectLst/>
                <a:latin typeface="Asap"/>
              </a:rPr>
              <a:t>, musimy sprawdzić, czy dana wartość wskazuje na </a:t>
            </a:r>
            <a:r>
              <a:rPr lang="pl-PL" b="0" i="0">
                <a:solidFill>
                  <a:srgbClr val="364E64"/>
                </a:solidFill>
                <a:effectLst/>
                <a:latin typeface="Asap"/>
                <a:hlinkClick r:id="rId4"/>
              </a:rPr>
              <a:t>istotne statystycznie</a:t>
            </a:r>
            <a:r>
              <a:rPr lang="pl-PL" b="0" i="0">
                <a:solidFill>
                  <a:srgbClr val="000000"/>
                </a:solidFill>
                <a:effectLst/>
                <a:latin typeface="Asap"/>
              </a:rPr>
              <a:t> różnice. </a:t>
            </a:r>
          </a:p>
          <a:p>
            <a:pPr algn="just"/>
            <a:r>
              <a:rPr lang="pl-PL" b="0" i="0">
                <a:solidFill>
                  <a:srgbClr val="000000"/>
                </a:solidFill>
                <a:effectLst/>
                <a:latin typeface="Asap"/>
              </a:rPr>
              <a:t>Aby tego dokonać, musimy znać:</a:t>
            </a:r>
          </a:p>
          <a:p>
            <a:pPr algn="just">
              <a:buFont typeface="Arial" panose="020B0604020202020204" pitchFamily="34" charset="0"/>
              <a:buChar char="•"/>
            </a:pPr>
            <a:r>
              <a:rPr lang="pl-PL" b="0" i="0">
                <a:solidFill>
                  <a:srgbClr val="000000"/>
                </a:solidFill>
                <a:effectLst/>
                <a:latin typeface="Asap"/>
              </a:rPr>
              <a:t> wartość statystyki chi-kwadrat (wynik testu chi-kwadrat)</a:t>
            </a:r>
          </a:p>
          <a:p>
            <a:pPr algn="just">
              <a:buFont typeface="Arial" panose="020B0604020202020204" pitchFamily="34" charset="0"/>
              <a:buChar char="•"/>
            </a:pPr>
            <a:r>
              <a:rPr lang="pl-PL" b="0" i="0">
                <a:solidFill>
                  <a:srgbClr val="000000"/>
                </a:solidFill>
                <a:effectLst/>
                <a:latin typeface="Asap"/>
              </a:rPr>
              <a:t> liczbę stopni swobody, która uzależniona jest od liczby analizowanych grup osób, dla przykładu, gdy analizujemy zależność pomiędzy dwie zmiennymi, gdzie każda z nich ma tylko dwie kategorie odpowiedzi, </a:t>
            </a:r>
            <a:r>
              <a:rPr lang="pl-PL" b="0" i="0" err="1">
                <a:solidFill>
                  <a:srgbClr val="000000"/>
                </a:solidFill>
                <a:effectLst/>
                <a:latin typeface="Asap"/>
              </a:rPr>
              <a:t>np</a:t>
            </a:r>
            <a:r>
              <a:rPr lang="pl-PL" b="0" i="0">
                <a:solidFill>
                  <a:srgbClr val="000000"/>
                </a:solidFill>
                <a:effectLst/>
                <a:latin typeface="Asap"/>
              </a:rPr>
              <a:t>: płeć i wiek (młodsi vs starsi) to liczba stopni </a:t>
            </a:r>
            <a:r>
              <a:rPr lang="pl-PL" b="0" i="0" err="1">
                <a:solidFill>
                  <a:srgbClr val="000000"/>
                </a:solidFill>
                <a:effectLst/>
                <a:latin typeface="Asap"/>
              </a:rPr>
              <a:t>sswobody</a:t>
            </a:r>
            <a:r>
              <a:rPr lang="pl-PL" b="0" i="0">
                <a:solidFill>
                  <a:srgbClr val="000000"/>
                </a:solidFill>
                <a:effectLst/>
                <a:latin typeface="Asap"/>
              </a:rPr>
              <a:t> wyniesie 1.</a:t>
            </a:r>
          </a:p>
          <a:p>
            <a:pPr algn="just">
              <a:buFont typeface="Arial" panose="020B0604020202020204" pitchFamily="34" charset="0"/>
              <a:buChar char="•"/>
            </a:pPr>
            <a:r>
              <a:rPr lang="pl-PL" b="0" i="0">
                <a:solidFill>
                  <a:srgbClr val="000000"/>
                </a:solidFill>
                <a:effectLst/>
                <a:latin typeface="Asap"/>
              </a:rPr>
              <a:t> poziom istotności (poziom </a:t>
            </a:r>
            <a:r>
              <a:rPr lang="pl-PL" b="0" i="0">
                <a:solidFill>
                  <a:srgbClr val="364E64"/>
                </a:solidFill>
                <a:effectLst/>
                <a:latin typeface="Asap"/>
                <a:hlinkClick r:id="rId5"/>
              </a:rPr>
              <a:t>prawdopodobieństwa</a:t>
            </a:r>
            <a:r>
              <a:rPr lang="pl-PL" b="0" i="0">
                <a:solidFill>
                  <a:srgbClr val="000000"/>
                </a:solidFill>
                <a:effectLst/>
                <a:latin typeface="Asap"/>
              </a:rPr>
              <a:t>), dla którego dany wynik będzie wskazywał na istotną zależność, </a:t>
            </a:r>
            <a:r>
              <a:rPr lang="pl-PL" b="0" i="0" err="1">
                <a:solidFill>
                  <a:srgbClr val="000000"/>
                </a:solidFill>
                <a:effectLst/>
                <a:latin typeface="Asap"/>
              </a:rPr>
              <a:t>np</a:t>
            </a:r>
            <a:r>
              <a:rPr lang="pl-PL" b="0" i="0">
                <a:solidFill>
                  <a:srgbClr val="000000"/>
                </a:solidFill>
                <a:effectLst/>
                <a:latin typeface="Asap"/>
              </a:rPr>
              <a:t> p (alfa) = 0,05</a:t>
            </a:r>
          </a:p>
        </p:txBody>
      </p:sp>
      <p:sp>
        <p:nvSpPr>
          <p:cNvPr id="4" name="pole tekstowe 3">
            <a:extLst>
              <a:ext uri="{FF2B5EF4-FFF2-40B4-BE49-F238E27FC236}">
                <a16:creationId xmlns:a16="http://schemas.microsoft.com/office/drawing/2014/main" id="{9292E8A4-7383-B4F0-511E-89F40AEAA7C3}"/>
              </a:ext>
            </a:extLst>
          </p:cNvPr>
          <p:cNvSpPr txBox="1"/>
          <p:nvPr/>
        </p:nvSpPr>
        <p:spPr>
          <a:xfrm>
            <a:off x="2372008" y="153909"/>
            <a:ext cx="7269933" cy="461665"/>
          </a:xfrm>
          <a:prstGeom prst="rect">
            <a:avLst/>
          </a:prstGeom>
          <a:noFill/>
        </p:spPr>
        <p:txBody>
          <a:bodyPr wrap="square" rtlCol="0">
            <a:spAutoFit/>
          </a:bodyPr>
          <a:lstStyle/>
          <a:p>
            <a:r>
              <a:rPr lang="pl-PL" sz="2400" b="1">
                <a:solidFill>
                  <a:srgbClr val="FF0000"/>
                </a:solidFill>
              </a:rPr>
              <a:t>Wybór zmiennych za  pomocą testu Chi kwadrat </a:t>
            </a:r>
            <a:endParaRPr lang="en-GB" sz="2400" b="1">
              <a:solidFill>
                <a:srgbClr val="FF0000"/>
              </a:solidFill>
            </a:endParaRPr>
          </a:p>
        </p:txBody>
      </p:sp>
      <p:sp>
        <p:nvSpPr>
          <p:cNvPr id="2" name="pole tekstowe 1">
            <a:extLst>
              <a:ext uri="{FF2B5EF4-FFF2-40B4-BE49-F238E27FC236}">
                <a16:creationId xmlns:a16="http://schemas.microsoft.com/office/drawing/2014/main" id="{B6A0B872-683F-B2AD-D1FA-44266EF204DF}"/>
              </a:ext>
            </a:extLst>
          </p:cNvPr>
          <p:cNvSpPr txBox="1"/>
          <p:nvPr/>
        </p:nvSpPr>
        <p:spPr>
          <a:xfrm>
            <a:off x="751438" y="3558012"/>
            <a:ext cx="2489703" cy="923330"/>
          </a:xfrm>
          <a:prstGeom prst="rect">
            <a:avLst/>
          </a:prstGeom>
          <a:noFill/>
        </p:spPr>
        <p:txBody>
          <a:bodyPr wrap="square" rtlCol="0">
            <a:spAutoFit/>
          </a:bodyPr>
          <a:lstStyle/>
          <a:p>
            <a:r>
              <a:rPr lang="pl-PL"/>
              <a:t>Zastosujemy próg 0.25 ze względu na specyfikę danych środowiskowych</a:t>
            </a:r>
            <a:endParaRPr lang="en-GB"/>
          </a:p>
        </p:txBody>
      </p:sp>
      <p:cxnSp>
        <p:nvCxnSpPr>
          <p:cNvPr id="6" name="Łącznik prosty ze strzałką 5">
            <a:extLst>
              <a:ext uri="{FF2B5EF4-FFF2-40B4-BE49-F238E27FC236}">
                <a16:creationId xmlns:a16="http://schemas.microsoft.com/office/drawing/2014/main" id="{62C99527-5BB1-5F7E-829B-9E9AF212247B}"/>
              </a:ext>
            </a:extLst>
          </p:cNvPr>
          <p:cNvCxnSpPr/>
          <p:nvPr/>
        </p:nvCxnSpPr>
        <p:spPr>
          <a:xfrm flipH="1" flipV="1">
            <a:off x="2372008" y="3268301"/>
            <a:ext cx="497941" cy="289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2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13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8B5F3982-184A-12D9-88EF-56F724545CA7}"/>
              </a:ext>
            </a:extLst>
          </p:cNvPr>
          <p:cNvPicPr>
            <a:picLocks noChangeAspect="1"/>
          </p:cNvPicPr>
          <p:nvPr/>
        </p:nvPicPr>
        <p:blipFill>
          <a:blip r:embed="rId2"/>
          <a:stretch>
            <a:fillRect/>
          </a:stretch>
        </p:blipFill>
        <p:spPr>
          <a:xfrm>
            <a:off x="788029" y="2122094"/>
            <a:ext cx="8153400" cy="4152900"/>
          </a:xfrm>
          <a:prstGeom prst="rect">
            <a:avLst/>
          </a:prstGeom>
        </p:spPr>
      </p:pic>
      <p:pic>
        <p:nvPicPr>
          <p:cNvPr id="4" name="Obraz 3">
            <a:extLst>
              <a:ext uri="{FF2B5EF4-FFF2-40B4-BE49-F238E27FC236}">
                <a16:creationId xmlns:a16="http://schemas.microsoft.com/office/drawing/2014/main" id="{37ECE06F-0D9C-E984-74B3-33BB41A73469}"/>
              </a:ext>
            </a:extLst>
          </p:cNvPr>
          <p:cNvPicPr>
            <a:picLocks noChangeAspect="1"/>
          </p:cNvPicPr>
          <p:nvPr/>
        </p:nvPicPr>
        <p:blipFill>
          <a:blip r:embed="rId3"/>
          <a:stretch>
            <a:fillRect/>
          </a:stretch>
        </p:blipFill>
        <p:spPr>
          <a:xfrm>
            <a:off x="7594760" y="909650"/>
            <a:ext cx="3010994" cy="871962"/>
          </a:xfrm>
          <a:prstGeom prst="rect">
            <a:avLst/>
          </a:prstGeom>
        </p:spPr>
      </p:pic>
      <p:cxnSp>
        <p:nvCxnSpPr>
          <p:cNvPr id="6" name="Łącznik prosty ze strzałką 5">
            <a:extLst>
              <a:ext uri="{FF2B5EF4-FFF2-40B4-BE49-F238E27FC236}">
                <a16:creationId xmlns:a16="http://schemas.microsoft.com/office/drawing/2014/main" id="{5BC31D83-3950-AF95-F752-F0AF8782875F}"/>
              </a:ext>
            </a:extLst>
          </p:cNvPr>
          <p:cNvCxnSpPr/>
          <p:nvPr/>
        </p:nvCxnSpPr>
        <p:spPr>
          <a:xfrm flipH="1">
            <a:off x="4354717" y="1385180"/>
            <a:ext cx="3078178" cy="100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B0D82A7B-6780-E108-BB5E-8E1E65B3A245}"/>
              </a:ext>
            </a:extLst>
          </p:cNvPr>
          <p:cNvSpPr txBox="1"/>
          <p:nvPr/>
        </p:nvSpPr>
        <p:spPr>
          <a:xfrm>
            <a:off x="633742" y="213674"/>
            <a:ext cx="6627137" cy="646331"/>
          </a:xfrm>
          <a:prstGeom prst="rect">
            <a:avLst/>
          </a:prstGeom>
          <a:noFill/>
        </p:spPr>
        <p:txBody>
          <a:bodyPr wrap="square" rtlCol="0">
            <a:spAutoFit/>
          </a:bodyPr>
          <a:lstStyle/>
          <a:p>
            <a:r>
              <a:rPr lang="pl-PL"/>
              <a:t>Wprowadź nowe zbiory danych i podziel je na </a:t>
            </a:r>
            <a:r>
              <a:rPr lang="pl-PL" err="1"/>
              <a:t>podpróby</a:t>
            </a:r>
            <a:r>
              <a:rPr lang="pl-PL"/>
              <a:t> </a:t>
            </a:r>
            <a:r>
              <a:rPr lang="pl-PL" b="1" err="1"/>
              <a:t>train</a:t>
            </a:r>
            <a:r>
              <a:rPr lang="pl-PL"/>
              <a:t> i </a:t>
            </a:r>
            <a:r>
              <a:rPr lang="pl-PL" b="1"/>
              <a:t>test</a:t>
            </a:r>
          </a:p>
          <a:p>
            <a:r>
              <a:rPr lang="pl-PL"/>
              <a:t>wg wzoru: </a:t>
            </a:r>
            <a:endParaRPr lang="en-GB"/>
          </a:p>
        </p:txBody>
      </p:sp>
      <p:pic>
        <p:nvPicPr>
          <p:cNvPr id="9" name="Obraz 8">
            <a:extLst>
              <a:ext uri="{FF2B5EF4-FFF2-40B4-BE49-F238E27FC236}">
                <a16:creationId xmlns:a16="http://schemas.microsoft.com/office/drawing/2014/main" id="{21D4A6DA-DBC3-AD61-CB2A-EC531C835F44}"/>
              </a:ext>
            </a:extLst>
          </p:cNvPr>
          <p:cNvPicPr>
            <a:picLocks noChangeAspect="1"/>
          </p:cNvPicPr>
          <p:nvPr/>
        </p:nvPicPr>
        <p:blipFill>
          <a:blip r:embed="rId4"/>
          <a:stretch>
            <a:fillRect/>
          </a:stretch>
        </p:blipFill>
        <p:spPr>
          <a:xfrm>
            <a:off x="1821706" y="617125"/>
            <a:ext cx="4429125" cy="962025"/>
          </a:xfrm>
          <a:prstGeom prst="rect">
            <a:avLst/>
          </a:prstGeom>
        </p:spPr>
      </p:pic>
      <p:sp>
        <p:nvSpPr>
          <p:cNvPr id="10" name="pole tekstowe 9">
            <a:extLst>
              <a:ext uri="{FF2B5EF4-FFF2-40B4-BE49-F238E27FC236}">
                <a16:creationId xmlns:a16="http://schemas.microsoft.com/office/drawing/2014/main" id="{878130AA-8FB7-BE07-D603-4DBB64524BDA}"/>
              </a:ext>
            </a:extLst>
          </p:cNvPr>
          <p:cNvSpPr txBox="1"/>
          <p:nvPr/>
        </p:nvSpPr>
        <p:spPr>
          <a:xfrm>
            <a:off x="356811" y="987582"/>
            <a:ext cx="1399561" cy="738664"/>
          </a:xfrm>
          <a:prstGeom prst="rect">
            <a:avLst/>
          </a:prstGeom>
          <a:noFill/>
        </p:spPr>
        <p:txBody>
          <a:bodyPr wrap="square" rtlCol="0">
            <a:spAutoFit/>
          </a:bodyPr>
          <a:lstStyle/>
          <a:p>
            <a:r>
              <a:rPr lang="pl-PL" sz="1400"/>
              <a:t>Policz i wstaw właściwą liczbę kolumn!</a:t>
            </a:r>
            <a:endParaRPr lang="en-GB" sz="1400"/>
          </a:p>
        </p:txBody>
      </p:sp>
      <p:sp>
        <p:nvSpPr>
          <p:cNvPr id="2" name="pole tekstowe 1">
            <a:extLst>
              <a:ext uri="{FF2B5EF4-FFF2-40B4-BE49-F238E27FC236}">
                <a16:creationId xmlns:a16="http://schemas.microsoft.com/office/drawing/2014/main" id="{68BA444D-E397-5346-21F6-B1C97ED1BE4B}"/>
              </a:ext>
            </a:extLst>
          </p:cNvPr>
          <p:cNvSpPr txBox="1"/>
          <p:nvPr/>
        </p:nvSpPr>
        <p:spPr>
          <a:xfrm>
            <a:off x="8723194" y="2183641"/>
            <a:ext cx="2092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a:cs typeface="Calibri"/>
              </a:rPr>
              <a:t>, </a:t>
            </a:r>
            <a:r>
              <a:rPr lang="pl-PL" err="1">
                <a:cs typeface="Calibri"/>
              </a:rPr>
              <a:t>random_state</a:t>
            </a:r>
            <a:r>
              <a:rPr lang="pl-PL">
                <a:cs typeface="Calibri"/>
              </a:rPr>
              <a:t>=42</a:t>
            </a:r>
            <a:endParaRPr lang="pl-PL"/>
          </a:p>
        </p:txBody>
      </p:sp>
      <p:cxnSp>
        <p:nvCxnSpPr>
          <p:cNvPr id="5" name="Łącznik prosty ze strzałką 4">
            <a:extLst>
              <a:ext uri="{FF2B5EF4-FFF2-40B4-BE49-F238E27FC236}">
                <a16:creationId xmlns:a16="http://schemas.microsoft.com/office/drawing/2014/main" id="{3B4FAF48-A5E9-83AD-16E7-348AF7A03652}"/>
              </a:ext>
            </a:extLst>
          </p:cNvPr>
          <p:cNvCxnSpPr/>
          <p:nvPr/>
        </p:nvCxnSpPr>
        <p:spPr>
          <a:xfrm flipH="1" flipV="1">
            <a:off x="5843092" y="1481492"/>
            <a:ext cx="2941091" cy="92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8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5A063F1-3487-14E2-7334-8BD735042F45}"/>
              </a:ext>
            </a:extLst>
          </p:cNvPr>
          <p:cNvPicPr>
            <a:picLocks noChangeAspect="1"/>
          </p:cNvPicPr>
          <p:nvPr/>
        </p:nvPicPr>
        <p:blipFill>
          <a:blip r:embed="rId2"/>
          <a:stretch>
            <a:fillRect/>
          </a:stretch>
        </p:blipFill>
        <p:spPr>
          <a:xfrm>
            <a:off x="2176462" y="419100"/>
            <a:ext cx="7839075" cy="6019800"/>
          </a:xfrm>
          <a:prstGeom prst="rect">
            <a:avLst/>
          </a:prstGeom>
        </p:spPr>
      </p:pic>
    </p:spTree>
    <p:extLst>
      <p:ext uri="{BB962C8B-B14F-4D97-AF65-F5344CB8AC3E}">
        <p14:creationId xmlns:p14="http://schemas.microsoft.com/office/powerpoint/2010/main" val="341831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CAD197F-1026-C3B6-1A35-4990D682FCBF}"/>
              </a:ext>
            </a:extLst>
          </p:cNvPr>
          <p:cNvSpPr txBox="1"/>
          <p:nvPr/>
        </p:nvSpPr>
        <p:spPr>
          <a:xfrm>
            <a:off x="2471286" y="422793"/>
            <a:ext cx="7692991" cy="923330"/>
          </a:xfrm>
          <a:prstGeom prst="rect">
            <a:avLst/>
          </a:prstGeom>
          <a:noFill/>
        </p:spPr>
        <p:txBody>
          <a:bodyPr wrap="square">
            <a:spAutoFit/>
          </a:bodyPr>
          <a:lstStyle/>
          <a:p>
            <a:r>
              <a:rPr lang="pl-PL" b="0" i="0">
                <a:solidFill>
                  <a:srgbClr val="000000"/>
                </a:solidFill>
                <a:effectLst/>
                <a:latin typeface="Inter"/>
              </a:rPr>
              <a:t>Jak widać, otrzymujemy zestaw danych nie-zerowych, dzięki czemu możemy dalej analizować wartości odstające, skalowanie funkcji </a:t>
            </a:r>
            <a:r>
              <a:rPr lang="pl-PL" b="0" i="0" err="1">
                <a:solidFill>
                  <a:srgbClr val="000000"/>
                </a:solidFill>
                <a:effectLst/>
                <a:latin typeface="Inter"/>
              </a:rPr>
              <a:t>itp</a:t>
            </a:r>
            <a:r>
              <a:rPr lang="pl-PL" b="0" i="0">
                <a:solidFill>
                  <a:srgbClr val="000000"/>
                </a:solidFill>
                <a:effectLst/>
                <a:latin typeface="Inter"/>
              </a:rPr>
              <a:t>
</a:t>
            </a:r>
            <a:endParaRPr lang="en-GB" b="0" i="0">
              <a:solidFill>
                <a:srgbClr val="000000"/>
              </a:solidFill>
              <a:effectLst/>
              <a:latin typeface="Inter"/>
            </a:endParaRPr>
          </a:p>
        </p:txBody>
      </p:sp>
      <p:pic>
        <p:nvPicPr>
          <p:cNvPr id="5" name="Obraz 4">
            <a:extLst>
              <a:ext uri="{FF2B5EF4-FFF2-40B4-BE49-F238E27FC236}">
                <a16:creationId xmlns:a16="http://schemas.microsoft.com/office/drawing/2014/main" id="{BAB95767-CCE7-D1D9-991B-8E97D3721431}"/>
              </a:ext>
            </a:extLst>
          </p:cNvPr>
          <p:cNvPicPr>
            <a:picLocks noChangeAspect="1"/>
          </p:cNvPicPr>
          <p:nvPr/>
        </p:nvPicPr>
        <p:blipFill>
          <a:blip r:embed="rId2"/>
          <a:stretch>
            <a:fillRect/>
          </a:stretch>
        </p:blipFill>
        <p:spPr>
          <a:xfrm>
            <a:off x="2471286" y="1188183"/>
            <a:ext cx="6829425" cy="762000"/>
          </a:xfrm>
          <a:prstGeom prst="rect">
            <a:avLst/>
          </a:prstGeom>
        </p:spPr>
      </p:pic>
      <p:sp>
        <p:nvSpPr>
          <p:cNvPr id="7" name="pole tekstowe 6">
            <a:extLst>
              <a:ext uri="{FF2B5EF4-FFF2-40B4-BE49-F238E27FC236}">
                <a16:creationId xmlns:a16="http://schemas.microsoft.com/office/drawing/2014/main" id="{853A5A1C-F0AB-B472-E77C-8E307985415F}"/>
              </a:ext>
            </a:extLst>
          </p:cNvPr>
          <p:cNvSpPr txBox="1"/>
          <p:nvPr/>
        </p:nvSpPr>
        <p:spPr>
          <a:xfrm>
            <a:off x="1350745" y="2118476"/>
            <a:ext cx="9740767" cy="646331"/>
          </a:xfrm>
          <a:prstGeom prst="rect">
            <a:avLst/>
          </a:prstGeom>
          <a:noFill/>
        </p:spPr>
        <p:txBody>
          <a:bodyPr wrap="square">
            <a:spAutoFit/>
          </a:bodyPr>
          <a:lstStyle/>
          <a:p>
            <a:r>
              <a:rPr lang="pl-PL" b="0" i="0">
                <a:solidFill>
                  <a:srgbClr val="000000"/>
                </a:solidFill>
                <a:effectLst/>
                <a:latin typeface="Inter"/>
              </a:rPr>
              <a:t>Z analizy korelacji widzimy, że bardzo niewiele zmiennych przedstawia relacje ze sobą
</a:t>
            </a:r>
            <a:endParaRPr lang="en-GB" b="0" i="0">
              <a:solidFill>
                <a:srgbClr val="000000"/>
              </a:solidFill>
              <a:effectLst/>
              <a:latin typeface="Inter"/>
            </a:endParaRPr>
          </a:p>
        </p:txBody>
      </p:sp>
      <p:pic>
        <p:nvPicPr>
          <p:cNvPr id="9" name="Obraz 8">
            <a:extLst>
              <a:ext uri="{FF2B5EF4-FFF2-40B4-BE49-F238E27FC236}">
                <a16:creationId xmlns:a16="http://schemas.microsoft.com/office/drawing/2014/main" id="{BDD26636-A103-BD22-7BD5-E0EAA7B24F6D}"/>
              </a:ext>
            </a:extLst>
          </p:cNvPr>
          <p:cNvPicPr>
            <a:picLocks noChangeAspect="1"/>
          </p:cNvPicPr>
          <p:nvPr/>
        </p:nvPicPr>
        <p:blipFill>
          <a:blip r:embed="rId3"/>
          <a:stretch>
            <a:fillRect/>
          </a:stretch>
        </p:blipFill>
        <p:spPr>
          <a:xfrm>
            <a:off x="2142203" y="2568866"/>
            <a:ext cx="8153400" cy="3133725"/>
          </a:xfrm>
          <a:prstGeom prst="rect">
            <a:avLst/>
          </a:prstGeom>
        </p:spPr>
      </p:pic>
    </p:spTree>
    <p:extLst>
      <p:ext uri="{BB962C8B-B14F-4D97-AF65-F5344CB8AC3E}">
        <p14:creationId xmlns:p14="http://schemas.microsoft.com/office/powerpoint/2010/main" val="173961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C2812F4-EB30-741D-BE28-213AEEE12AB0}"/>
              </a:ext>
            </a:extLst>
          </p:cNvPr>
          <p:cNvPicPr>
            <a:picLocks noChangeAspect="1"/>
          </p:cNvPicPr>
          <p:nvPr/>
        </p:nvPicPr>
        <p:blipFill>
          <a:blip r:embed="rId2"/>
          <a:stretch>
            <a:fillRect/>
          </a:stretch>
        </p:blipFill>
        <p:spPr>
          <a:xfrm>
            <a:off x="2239378" y="99711"/>
            <a:ext cx="7905750" cy="4772025"/>
          </a:xfrm>
          <a:prstGeom prst="rect">
            <a:avLst/>
          </a:prstGeom>
        </p:spPr>
      </p:pic>
      <p:pic>
        <p:nvPicPr>
          <p:cNvPr id="7" name="Obraz 6">
            <a:extLst>
              <a:ext uri="{FF2B5EF4-FFF2-40B4-BE49-F238E27FC236}">
                <a16:creationId xmlns:a16="http://schemas.microsoft.com/office/drawing/2014/main" id="{423B4A6D-C8B8-6587-81CF-53053E110D2F}"/>
              </a:ext>
            </a:extLst>
          </p:cNvPr>
          <p:cNvPicPr>
            <a:picLocks noChangeAspect="1"/>
          </p:cNvPicPr>
          <p:nvPr/>
        </p:nvPicPr>
        <p:blipFill>
          <a:blip r:embed="rId3"/>
          <a:stretch>
            <a:fillRect/>
          </a:stretch>
        </p:blipFill>
        <p:spPr>
          <a:xfrm>
            <a:off x="2239378" y="5076875"/>
            <a:ext cx="7820025" cy="1285875"/>
          </a:xfrm>
          <a:prstGeom prst="rect">
            <a:avLst/>
          </a:prstGeom>
        </p:spPr>
      </p:pic>
      <p:pic>
        <p:nvPicPr>
          <p:cNvPr id="9" name="Obraz 8">
            <a:extLst>
              <a:ext uri="{FF2B5EF4-FFF2-40B4-BE49-F238E27FC236}">
                <a16:creationId xmlns:a16="http://schemas.microsoft.com/office/drawing/2014/main" id="{336C69E1-1269-A8D3-34CF-96FF82918B98}"/>
              </a:ext>
            </a:extLst>
          </p:cNvPr>
          <p:cNvPicPr>
            <a:picLocks noChangeAspect="1"/>
          </p:cNvPicPr>
          <p:nvPr/>
        </p:nvPicPr>
        <p:blipFill>
          <a:blip r:embed="rId4"/>
          <a:stretch>
            <a:fillRect/>
          </a:stretch>
        </p:blipFill>
        <p:spPr>
          <a:xfrm>
            <a:off x="8188317" y="3065921"/>
            <a:ext cx="3742171" cy="3611630"/>
          </a:xfrm>
          <a:prstGeom prst="rect">
            <a:avLst/>
          </a:prstGeom>
        </p:spPr>
      </p:pic>
      <p:cxnSp>
        <p:nvCxnSpPr>
          <p:cNvPr id="3" name="Łącznik prosty ze strzałką 2">
            <a:extLst>
              <a:ext uri="{FF2B5EF4-FFF2-40B4-BE49-F238E27FC236}">
                <a16:creationId xmlns:a16="http://schemas.microsoft.com/office/drawing/2014/main" id="{9B763EF2-91F7-0CB6-9A77-2EDDEE9747E7}"/>
              </a:ext>
            </a:extLst>
          </p:cNvPr>
          <p:cNvCxnSpPr/>
          <p:nvPr/>
        </p:nvCxnSpPr>
        <p:spPr>
          <a:xfrm>
            <a:off x="1982709" y="4807390"/>
            <a:ext cx="4046899" cy="742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pole tekstowe 3">
            <a:extLst>
              <a:ext uri="{FF2B5EF4-FFF2-40B4-BE49-F238E27FC236}">
                <a16:creationId xmlns:a16="http://schemas.microsoft.com/office/drawing/2014/main" id="{14EBA9AC-CA82-F2F9-61D6-0BEB7C6329C2}"/>
              </a:ext>
            </a:extLst>
          </p:cNvPr>
          <p:cNvSpPr txBox="1"/>
          <p:nvPr/>
        </p:nvSpPr>
        <p:spPr>
          <a:xfrm>
            <a:off x="389299" y="4508626"/>
            <a:ext cx="1403287" cy="369332"/>
          </a:xfrm>
          <a:prstGeom prst="rect">
            <a:avLst/>
          </a:prstGeom>
          <a:noFill/>
        </p:spPr>
        <p:txBody>
          <a:bodyPr wrap="square" rtlCol="0">
            <a:spAutoFit/>
          </a:bodyPr>
          <a:lstStyle/>
          <a:p>
            <a:r>
              <a:rPr lang="pl-PL"/>
              <a:t>bez ”</a:t>
            </a:r>
            <a:r>
              <a:rPr lang="pl-PL" err="1"/>
              <a:t>size</a:t>
            </a:r>
            <a:r>
              <a:rPr lang="pl-PL"/>
              <a:t>=8”</a:t>
            </a:r>
            <a:endParaRPr lang="en-GB"/>
          </a:p>
        </p:txBody>
      </p:sp>
    </p:spTree>
    <p:extLst>
      <p:ext uri="{BB962C8B-B14F-4D97-AF65-F5344CB8AC3E}">
        <p14:creationId xmlns:p14="http://schemas.microsoft.com/office/powerpoint/2010/main" val="194349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F8C22F7C-25BB-EB63-C0EC-EBC36CCC2B4E}"/>
              </a:ext>
            </a:extLst>
          </p:cNvPr>
          <p:cNvSpPr txBox="1"/>
          <p:nvPr/>
        </p:nvSpPr>
        <p:spPr>
          <a:xfrm>
            <a:off x="1768641" y="260484"/>
            <a:ext cx="9791300" cy="646331"/>
          </a:xfrm>
          <a:prstGeom prst="rect">
            <a:avLst/>
          </a:prstGeom>
          <a:noFill/>
        </p:spPr>
        <p:txBody>
          <a:bodyPr wrap="square">
            <a:spAutoFit/>
          </a:bodyPr>
          <a:lstStyle/>
          <a:p>
            <a:r>
              <a:rPr lang="pl-PL" b="0" i="0">
                <a:solidFill>
                  <a:srgbClr val="000000"/>
                </a:solidFill>
                <a:effectLst/>
                <a:latin typeface="Inter"/>
              </a:rPr>
              <a:t>Zastosujmy test Chi kwadrat, aby znaleźć relację przewidywania ze zmienną docelową
</a:t>
            </a:r>
            <a:endParaRPr lang="en-GB" b="0" i="0">
              <a:solidFill>
                <a:srgbClr val="000000"/>
              </a:solidFill>
              <a:effectLst/>
              <a:latin typeface="Inter"/>
            </a:endParaRPr>
          </a:p>
        </p:txBody>
      </p:sp>
      <p:sp>
        <p:nvSpPr>
          <p:cNvPr id="5" name="pole tekstowe 4">
            <a:extLst>
              <a:ext uri="{FF2B5EF4-FFF2-40B4-BE49-F238E27FC236}">
                <a16:creationId xmlns:a16="http://schemas.microsoft.com/office/drawing/2014/main" id="{856B8406-A654-2413-717B-D10DB959483B}"/>
              </a:ext>
            </a:extLst>
          </p:cNvPr>
          <p:cNvSpPr txBox="1"/>
          <p:nvPr/>
        </p:nvSpPr>
        <p:spPr>
          <a:xfrm>
            <a:off x="808522" y="688206"/>
            <a:ext cx="11290434" cy="6186309"/>
          </a:xfrm>
          <a:prstGeom prst="rect">
            <a:avLst/>
          </a:prstGeom>
          <a:noFill/>
        </p:spPr>
        <p:txBody>
          <a:bodyPr wrap="square">
            <a:spAutoFit/>
          </a:bodyPr>
          <a:lstStyle/>
          <a:p>
            <a:r>
              <a:rPr lang="pl-PL" b="0" i="0">
                <a:effectLst/>
                <a:latin typeface="Inter"/>
              </a:rPr>
              <a:t>Wprowadzenie. Wybór zmiennych jest ważną częścią tworzenia modeli uczenia maszynowego. Uczenie algorytmów za pomocą nieistotnych zmiennych wpłynie na wydajność modelu. Znany również jako wybór cech lub wybór atrybutów, wybór lub inżynieria nowych zmiennych jest często tym, co odróżnia modele o najlepszej wydajności od reszty.</a:t>
            </a:r>
          </a:p>
          <a:p>
            <a:r>
              <a:rPr lang="pl-PL" b="0" i="0">
                <a:effectLst/>
                <a:latin typeface="Inter"/>
              </a:rPr>
              <a:t>
Wybór zmiennych może być zarówno sztuką, jak i nauką i jest to bardzo szeroki temat. </a:t>
            </a:r>
            <a:r>
              <a:rPr lang="pl-PL">
                <a:latin typeface="Inter"/>
              </a:rPr>
              <a:t>Tu</a:t>
            </a:r>
            <a:r>
              <a:rPr lang="pl-PL" b="0" i="0">
                <a:effectLst/>
                <a:latin typeface="Inter"/>
              </a:rPr>
              <a:t> skupimy się na jednej z metod, których możesz użyć do zidentyfikowania odpowiednich zmiennych algorytmu uczenia maszynowego i zaimplementowania go w </a:t>
            </a:r>
            <a:r>
              <a:rPr lang="pl-PL" b="0" i="0" err="1">
                <a:effectLst/>
                <a:latin typeface="Inter"/>
              </a:rPr>
              <a:t>Pythonie</a:t>
            </a:r>
            <a:r>
              <a:rPr lang="pl-PL" b="0" i="0">
                <a:effectLst/>
                <a:latin typeface="Inter"/>
              </a:rPr>
              <a:t> przy użyciu biblioteki </a:t>
            </a:r>
            <a:r>
              <a:rPr lang="pl-PL" b="0" i="0" err="1">
                <a:effectLst/>
                <a:latin typeface="Inter"/>
              </a:rPr>
              <a:t>scipy</a:t>
            </a:r>
            <a:r>
              <a:rPr lang="pl-PL" b="0" i="0">
                <a:effectLst/>
                <a:latin typeface="Inter"/>
              </a:rPr>
              <a:t>. Będziemy używać testu niezależności chi </a:t>
            </a:r>
            <a:r>
              <a:rPr lang="pl-PL" b="0" i="0" err="1">
                <a:effectLst/>
                <a:latin typeface="Inter"/>
              </a:rPr>
              <a:t>square</a:t>
            </a:r>
            <a:r>
              <a:rPr lang="pl-PL" b="0" i="0">
                <a:effectLst/>
                <a:latin typeface="Inter"/>
              </a:rPr>
              <a:t>, aby zidentyfikować ważne cechy w tytanicznym zbiorze danych.</a:t>
            </a:r>
          </a:p>
          <a:p>
            <a:r>
              <a:rPr lang="pl-PL" b="0" i="0">
                <a:effectLst/>
                <a:latin typeface="Inter"/>
              </a:rPr>
              <a:t>
Zdobądź zrozumienie testu niezależności chi-kwadrat.  Zaimplementuj test chi-kwadrat w </a:t>
            </a:r>
            <a:r>
              <a:rPr lang="pl-PL" b="0" i="0" err="1">
                <a:effectLst/>
                <a:latin typeface="Inter"/>
              </a:rPr>
              <a:t>Pythonie</a:t>
            </a:r>
            <a:r>
              <a:rPr lang="pl-PL" b="0" i="0">
                <a:effectLst/>
                <a:latin typeface="Inter"/>
              </a:rPr>
              <a:t> za pomocą </a:t>
            </a:r>
            <a:r>
              <a:rPr lang="pl-PL" b="0" i="0" err="1">
                <a:effectLst/>
                <a:latin typeface="Inter"/>
              </a:rPr>
              <a:t>scipy</a:t>
            </a:r>
            <a:r>
              <a:rPr lang="pl-PL" b="0" i="0">
                <a:effectLst/>
                <a:latin typeface="Inter"/>
              </a:rPr>
              <a:t> Użyj testu chi-kwadrat do wyboru zmiennych.</a:t>
            </a:r>
          </a:p>
          <a:p>
            <a:r>
              <a:rPr lang="pl-PL" b="0" i="0">
                <a:effectLst/>
                <a:latin typeface="Inter"/>
              </a:rPr>
              <a:t>
Test Chi </a:t>
            </a:r>
            <a:r>
              <a:rPr lang="pl-PL" b="0" i="0" err="1">
                <a:effectLst/>
                <a:latin typeface="Inter"/>
              </a:rPr>
              <a:t>Square</a:t>
            </a:r>
            <a:r>
              <a:rPr lang="pl-PL" b="0" i="0">
                <a:effectLst/>
                <a:latin typeface="Inter"/>
              </a:rPr>
              <a:t> Test niezależności Chi-</a:t>
            </a:r>
            <a:r>
              <a:rPr lang="pl-PL" b="0" i="0" err="1">
                <a:effectLst/>
                <a:latin typeface="Inter"/>
              </a:rPr>
              <a:t>Square</a:t>
            </a:r>
            <a:r>
              <a:rPr lang="pl-PL" b="0" i="0">
                <a:effectLst/>
                <a:latin typeface="Inter"/>
              </a:rPr>
              <a:t> jest testem statystycznym mającym na celu określenie, czy istnieje znaczący związek między 2 zmiennymi kategorycznymi. W prostych słowach, statystyka Chi-</a:t>
            </a:r>
            <a:r>
              <a:rPr lang="pl-PL" b="0" i="0" err="1">
                <a:effectLst/>
                <a:latin typeface="Inter"/>
              </a:rPr>
              <a:t>Square</a:t>
            </a:r>
            <a:r>
              <a:rPr lang="pl-PL" b="0" i="0">
                <a:effectLst/>
                <a:latin typeface="Inter"/>
              </a:rPr>
              <a:t> sprawdzi, czy istnieje znacząca różnica w obserwowanych i oczekiwanych częstotliwościach obu zmiennych.</a:t>
            </a:r>
          </a:p>
          <a:p>
            <a:r>
              <a:rPr lang="pl-PL" b="0" i="0">
                <a:effectLst/>
                <a:latin typeface="Inter"/>
              </a:rPr>
              <a:t>
Hipoteza zerowa mówi, że NIE ma związku między obiema zmiennymi.</a:t>
            </a:r>
          </a:p>
          <a:p>
            <a:r>
              <a:rPr lang="pl-PL" b="0" i="0">
                <a:effectLst/>
                <a:latin typeface="Inter"/>
              </a:rPr>
              <a:t>
Alternatywna hipoteza mówi, że istnieją dowody sugerujące, że istnieje związek między tymi dwiema zmiennymi.
W naszym przypadku użyjemy testu Chi-</a:t>
            </a:r>
            <a:r>
              <a:rPr lang="pl-PL" b="0" i="0" err="1">
                <a:effectLst/>
                <a:latin typeface="Inter"/>
              </a:rPr>
              <a:t>Square</a:t>
            </a:r>
            <a:r>
              <a:rPr lang="pl-PL" b="0" i="0">
                <a:effectLst/>
                <a:latin typeface="Inter"/>
              </a:rPr>
              <a:t>, aby dowiedzieć się, które zmienne mają związek ze zmienną </a:t>
            </a:r>
            <a:r>
              <a:rPr lang="pl-PL" b="0" i="0" err="1">
                <a:effectLst/>
                <a:latin typeface="Inter"/>
              </a:rPr>
              <a:t>Survived</a:t>
            </a:r>
            <a:r>
              <a:rPr lang="pl-PL" b="0" i="0">
                <a:effectLst/>
                <a:latin typeface="Inter"/>
              </a:rPr>
              <a:t>. Jeśli odrzucimy hipotezę zerową, jest to ważna zmienna do użycia w modelu.
</a:t>
            </a:r>
            <a:endParaRPr lang="en-GB" b="0" i="0">
              <a:effectLst/>
              <a:latin typeface="Inter"/>
            </a:endParaRPr>
          </a:p>
        </p:txBody>
      </p:sp>
    </p:spTree>
    <p:extLst>
      <p:ext uri="{BB962C8B-B14F-4D97-AF65-F5344CB8AC3E}">
        <p14:creationId xmlns:p14="http://schemas.microsoft.com/office/powerpoint/2010/main" val="12941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20C6FE2-EA13-1CE7-16AC-B9F209D854A4}"/>
              </a:ext>
            </a:extLst>
          </p:cNvPr>
          <p:cNvSpPr txBox="1"/>
          <p:nvPr/>
        </p:nvSpPr>
        <p:spPr>
          <a:xfrm>
            <a:off x="596765" y="1169249"/>
            <a:ext cx="11088303" cy="4801314"/>
          </a:xfrm>
          <a:prstGeom prst="rect">
            <a:avLst/>
          </a:prstGeom>
          <a:noFill/>
        </p:spPr>
        <p:txBody>
          <a:bodyPr wrap="square">
            <a:spAutoFit/>
          </a:bodyPr>
          <a:lstStyle/>
          <a:p>
            <a:r>
              <a:rPr lang="pl-PL" b="0" i="0">
                <a:effectLst/>
                <a:latin typeface="Inter"/>
              </a:rPr>
              <a:t>Aby odrzucić hipotezę zerową, obliczona wartość P musi być poniżej zdefiniowanego progu. Powiedzmy, że jeśli użyjemy alfa 0,25, jeśli wartość p &lt; 0,25, odrzucimy hipotezę zerową. W takim przypadku należy rozważyć użycie zmiennej w modelu.</a:t>
            </a:r>
          </a:p>
          <a:p>
            <a:r>
              <a:rPr lang="pl-PL" b="0" i="0">
                <a:effectLst/>
                <a:latin typeface="Inter"/>
              </a:rPr>
              <a:t>
Zasady korzystania z testu Chi-kwadrat:
- Zmienne są kategoryczne
- Częstość wynosi co najmniej 5
- Zmienne są próbkowane niezależnie</a:t>
            </a:r>
          </a:p>
          <a:p>
            <a:r>
              <a:rPr lang="pl-PL" b="0" i="0">
                <a:effectLst/>
                <a:latin typeface="Inter"/>
              </a:rPr>
              <a:t>
Test Chi-</a:t>
            </a:r>
            <a:r>
              <a:rPr lang="pl-PL" b="0" i="0" err="1">
                <a:effectLst/>
                <a:latin typeface="Inter"/>
              </a:rPr>
              <a:t>Square</a:t>
            </a:r>
            <a:r>
              <a:rPr lang="pl-PL" b="0" i="0">
                <a:effectLst/>
                <a:latin typeface="Inter"/>
              </a:rPr>
              <a:t> w </a:t>
            </a:r>
            <a:r>
              <a:rPr lang="pl-PL" b="0" i="0" err="1">
                <a:effectLst/>
                <a:latin typeface="Inter"/>
              </a:rPr>
              <a:t>Pythonie</a:t>
            </a:r>
            <a:r>
              <a:rPr lang="pl-PL" b="0" i="0">
                <a:effectLst/>
                <a:latin typeface="Inter"/>
              </a:rPr>
              <a:t>. Będziemy teraz implementować ten test w łatwej w użyciu klasie </a:t>
            </a:r>
            <a:r>
              <a:rPr lang="pl-PL" b="0" i="0" err="1">
                <a:effectLst/>
                <a:latin typeface="Inter"/>
              </a:rPr>
              <a:t>Pythona</a:t>
            </a:r>
            <a:r>
              <a:rPr lang="pl-PL" b="0" i="0">
                <a:effectLst/>
                <a:latin typeface="Inter"/>
              </a:rPr>
              <a:t>, którą nazwiemy </a:t>
            </a:r>
            <a:r>
              <a:rPr lang="pl-PL" b="0" i="0" err="1">
                <a:effectLst/>
                <a:latin typeface="Inter"/>
              </a:rPr>
              <a:t>ChiSquare</a:t>
            </a:r>
            <a:r>
              <a:rPr lang="pl-PL" b="0" i="0">
                <a:effectLst/>
                <a:latin typeface="Inter"/>
              </a:rPr>
              <a:t>. Inicjacja naszej klasy wymaga ramki danych </a:t>
            </a:r>
            <a:r>
              <a:rPr lang="pl-PL" b="0" i="0" err="1">
                <a:effectLst/>
                <a:latin typeface="Inter"/>
              </a:rPr>
              <a:t>pandas</a:t>
            </a:r>
            <a:r>
              <a:rPr lang="pl-PL" b="0" i="0">
                <a:effectLst/>
                <a:latin typeface="Inter"/>
              </a:rPr>
              <a:t>, która będzie zawierać zestaw danych do użycia do testowania. </a:t>
            </a:r>
          </a:p>
          <a:p>
            <a:endParaRPr lang="pl-PL">
              <a:latin typeface="Inter"/>
            </a:endParaRPr>
          </a:p>
          <a:p>
            <a:r>
              <a:rPr lang="pl-PL" b="0" i="0">
                <a:effectLst/>
                <a:latin typeface="Inter"/>
              </a:rPr>
              <a:t>Test Chi-Kwadrat dostarcza ważnych zmiennych, takich jak wspomniana wcześniej wartość P, statystyka Chi-Kwadrat i stopnie swobody. Na szczęście nie będziesz musiał implementować funkcji show, ponieważ użyjemy do tego biblioteki </a:t>
            </a:r>
            <a:r>
              <a:rPr lang="pl-PL" b="0" i="0" err="1">
                <a:effectLst/>
                <a:latin typeface="Inter"/>
              </a:rPr>
              <a:t>scipy</a:t>
            </a:r>
            <a:r>
              <a:rPr lang="pl-PL" b="0" i="0">
                <a:effectLst/>
                <a:latin typeface="Inter"/>
              </a:rPr>
              <a:t>.
</a:t>
            </a:r>
            <a:endParaRPr lang="en-GB" b="0" i="0">
              <a:effectLst/>
              <a:latin typeface="Inter"/>
            </a:endParaRPr>
          </a:p>
        </p:txBody>
      </p:sp>
    </p:spTree>
    <p:extLst>
      <p:ext uri="{BB962C8B-B14F-4D97-AF65-F5344CB8AC3E}">
        <p14:creationId xmlns:p14="http://schemas.microsoft.com/office/powerpoint/2010/main" val="283890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96510BA-54E9-A0AD-76A6-EF055B3EC4D8}"/>
              </a:ext>
            </a:extLst>
          </p:cNvPr>
          <p:cNvPicPr>
            <a:picLocks noChangeAspect="1"/>
          </p:cNvPicPr>
          <p:nvPr/>
        </p:nvPicPr>
        <p:blipFill>
          <a:blip r:embed="rId2"/>
          <a:stretch>
            <a:fillRect/>
          </a:stretch>
        </p:blipFill>
        <p:spPr>
          <a:xfrm>
            <a:off x="392379" y="80811"/>
            <a:ext cx="5362575" cy="2095500"/>
          </a:xfrm>
          <a:prstGeom prst="rect">
            <a:avLst/>
          </a:prstGeom>
        </p:spPr>
      </p:pic>
      <p:pic>
        <p:nvPicPr>
          <p:cNvPr id="5" name="Obraz 4">
            <a:extLst>
              <a:ext uri="{FF2B5EF4-FFF2-40B4-BE49-F238E27FC236}">
                <a16:creationId xmlns:a16="http://schemas.microsoft.com/office/drawing/2014/main" id="{81BB7755-00A6-FA56-B6AD-AD4FA12F34D9}"/>
              </a:ext>
            </a:extLst>
          </p:cNvPr>
          <p:cNvPicPr>
            <a:picLocks noChangeAspect="1"/>
          </p:cNvPicPr>
          <p:nvPr/>
        </p:nvPicPr>
        <p:blipFill>
          <a:blip r:embed="rId3"/>
          <a:stretch>
            <a:fillRect/>
          </a:stretch>
        </p:blipFill>
        <p:spPr>
          <a:xfrm>
            <a:off x="6987941" y="21154"/>
            <a:ext cx="4322144" cy="6836846"/>
          </a:xfrm>
          <a:prstGeom prst="rect">
            <a:avLst/>
          </a:prstGeom>
        </p:spPr>
      </p:pic>
      <p:cxnSp>
        <p:nvCxnSpPr>
          <p:cNvPr id="4" name="Łącznik prosty ze strzałką 3">
            <a:extLst>
              <a:ext uri="{FF2B5EF4-FFF2-40B4-BE49-F238E27FC236}">
                <a16:creationId xmlns:a16="http://schemas.microsoft.com/office/drawing/2014/main" id="{0D869E7F-7843-3757-D9B2-BFBF0DE949B2}"/>
              </a:ext>
            </a:extLst>
          </p:cNvPr>
          <p:cNvCxnSpPr/>
          <p:nvPr/>
        </p:nvCxnSpPr>
        <p:spPr>
          <a:xfrm flipV="1">
            <a:off x="4608214" y="2806574"/>
            <a:ext cx="4155540" cy="941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pole tekstowe 5">
            <a:extLst>
              <a:ext uri="{FF2B5EF4-FFF2-40B4-BE49-F238E27FC236}">
                <a16:creationId xmlns:a16="http://schemas.microsoft.com/office/drawing/2014/main" id="{68ADC60E-769F-548A-F609-4096B9D02B32}"/>
              </a:ext>
            </a:extLst>
          </p:cNvPr>
          <p:cNvSpPr txBox="1"/>
          <p:nvPr/>
        </p:nvSpPr>
        <p:spPr>
          <a:xfrm>
            <a:off x="1946495" y="3711921"/>
            <a:ext cx="2879002" cy="369332"/>
          </a:xfrm>
          <a:prstGeom prst="rect">
            <a:avLst/>
          </a:prstGeom>
          <a:noFill/>
        </p:spPr>
        <p:txBody>
          <a:bodyPr wrap="square" rtlCol="0">
            <a:spAutoFit/>
          </a:bodyPr>
          <a:lstStyle/>
          <a:p>
            <a:r>
              <a:rPr lang="pl-PL"/>
              <a:t>Zamień na 0.25</a:t>
            </a:r>
            <a:endParaRPr lang="en-GB"/>
          </a:p>
        </p:txBody>
      </p:sp>
    </p:spTree>
    <p:extLst>
      <p:ext uri="{BB962C8B-B14F-4D97-AF65-F5344CB8AC3E}">
        <p14:creationId xmlns:p14="http://schemas.microsoft.com/office/powerpoint/2010/main" val="64124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48581465-B30A-ED11-825B-CC3745C5713B}"/>
              </a:ext>
            </a:extLst>
          </p:cNvPr>
          <p:cNvPicPr>
            <a:picLocks noChangeAspect="1"/>
          </p:cNvPicPr>
          <p:nvPr/>
        </p:nvPicPr>
        <p:blipFill>
          <a:blip r:embed="rId2"/>
          <a:stretch>
            <a:fillRect/>
          </a:stretch>
        </p:blipFill>
        <p:spPr>
          <a:xfrm>
            <a:off x="1241659" y="749603"/>
            <a:ext cx="8515350" cy="657225"/>
          </a:xfrm>
          <a:prstGeom prst="rect">
            <a:avLst/>
          </a:prstGeom>
        </p:spPr>
      </p:pic>
      <p:sp>
        <p:nvSpPr>
          <p:cNvPr id="4" name="pole tekstowe 3">
            <a:extLst>
              <a:ext uri="{FF2B5EF4-FFF2-40B4-BE49-F238E27FC236}">
                <a16:creationId xmlns:a16="http://schemas.microsoft.com/office/drawing/2014/main" id="{729435C1-73DF-1D6A-C560-84CA3E338068}"/>
              </a:ext>
            </a:extLst>
          </p:cNvPr>
          <p:cNvSpPr txBox="1"/>
          <p:nvPr/>
        </p:nvSpPr>
        <p:spPr>
          <a:xfrm>
            <a:off x="2098307" y="279133"/>
            <a:ext cx="7449954" cy="369332"/>
          </a:xfrm>
          <a:prstGeom prst="rect">
            <a:avLst/>
          </a:prstGeom>
          <a:noFill/>
        </p:spPr>
        <p:txBody>
          <a:bodyPr wrap="square" rtlCol="0">
            <a:spAutoFit/>
          </a:bodyPr>
          <a:lstStyle/>
          <a:p>
            <a:r>
              <a:rPr lang="pl-PL"/>
              <a:t>Wywołaj zmienne, które pozostały jako ważne dla predykcji</a:t>
            </a:r>
            <a:endParaRPr lang="en-GB"/>
          </a:p>
        </p:txBody>
      </p:sp>
      <p:sp>
        <p:nvSpPr>
          <p:cNvPr id="6" name="pole tekstowe 5">
            <a:extLst>
              <a:ext uri="{FF2B5EF4-FFF2-40B4-BE49-F238E27FC236}">
                <a16:creationId xmlns:a16="http://schemas.microsoft.com/office/drawing/2014/main" id="{023E15E7-8F37-7BC1-4559-4F15567CD7E7}"/>
              </a:ext>
            </a:extLst>
          </p:cNvPr>
          <p:cNvSpPr txBox="1"/>
          <p:nvPr/>
        </p:nvSpPr>
        <p:spPr>
          <a:xfrm>
            <a:off x="286502" y="1810839"/>
            <a:ext cx="4497254" cy="1200329"/>
          </a:xfrm>
          <a:prstGeom prst="rect">
            <a:avLst/>
          </a:prstGeom>
          <a:noFill/>
        </p:spPr>
        <p:txBody>
          <a:bodyPr wrap="square">
            <a:spAutoFit/>
          </a:bodyPr>
          <a:lstStyle/>
          <a:p>
            <a:r>
              <a:rPr lang="pl-PL" b="0" i="0">
                <a:solidFill>
                  <a:srgbClr val="000000"/>
                </a:solidFill>
                <a:effectLst/>
                <a:latin typeface="Inter"/>
              </a:rPr>
              <a:t>Teraz </a:t>
            </a:r>
            <a:r>
              <a:rPr lang="pl-PL">
                <a:solidFill>
                  <a:srgbClr val="000000"/>
                </a:solidFill>
                <a:latin typeface="Inter"/>
              </a:rPr>
              <a:t>sprawdź, czy dane </a:t>
            </a:r>
            <a:r>
              <a:rPr lang="pl-PL" err="1">
                <a:solidFill>
                  <a:srgbClr val="000000"/>
                </a:solidFill>
                <a:latin typeface="Inter"/>
              </a:rPr>
              <a:t>dftrain</a:t>
            </a:r>
            <a:r>
              <a:rPr lang="pl-PL">
                <a:solidFill>
                  <a:srgbClr val="000000"/>
                </a:solidFill>
                <a:latin typeface="Inter"/>
              </a:rPr>
              <a:t> nie zawierały</a:t>
            </a:r>
            <a:r>
              <a:rPr lang="pl-PL" b="0" i="0">
                <a:solidFill>
                  <a:srgbClr val="000000"/>
                </a:solidFill>
                <a:effectLst/>
                <a:latin typeface="Inter"/>
              </a:rPr>
              <a:t> wartości odstających z i zduplikowanych wartości odstających
</a:t>
            </a:r>
            <a:endParaRPr lang="en-GB" b="0" i="0">
              <a:solidFill>
                <a:srgbClr val="000000"/>
              </a:solidFill>
              <a:effectLst/>
              <a:latin typeface="Inter"/>
            </a:endParaRPr>
          </a:p>
        </p:txBody>
      </p:sp>
      <p:pic>
        <p:nvPicPr>
          <p:cNvPr id="8" name="Obraz 7">
            <a:extLst>
              <a:ext uri="{FF2B5EF4-FFF2-40B4-BE49-F238E27FC236}">
                <a16:creationId xmlns:a16="http://schemas.microsoft.com/office/drawing/2014/main" id="{23B64F92-8900-92DE-9774-858E0F748AB1}"/>
              </a:ext>
            </a:extLst>
          </p:cNvPr>
          <p:cNvPicPr>
            <a:picLocks noChangeAspect="1"/>
          </p:cNvPicPr>
          <p:nvPr/>
        </p:nvPicPr>
        <p:blipFill>
          <a:blip r:embed="rId3"/>
          <a:stretch>
            <a:fillRect/>
          </a:stretch>
        </p:blipFill>
        <p:spPr>
          <a:xfrm>
            <a:off x="5630779" y="1598080"/>
            <a:ext cx="6102417" cy="5065158"/>
          </a:xfrm>
          <a:prstGeom prst="rect">
            <a:avLst/>
          </a:prstGeom>
        </p:spPr>
      </p:pic>
    </p:spTree>
    <p:extLst>
      <p:ext uri="{BB962C8B-B14F-4D97-AF65-F5344CB8AC3E}">
        <p14:creationId xmlns:p14="http://schemas.microsoft.com/office/powerpoint/2010/main" val="422658861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DA15306C7B6024882346E01BCB91FA7" ma:contentTypeVersion="3" ma:contentTypeDescription="Utwórz nowy dokument." ma:contentTypeScope="" ma:versionID="68e837ce42df63cf17b4a342555cdaa9">
  <xsd:schema xmlns:xsd="http://www.w3.org/2001/XMLSchema" xmlns:xs="http://www.w3.org/2001/XMLSchema" xmlns:p="http://schemas.microsoft.com/office/2006/metadata/properties" xmlns:ns2="eff87d91-f7b9-4911-8e55-31ec71283866" targetNamespace="http://schemas.microsoft.com/office/2006/metadata/properties" ma:root="true" ma:fieldsID="bebafeef4d60b259071c438ebc58782b" ns2:_="">
    <xsd:import namespace="eff87d91-f7b9-4911-8e55-31ec7128386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87d91-f7b9-4911-8e55-31ec712838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BD1B3E-8CA7-4C51-816D-780D4B3A69D4}">
  <ds:schemaRefs>
    <ds:schemaRef ds:uri="eff87d91-f7b9-4911-8e55-31ec712838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CFCFC0-49BA-4CA5-A501-F9FEEF377F27}">
  <ds:schemaRefs>
    <ds:schemaRef ds:uri="http://schemas.microsoft.com/sharepoint/v3/contenttype/forms"/>
  </ds:schemaRefs>
</ds:datastoreItem>
</file>

<file path=customXml/itemProps3.xml><?xml version="1.0" encoding="utf-8"?>
<ds:datastoreItem xmlns:ds="http://schemas.openxmlformats.org/officeDocument/2006/customXml" ds:itemID="{10DD4F90-B51A-4395-B7A2-C5DA39C1900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revision>1</cp:revision>
  <dcterms:created xsi:type="dcterms:W3CDTF">2023-03-14T19:31:00Z</dcterms:created>
  <dcterms:modified xsi:type="dcterms:W3CDTF">2023-03-16T14:39:37Z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0x0101001DA15306C7B6024882346E01BCB91FA7</vt:lpwstr>
  </property>
</Properties>
</file>