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0" r:id="rId6"/>
    <p:sldId id="257" r:id="rId7"/>
    <p:sldId id="256" r:id="rId8"/>
    <p:sldId id="261" r:id="rId9"/>
    <p:sldId id="262" r:id="rId10"/>
    <p:sldId id="263" r:id="rId11"/>
    <p:sldId id="264" r:id="rId12"/>
    <p:sldId id="266" r:id="rId13"/>
    <p:sldId id="265" r:id="rId14"/>
    <p:sldId id="267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A47A5D-AC27-48E1-8591-087FB9F6F1E4}" v="21" dt="2023-04-20T13:21:18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ek Kruk" userId="S::3715@uczelnia.uwm.edu.pl::8dd030d9-7369-4944-a559-d4100ab5e440" providerId="AD" clId="Web-{E3A47A5D-AC27-48E1-8591-087FB9F6F1E4}"/>
    <pc:docChg chg="modSld">
      <pc:chgData name="Marek Kruk" userId="S::3715@uczelnia.uwm.edu.pl::8dd030d9-7369-4944-a559-d4100ab5e440" providerId="AD" clId="Web-{E3A47A5D-AC27-48E1-8591-087FB9F6F1E4}" dt="2023-04-20T13:21:18.075" v="9" actId="20577"/>
      <pc:docMkLst>
        <pc:docMk/>
      </pc:docMkLst>
      <pc:sldChg chg="modSp">
        <pc:chgData name="Marek Kruk" userId="S::3715@uczelnia.uwm.edu.pl::8dd030d9-7369-4944-a559-d4100ab5e440" providerId="AD" clId="Web-{E3A47A5D-AC27-48E1-8591-087FB9F6F1E4}" dt="2023-04-20T13:21:18.075" v="9" actId="20577"/>
        <pc:sldMkLst>
          <pc:docMk/>
          <pc:sldMk cId="992103024" sldId="264"/>
        </pc:sldMkLst>
        <pc:spChg chg="mod">
          <ac:chgData name="Marek Kruk" userId="S::3715@uczelnia.uwm.edu.pl::8dd030d9-7369-4944-a559-d4100ab5e440" providerId="AD" clId="Web-{E3A47A5D-AC27-48E1-8591-087FB9F6F1E4}" dt="2023-04-20T13:21:18.075" v="9" actId="20577"/>
          <ac:spMkLst>
            <pc:docMk/>
            <pc:sldMk cId="992103024" sldId="264"/>
            <ac:spMk id="6" creationId="{900EC8A8-8CCB-F995-519F-370BB489D69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785215-1722-4E33-8E1C-E437A2616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55DBF99-DB93-4FAB-AFB1-0895D8E34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DD40E08-F023-4576-87CE-1DE5328A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A40-6A49-4327-8BE5-E4C7C479B3E6}" type="datetimeFigureOut">
              <a:rPr lang="pl-PL" smtClean="0"/>
              <a:t>20.04.2023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C61120B-8907-4A05-913F-12782013B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2AC8957-C26D-48FE-A324-15C259FA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DE86-5156-4817-8088-2DF460F9AE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568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D7B47A-C57E-4BA7-8FB2-915DC7F0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39D2547-727F-43BE-86E4-9C9887912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B3A1906-F95D-46A3-B9B3-F58EA0EF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A40-6A49-4327-8BE5-E4C7C479B3E6}" type="datetimeFigureOut">
              <a:rPr lang="pl-PL" smtClean="0"/>
              <a:t>20.04.2023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852F6D6-270D-4FEE-9AE5-61F514CB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278E54-EF7D-4F5C-BF0E-7CA304177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DE86-5156-4817-8088-2DF460F9AE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359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F46599E-B02D-4BD4-82AE-F7057047F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FF29A48-576A-40F8-89CD-D2AC211EB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F5718F3-1075-4543-9E5F-BA73D656A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A40-6A49-4327-8BE5-E4C7C479B3E6}" type="datetimeFigureOut">
              <a:rPr lang="pl-PL" smtClean="0"/>
              <a:t>20.04.2023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341075B-0DDF-4C0F-BAC0-4DF326233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11F2C10-7432-4130-99E6-2B20BD31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DE86-5156-4817-8088-2DF460F9AE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057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226816-E05D-4106-AC0A-5CA397CBA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D15773C-C572-4C73-A58A-7E89359FD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A9D56AA-A28D-4D14-9493-5B3CD4CE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A40-6A49-4327-8BE5-E4C7C479B3E6}" type="datetimeFigureOut">
              <a:rPr lang="pl-PL" smtClean="0"/>
              <a:t>20.04.2023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4B8E336-DC29-4C7F-9293-1644EF5A4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50BD9D5-A83A-4D60-952C-733FACDF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DE86-5156-4817-8088-2DF460F9AE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050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C3395C-C3AB-4763-87A3-D1A35117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AE3690A-CC60-4409-BCB0-C641A4B23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A408F7E-1989-494D-9552-0100D0AF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A40-6A49-4327-8BE5-E4C7C479B3E6}" type="datetimeFigureOut">
              <a:rPr lang="pl-PL" smtClean="0"/>
              <a:t>20.04.2023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80C6DD9-DFC0-4F23-B466-A39D13C73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730F8FA-84C0-4F59-AFA8-8539A791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DE86-5156-4817-8088-2DF460F9AE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541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CB58F2-C289-4D3A-8990-DFE67E271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ABEC42B-8E2F-4F98-8BB8-ACA0E70F33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E5DCFD1-C26B-405C-9998-CF8B95081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F5F64BB-DD47-494C-99D2-4FBD24CD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A40-6A49-4327-8BE5-E4C7C479B3E6}" type="datetimeFigureOut">
              <a:rPr lang="pl-PL" smtClean="0"/>
              <a:t>20.04.2023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50E4860-C3DF-49F9-971A-4A379327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87DA464-DCE0-482E-B8E7-F8885637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DE86-5156-4817-8088-2DF460F9AE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213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EA6041-18BA-430E-99B0-0D1AF7632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6700B91-150F-4F6B-BFFA-5C7CAD589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B24ED19-BFC1-418B-A5FC-AF19807B6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CDCCC62-5634-4081-887B-BA34FA877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5F545EA-09EF-44BE-89F8-D2B3F7708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534A036-5ED6-473E-82F2-B19801D4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A40-6A49-4327-8BE5-E4C7C479B3E6}" type="datetimeFigureOut">
              <a:rPr lang="pl-PL" smtClean="0"/>
              <a:t>20.04.2023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FA0DCAE-6B44-4D43-8065-4CC261BEF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3158CD1-D0FF-4DF7-A708-5F1830647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DE86-5156-4817-8088-2DF460F9AE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594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321FBC-92F1-401E-8D3F-BF4810C4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7BD048B-029E-4CF6-AA94-333C626C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A40-6A49-4327-8BE5-E4C7C479B3E6}" type="datetimeFigureOut">
              <a:rPr lang="pl-PL" smtClean="0"/>
              <a:t>20.04.2023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06BBC75-3F71-449E-BE71-F4EE4010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9F2D31D-DF1F-4AEB-8B48-36CDAAEB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DE86-5156-4817-8088-2DF460F9AE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266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FDD33F9-E4B6-44D5-B4C2-DB93EB7F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A40-6A49-4327-8BE5-E4C7C479B3E6}" type="datetimeFigureOut">
              <a:rPr lang="pl-PL" smtClean="0"/>
              <a:t>20.04.2023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A462CAB-48FE-43E9-B413-399C8964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DC7618F-9C8A-4748-A4AF-4AF2C65C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DE86-5156-4817-8088-2DF460F9AE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563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B7558A-5CBE-4BDC-B999-10FA5B84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60B8B4-09DA-4C49-961C-74991FDF6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7B7D8A7-B582-47EC-9280-8090C1C66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2D226FC-714B-47E1-B6FE-369A99FE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A40-6A49-4327-8BE5-E4C7C479B3E6}" type="datetimeFigureOut">
              <a:rPr lang="pl-PL" smtClean="0"/>
              <a:t>20.04.2023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B4ED3F7-0DE4-43A5-BCEC-DF04AE12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6474C60-3E33-40AF-8354-49869F2C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DE86-5156-4817-8088-2DF460F9AE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547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28D83A-E3CC-484B-B056-8B8A1C0FB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A5BBD56-AB41-4060-8182-94941CFB6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B59EBF9-14D6-41DD-A303-1115043C1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07EB6CF-8F36-4C94-9CB3-A7FB5F30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A40-6A49-4327-8BE5-E4C7C479B3E6}" type="datetimeFigureOut">
              <a:rPr lang="pl-PL" smtClean="0"/>
              <a:t>20.04.2023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BAC2525-8CA1-4497-A65E-C482E4FCD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5284226-DFA5-47B1-A26F-DB1F6BCD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DE86-5156-4817-8088-2DF460F9AE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727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93B36BF-18AC-48D6-A303-917906F50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1F4B631-C808-4856-BBBF-4BF9B0CA9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1533545-E1D7-4ECE-9DE9-BD00415A3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70A40-6A49-4327-8BE5-E4C7C479B3E6}" type="datetimeFigureOut">
              <a:rPr lang="pl-PL" smtClean="0"/>
              <a:t>20.04.2023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C13B0CF-DB86-46E8-9892-7838D31BA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EC769B4-5622-4160-9926-513924F0E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1DE86-5156-4817-8088-2DF460F9AE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92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plotly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50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7FEE35AA-1A52-4950-AAF0-878AEBFC1F1D}"/>
              </a:ext>
            </a:extLst>
          </p:cNvPr>
          <p:cNvSpPr txBox="1"/>
          <p:nvPr/>
        </p:nvSpPr>
        <p:spPr>
          <a:xfrm>
            <a:off x="1012054" y="1589102"/>
            <a:ext cx="102687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err="1">
                <a:solidFill>
                  <a:srgbClr val="202122"/>
                </a:solidFill>
                <a:latin typeface="Arial" panose="020B0604020202020204" pitchFamily="34" charset="0"/>
              </a:rPr>
              <a:t>Plotly</a:t>
            </a:r>
            <a:r>
              <a:rPr lang="pl-PL" b="1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pl-PL">
                <a:solidFill>
                  <a:srgbClr val="202122"/>
                </a:solidFill>
                <a:latin typeface="Arial" panose="020B0604020202020204" pitchFamily="34" charset="0"/>
              </a:rPr>
              <a:t>to firma zajmująca się informatyką techniczną z siedzibą w Montrealu w </a:t>
            </a:r>
            <a:r>
              <a:rPr lang="pl-PL" err="1">
                <a:solidFill>
                  <a:srgbClr val="202122"/>
                </a:solidFill>
                <a:latin typeface="Arial" panose="020B0604020202020204" pitchFamily="34" charset="0"/>
              </a:rPr>
              <a:t>Quebecu</a:t>
            </a:r>
            <a:r>
              <a:rPr lang="pl-PL">
                <a:solidFill>
                  <a:srgbClr val="202122"/>
                </a:solidFill>
                <a:latin typeface="Arial" panose="020B0604020202020204" pitchFamily="34" charset="0"/>
              </a:rPr>
              <a:t>, która opracowuje narzędzia do analizy i wizualizacji danych online. </a:t>
            </a:r>
            <a:r>
              <a:rPr lang="pl-PL" b="1">
                <a:solidFill>
                  <a:srgbClr val="202122"/>
                </a:solidFill>
                <a:latin typeface="Arial" panose="020B0604020202020204" pitchFamily="34" charset="0"/>
              </a:rPr>
              <a:t>
</a:t>
            </a:r>
            <a:endParaRPr lang="pl-PL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pl-PL" err="1">
                <a:solidFill>
                  <a:srgbClr val="202122"/>
                </a:solidFill>
                <a:latin typeface="Arial" panose="020B0604020202020204" pitchFamily="34" charset="0"/>
              </a:rPr>
              <a:t>Plotly</a:t>
            </a:r>
            <a:r>
              <a:rPr lang="pl-PL">
                <a:solidFill>
                  <a:srgbClr val="202122"/>
                </a:solidFill>
                <a:latin typeface="Arial" panose="020B0604020202020204" pitchFamily="34" charset="0"/>
              </a:rPr>
              <a:t> zapewnia narzędzia do tworzenia wykresów, analiz i statystyk online dla osób fizycznych i współpracy, a także naukowe biblioteki graficzne dla </a:t>
            </a:r>
            <a:r>
              <a:rPr lang="en-US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R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MATLAB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Perl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Julia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Arduino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 </a:t>
            </a:r>
            <a:r>
              <a:rPr lang="en-US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REST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1BC99CE3-8E7B-4663-9703-066500B81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248" y="338914"/>
            <a:ext cx="3403290" cy="125018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FFA3A5A-43CF-4B0E-8331-346C9AAE6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169" y="3302216"/>
            <a:ext cx="33528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221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AC4B0EE8-BBC3-12DF-A11F-BE5C0C1DB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359" y="2540276"/>
            <a:ext cx="8086725" cy="392430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A7626933-C0C5-A0D4-DEE5-69286AC1DDB9}"/>
              </a:ext>
            </a:extLst>
          </p:cNvPr>
          <p:cNvSpPr txBox="1"/>
          <p:nvPr/>
        </p:nvSpPr>
        <p:spPr>
          <a:xfrm>
            <a:off x="1002671" y="94659"/>
            <a:ext cx="1004255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b="1" i="0">
                <a:solidFill>
                  <a:srgbClr val="292929"/>
                </a:solidFill>
                <a:effectLst/>
                <a:latin typeface="sohne"/>
              </a:rPr>
              <a:t>Wywołania zwrotne w </a:t>
            </a:r>
            <a:r>
              <a:rPr lang="pl-PL" b="1" i="0" err="1">
                <a:solidFill>
                  <a:srgbClr val="292929"/>
                </a:solidFill>
                <a:effectLst/>
                <a:latin typeface="sohne"/>
              </a:rPr>
              <a:t>Dash</a:t>
            </a:r>
            <a:r>
              <a:rPr lang="pl-PL" b="1" i="0">
                <a:solidFill>
                  <a:srgbClr val="292929"/>
                </a:solidFill>
                <a:effectLst/>
                <a:latin typeface="sohne"/>
              </a:rPr>
              <a:t>: uczynienie go interaktywnym</a:t>
            </a:r>
          </a:p>
          <a:p>
            <a:pPr algn="l"/>
            <a:endParaRPr lang="pl-PL" b="1" i="0">
              <a:solidFill>
                <a:srgbClr val="292929"/>
              </a:solidFill>
              <a:effectLst/>
              <a:latin typeface="sohne"/>
            </a:endParaRPr>
          </a:p>
          <a:p>
            <a:pPr algn="l"/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Teraz przyjrzyjmy się, jak możemy utworzyć wywołanie zwrotne, które połączy listę rozwijaną i wykres liniowy cen akcji.</a:t>
            </a:r>
          </a:p>
          <a:p>
            <a:pPr algn="l"/>
            <a:endParaRPr lang="pl-PL" b="0" i="0">
              <a:solidFill>
                <a:srgbClr val="292929"/>
              </a:solidFill>
              <a:effectLst/>
              <a:latin typeface="source-serif-pro"/>
            </a:endParaRPr>
          </a:p>
          <a:p>
            <a:pPr algn="l"/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Wywołanie zwrotne jest inicjowane za pomocą </a:t>
            </a:r>
            <a:r>
              <a:rPr lang="pl-PL" b="1" i="0">
                <a:solidFill>
                  <a:srgbClr val="292929"/>
                </a:solidFill>
                <a:effectLst/>
                <a:latin typeface="source-serif-pro"/>
              </a:rPr>
              <a:t>@app.callback()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, po którym następuje definicja funkcji. W ramach tej funkcji określamy, co dzieje się po zmianie wartości rozwijanego menu.</a:t>
            </a:r>
          </a:p>
        </p:txBody>
      </p:sp>
    </p:spTree>
    <p:extLst>
      <p:ext uri="{BB962C8B-B14F-4D97-AF65-F5344CB8AC3E}">
        <p14:creationId xmlns:p14="http://schemas.microsoft.com/office/powerpoint/2010/main" val="4056792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B690D0C7-4F80-E54C-C497-0DE3AB598417}"/>
              </a:ext>
            </a:extLst>
          </p:cNvPr>
          <p:cNvSpPr txBox="1"/>
          <p:nvPr/>
        </p:nvSpPr>
        <p:spPr>
          <a:xfrm>
            <a:off x="627707" y="906740"/>
            <a:ext cx="1093658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Rzućmy okiem na argumenty w funkcji wywołania zwrotnego:</a:t>
            </a:r>
          </a:p>
          <a:p>
            <a:pPr algn="l"/>
            <a:endParaRPr lang="pl-PL" b="0" i="0">
              <a:solidFill>
                <a:srgbClr val="292929"/>
              </a:solidFill>
              <a:effectLst/>
              <a:latin typeface="source-serif-pro"/>
            </a:endParaRPr>
          </a:p>
          <a:p>
            <a:pPr algn="l">
              <a:buFont typeface="+mj-lt"/>
              <a:buAutoNum type="arabicPeriod"/>
            </a:pPr>
            <a:r>
              <a:rPr lang="pl-PL" b="1" err="1">
                <a:solidFill>
                  <a:srgbClr val="292929"/>
                </a:solidFill>
                <a:latin typeface="source-serif-pro"/>
              </a:rPr>
              <a:t>Output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 : Służy do zdefiniowania komponentów w układzie, które zostaną zaktualizowane, gdy funkcja pod wywołaniem zwrotnym (</a:t>
            </a:r>
            <a:r>
              <a:rPr lang="pl-PL" b="1" i="0" err="1">
                <a:solidFill>
                  <a:srgbClr val="292929"/>
                </a:solidFill>
                <a:effectLst/>
                <a:latin typeface="source-serif-pro"/>
              </a:rPr>
              <a:t>graph_update</a:t>
            </a:r>
            <a:r>
              <a:rPr lang="pl-PL" b="1" i="0">
                <a:solidFill>
                  <a:srgbClr val="292929"/>
                </a:solidFill>
                <a:effectLst/>
                <a:latin typeface="source-serif-pro"/>
              </a:rPr>
              <a:t>()) 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zwróci jakiś obiekt. Funkcja wyjściowa przyjmuje 2 argumenty — 1) </a:t>
            </a:r>
            <a:r>
              <a:rPr lang="pl-PL" b="0" i="0" err="1">
                <a:solidFill>
                  <a:srgbClr val="00B050"/>
                </a:solidFill>
                <a:effectLst/>
                <a:latin typeface="source-serif-pro"/>
              </a:rPr>
              <a:t>component_id</a:t>
            </a:r>
            <a:r>
              <a:rPr lang="pl-PL" b="0" i="0">
                <a:solidFill>
                  <a:srgbClr val="00B050"/>
                </a:solidFill>
                <a:effectLst/>
                <a:latin typeface="source-serif-pro"/>
              </a:rPr>
              <a:t> 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określa id komponentu, który chcemy zaktualizować za pomocą naszej funkcji </a:t>
            </a:r>
            <a:r>
              <a:rPr lang="pl-PL" b="1" i="0" err="1">
                <a:solidFill>
                  <a:srgbClr val="292929"/>
                </a:solidFill>
                <a:effectLst/>
                <a:latin typeface="source-serif-pro"/>
              </a:rPr>
              <a:t>graph_update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. Chcemy zaktualizować wykres cen akcji w </a:t>
            </a:r>
            <a:r>
              <a:rPr lang="pl-PL" b="1" i="0" err="1">
                <a:solidFill>
                  <a:srgbClr val="292929"/>
                </a:solidFill>
                <a:effectLst/>
                <a:latin typeface="source-serif-pro"/>
              </a:rPr>
              <a:t>dcc.Graph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, więc ustawimy identyfikator komponentu na „</a:t>
            </a:r>
            <a:r>
              <a:rPr lang="pl-PL" b="1" i="0" err="1">
                <a:solidFill>
                  <a:srgbClr val="292929"/>
                </a:solidFill>
                <a:effectLst/>
                <a:latin typeface="source-serif-pro"/>
              </a:rPr>
              <a:t>line_plot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”, który jest identyfikatorem naszego komponentu wykresu. 2) Właściwość </a:t>
            </a:r>
            <a:r>
              <a:rPr lang="pl-PL" b="0" i="0">
                <a:solidFill>
                  <a:srgbClr val="00B050"/>
                </a:solidFill>
                <a:effectLst/>
                <a:latin typeface="source-serif-pro"/>
              </a:rPr>
              <a:t>Component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 definiuje właściwość aktualizowanego komponentu, czyli właściwość </a:t>
            </a:r>
            <a:r>
              <a:rPr lang="pl-PL" b="0" i="0" err="1">
                <a:solidFill>
                  <a:srgbClr val="292929"/>
                </a:solidFill>
                <a:effectLst/>
                <a:latin typeface="source-serif-pro"/>
              </a:rPr>
              <a:t>figure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pl-PL" b="1" i="0" err="1">
                <a:solidFill>
                  <a:srgbClr val="292929"/>
                </a:solidFill>
                <a:effectLst/>
                <a:latin typeface="source-serif-pro"/>
              </a:rPr>
              <a:t>dcc.Graph</a:t>
            </a:r>
            <a:r>
              <a:rPr lang="pl-PL" b="1" i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w naszym układzie.</a:t>
            </a:r>
          </a:p>
          <a:p>
            <a:pPr algn="l">
              <a:buFont typeface="+mj-lt"/>
              <a:buAutoNum type="arabicPeriod"/>
            </a:pPr>
            <a:endParaRPr lang="pl-PL" b="0" i="0">
              <a:solidFill>
                <a:srgbClr val="292929"/>
              </a:solidFill>
              <a:effectLst/>
              <a:latin typeface="source-serif-pro"/>
            </a:endParaRPr>
          </a:p>
          <a:p>
            <a:pPr algn="l">
              <a:buFont typeface="+mj-lt"/>
              <a:buAutoNum type="arabicPeriod"/>
            </a:pPr>
            <a:r>
              <a:rPr lang="pl-PL" b="1">
                <a:solidFill>
                  <a:srgbClr val="292929"/>
                </a:solidFill>
                <a:latin typeface="source-serif-pro"/>
              </a:rPr>
              <a:t>Input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 : Służy do definiowania komponentów, których zmiana wartości wywoła wywołanie zwrotne. Funkcja wejściowa przyjmuje również </a:t>
            </a:r>
            <a:r>
              <a:rPr lang="pl-PL" b="0" i="0" err="1">
                <a:solidFill>
                  <a:srgbClr val="292929"/>
                </a:solidFill>
                <a:effectLst/>
                <a:latin typeface="source-serif-pro"/>
              </a:rPr>
              <a:t>identyfikator_komponentu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 i </a:t>
            </a:r>
            <a:r>
              <a:rPr lang="pl-PL" b="0" i="0" err="1">
                <a:solidFill>
                  <a:srgbClr val="292929"/>
                </a:solidFill>
                <a:effectLst/>
                <a:latin typeface="source-serif-pro"/>
              </a:rPr>
              <a:t>właściwość_składnika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 jako argument. Chcemy, aby wywołanie zwrotne było uruchamiane w oparciu o zmianę wartości naszego menu rozwijanego, dlatego ustawiliśmy właściwość </a:t>
            </a:r>
            <a:r>
              <a:rPr lang="pl-PL" b="0" i="0" err="1">
                <a:solidFill>
                  <a:srgbClr val="292929"/>
                </a:solidFill>
                <a:effectLst/>
                <a:latin typeface="source-serif-pro"/>
              </a:rPr>
              <a:t>component_property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 na „</a:t>
            </a:r>
            <a:r>
              <a:rPr lang="pl-PL" b="0" i="0" err="1">
                <a:solidFill>
                  <a:srgbClr val="292929"/>
                </a:solidFill>
                <a:effectLst/>
                <a:latin typeface="source-serif-pro"/>
              </a:rPr>
              <a:t>value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” menu rozwijanego. Należy pamiętać, że dane wejściowe są definiowane na liście.</a:t>
            </a:r>
          </a:p>
          <a:p>
            <a:pPr algn="l">
              <a:buFont typeface="+mj-lt"/>
              <a:buAutoNum type="arabicPeriod"/>
            </a:pPr>
            <a:endParaRPr lang="pl-PL" b="0" i="0">
              <a:solidFill>
                <a:srgbClr val="292929"/>
              </a:solidFill>
              <a:effectLst/>
              <a:latin typeface="source-serif-pro"/>
            </a:endParaRPr>
          </a:p>
          <a:p>
            <a:pPr algn="l"/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Właściwość komponentu funkcji Input, która jest „</a:t>
            </a:r>
            <a:r>
              <a:rPr lang="pl-PL" err="1">
                <a:solidFill>
                  <a:srgbClr val="292929"/>
                </a:solidFill>
                <a:latin typeface="source-serif-pro"/>
              </a:rPr>
              <a:t>value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” listy rozwijanej, jest argumentem w funkcji </a:t>
            </a:r>
            <a:r>
              <a:rPr lang="pl-PL" b="1" i="0" err="1">
                <a:solidFill>
                  <a:srgbClr val="292929"/>
                </a:solidFill>
                <a:effectLst/>
                <a:latin typeface="source-serif-pro"/>
              </a:rPr>
              <a:t>graph_update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. Wewnątrz funkcji tworzymy wykres punktowy i zwracamy obiekt </a:t>
            </a:r>
            <a:r>
              <a:rPr lang="pl-PL" b="1" i="0" err="1">
                <a:solidFill>
                  <a:srgbClr val="292929"/>
                </a:solidFill>
                <a:effectLst/>
                <a:latin typeface="source-serif-pro"/>
              </a:rPr>
              <a:t>figure</a:t>
            </a:r>
            <a:r>
              <a:rPr lang="pl-PL" b="1" i="0">
                <a:solidFill>
                  <a:srgbClr val="292929"/>
                </a:solidFill>
                <a:effectLst/>
                <a:latin typeface="source-serif-pro"/>
              </a:rPr>
              <a:t> fig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, który jest przekazywany do właściwości </a:t>
            </a:r>
            <a:r>
              <a:rPr lang="pl-PL" b="1" i="0" err="1">
                <a:solidFill>
                  <a:srgbClr val="292929"/>
                </a:solidFill>
                <a:effectLst/>
                <a:latin typeface="source-serif-pro"/>
              </a:rPr>
              <a:t>figure</a:t>
            </a:r>
            <a:r>
              <a:rPr lang="pl-PL" b="1" i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pl-PL" b="1" i="0" err="1">
                <a:solidFill>
                  <a:srgbClr val="292929"/>
                </a:solidFill>
                <a:effectLst/>
                <a:latin typeface="source-serif-pro"/>
              </a:rPr>
              <a:t>dcc.Graph</a:t>
            </a:r>
            <a:r>
              <a:rPr lang="pl-PL" b="1" i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za pomocą funkcji </a:t>
            </a:r>
            <a:r>
              <a:rPr lang="pl-PL" b="1" i="0" err="1">
                <a:solidFill>
                  <a:srgbClr val="292929"/>
                </a:solidFill>
                <a:effectLst/>
                <a:latin typeface="source-serif-pro"/>
              </a:rPr>
              <a:t>Output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 wywołania zwrotnego.</a:t>
            </a:r>
          </a:p>
        </p:txBody>
      </p:sp>
    </p:spTree>
    <p:extLst>
      <p:ext uri="{BB962C8B-B14F-4D97-AF65-F5344CB8AC3E}">
        <p14:creationId xmlns:p14="http://schemas.microsoft.com/office/powerpoint/2010/main" val="220044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8B1E8151-CEAE-4BC7-9CE7-288970CC2BFB}"/>
              </a:ext>
            </a:extLst>
          </p:cNvPr>
          <p:cNvSpPr txBox="1"/>
          <p:nvPr/>
        </p:nvSpPr>
        <p:spPr>
          <a:xfrm>
            <a:off x="547457" y="520511"/>
            <a:ext cx="11097087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err="1">
                <a:latin typeface="Arial" panose="020B0604020202020204" pitchFamily="34" charset="0"/>
              </a:rPr>
              <a:t>Plotly</a:t>
            </a:r>
            <a:r>
              <a:rPr lang="pl-PL" sz="1600">
                <a:latin typeface="Arial" panose="020B0604020202020204" pitchFamily="34" charset="0"/>
              </a:rPr>
              <a:t> oferuje produkty open </a:t>
            </a:r>
            <a:r>
              <a:rPr lang="pl-PL" sz="1600" err="1">
                <a:latin typeface="Arial" panose="020B0604020202020204" pitchFamily="34" charset="0"/>
              </a:rPr>
              <a:t>source</a:t>
            </a:r>
            <a:r>
              <a:rPr lang="pl-PL" sz="1600">
                <a:latin typeface="Arial" panose="020B0604020202020204" pitchFamily="34" charset="0"/>
              </a:rPr>
              <a:t> i dla przedsiębiorstw.
</a:t>
            </a:r>
            <a:endParaRPr lang="en-US" sz="1600" b="0" i="0"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sz="1600" b="1" err="1">
                <a:latin typeface="Arial" panose="020B0604020202020204" pitchFamily="34" charset="0"/>
              </a:rPr>
              <a:t>Dash</a:t>
            </a:r>
            <a:r>
              <a:rPr lang="pl-PL" sz="1600" b="1">
                <a:latin typeface="Arial" panose="020B0604020202020204" pitchFamily="34" charset="0"/>
              </a:rPr>
              <a:t> </a:t>
            </a:r>
            <a:r>
              <a:rPr lang="pl-PL" sz="1600">
                <a:latin typeface="Arial" panose="020B0604020202020204" pitchFamily="34" charset="0"/>
              </a:rPr>
              <a:t>to platforma open </a:t>
            </a:r>
            <a:r>
              <a:rPr lang="pl-PL" sz="1600" err="1">
                <a:latin typeface="Arial" panose="020B0604020202020204" pitchFamily="34" charset="0"/>
              </a:rPr>
              <a:t>source</a:t>
            </a:r>
            <a:r>
              <a:rPr lang="pl-PL" sz="1600">
                <a:latin typeface="Arial" panose="020B0604020202020204" pitchFamily="34" charset="0"/>
              </a:rPr>
              <a:t> </a:t>
            </a:r>
            <a:r>
              <a:rPr lang="pl-PL" sz="1600" err="1">
                <a:latin typeface="Arial" panose="020B0604020202020204" pitchFamily="34" charset="0"/>
              </a:rPr>
              <a:t>Python</a:t>
            </a:r>
            <a:r>
              <a:rPr lang="pl-PL" sz="1600">
                <a:latin typeface="Arial" panose="020B0604020202020204" pitchFamily="34" charset="0"/>
              </a:rPr>
              <a:t>, R i Julia do tworzenia internetowych aplikacji analitycznych. Istnieje wiele wyspecjalizowanych bibliotek </a:t>
            </a:r>
            <a:r>
              <a:rPr lang="pl-PL" sz="1600" err="1">
                <a:latin typeface="Arial" panose="020B0604020202020204" pitchFamily="34" charset="0"/>
              </a:rPr>
              <a:t>Dash</a:t>
            </a:r>
            <a:r>
              <a:rPr lang="pl-PL" sz="1600">
                <a:latin typeface="Arial" panose="020B0604020202020204" pitchFamily="34" charset="0"/>
              </a:rPr>
              <a:t> typu open </a:t>
            </a:r>
            <a:r>
              <a:rPr lang="pl-PL" sz="1600" err="1">
                <a:latin typeface="Arial" panose="020B0604020202020204" pitchFamily="34" charset="0"/>
              </a:rPr>
              <a:t>source</a:t>
            </a:r>
            <a:r>
              <a:rPr lang="pl-PL" sz="1600">
                <a:latin typeface="Arial" panose="020B0604020202020204" pitchFamily="34" charset="0"/>
              </a:rPr>
              <a:t>, które są dostosowane do tworzenia komponentów i aplikacji </a:t>
            </a:r>
            <a:r>
              <a:rPr lang="pl-PL" sz="1600" err="1">
                <a:latin typeface="Arial" panose="020B0604020202020204" pitchFamily="34" charset="0"/>
              </a:rPr>
              <a:t>Dash</a:t>
            </a:r>
            <a:r>
              <a:rPr lang="pl-PL" sz="1600">
                <a:latin typeface="Arial" panose="020B0604020202020204" pitchFamily="34" charset="0"/>
              </a:rPr>
              <a:t> specyficznych dla domeny. Niektóre przykłady to </a:t>
            </a:r>
            <a:r>
              <a:rPr lang="pl-PL" sz="1600" err="1">
                <a:latin typeface="Arial" panose="020B0604020202020204" pitchFamily="34" charset="0"/>
              </a:rPr>
              <a:t>Dash</a:t>
            </a:r>
            <a:r>
              <a:rPr lang="pl-PL" sz="1600">
                <a:latin typeface="Arial" panose="020B0604020202020204" pitchFamily="34" charset="0"/>
              </a:rPr>
              <a:t> DAQ, do budowania interfejsów graficznych do akwizycji danych do wykorzystania z instrumentami naukowymi, oraz </a:t>
            </a:r>
            <a:r>
              <a:rPr lang="pl-PL" sz="1600" err="1">
                <a:latin typeface="Arial" panose="020B0604020202020204" pitchFamily="34" charset="0"/>
              </a:rPr>
              <a:t>Dash</a:t>
            </a:r>
            <a:r>
              <a:rPr lang="pl-PL" sz="1600">
                <a:latin typeface="Arial" panose="020B0604020202020204" pitchFamily="34" charset="0"/>
              </a:rPr>
              <a:t> </a:t>
            </a:r>
            <a:r>
              <a:rPr lang="pl-PL" sz="1600" err="1">
                <a:latin typeface="Arial" panose="020B0604020202020204" pitchFamily="34" charset="0"/>
              </a:rPr>
              <a:t>Bio</a:t>
            </a:r>
            <a:r>
              <a:rPr lang="pl-PL" sz="1600">
                <a:latin typeface="Arial" panose="020B0604020202020204" pitchFamily="34" charset="0"/>
              </a:rPr>
              <a:t>, który umożliwia użytkownikom tworzenie niestandardowych typów wykresów, narzędzi do analizy sekwencji i narzędzi do </a:t>
            </a:r>
            <a:r>
              <a:rPr lang="pl-PL" sz="1600" err="1">
                <a:latin typeface="Arial" panose="020B0604020202020204" pitchFamily="34" charset="0"/>
              </a:rPr>
              <a:t>renderowania</a:t>
            </a:r>
            <a:r>
              <a:rPr lang="pl-PL" sz="1600">
                <a:latin typeface="Arial" panose="020B0604020202020204" pitchFamily="34" charset="0"/>
              </a:rPr>
              <a:t> 3D dla aplikacji </a:t>
            </a:r>
            <a:r>
              <a:rPr lang="pl-PL" sz="1600" err="1">
                <a:latin typeface="Arial" panose="020B0604020202020204" pitchFamily="34" charset="0"/>
              </a:rPr>
              <a:t>bioinformatycznych</a:t>
            </a:r>
            <a:r>
              <a:rPr lang="pl-PL" sz="1600">
                <a:latin typeface="Arial" panose="020B0604020202020204" pitchFamily="34" charset="0"/>
              </a:rPr>
              <a:t>.</a:t>
            </a:r>
            <a:r>
              <a:rPr lang="pl-PL" sz="1600" b="1">
                <a:latin typeface="Arial" panose="020B0604020202020204" pitchFamily="34" charset="0"/>
              </a:rPr>
              <a:t>
</a:t>
            </a:r>
            <a:endParaRPr lang="en-US" sz="1600" b="0" i="0"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sz="1600" b="1" err="1">
                <a:latin typeface="Arial" panose="020B0604020202020204" pitchFamily="34" charset="0"/>
              </a:rPr>
              <a:t>Dash</a:t>
            </a:r>
            <a:r>
              <a:rPr lang="pl-PL" sz="1600" b="1">
                <a:latin typeface="Arial" panose="020B0604020202020204" pitchFamily="34" charset="0"/>
              </a:rPr>
              <a:t> Enterprise </a:t>
            </a:r>
            <a:r>
              <a:rPr lang="pl-PL" sz="1600">
                <a:latin typeface="Arial" panose="020B0604020202020204" pitchFamily="34" charset="0"/>
              </a:rPr>
              <a:t>to płatny produkt </a:t>
            </a:r>
            <a:r>
              <a:rPr lang="pl-PL" sz="1600" err="1">
                <a:latin typeface="Arial" panose="020B0604020202020204" pitchFamily="34" charset="0"/>
              </a:rPr>
              <a:t>Plotly</a:t>
            </a:r>
            <a:r>
              <a:rPr lang="pl-PL" sz="1600">
                <a:latin typeface="Arial" panose="020B0604020202020204" pitchFamily="34" charset="0"/>
              </a:rPr>
              <a:t> do tworzenia, testowania, wdrażania, zarządzania i skalowania aplikacji </a:t>
            </a:r>
            <a:r>
              <a:rPr lang="pl-PL" sz="1600" err="1">
                <a:latin typeface="Arial" panose="020B0604020202020204" pitchFamily="34" charset="0"/>
              </a:rPr>
              <a:t>Dash</a:t>
            </a:r>
            <a:r>
              <a:rPr lang="pl-PL" sz="1600">
                <a:latin typeface="Arial" panose="020B0604020202020204" pitchFamily="34" charset="0"/>
              </a:rPr>
              <a:t> w całej organizacji</a:t>
            </a:r>
            <a:r>
              <a:rPr lang="pl-PL" sz="1600" b="1">
                <a:latin typeface="Arial" panose="020B0604020202020204" pitchFamily="34" charset="0"/>
              </a:rPr>
              <a:t>.</a:t>
            </a:r>
            <a:r>
              <a:rPr lang="en-US" sz="1600" b="0" i="0">
                <a:effectLst/>
                <a:latin typeface="Arial" panose="020B0604020202020204" pitchFamily="34" charset="0"/>
              </a:rPr>
              <a:t>.</a:t>
            </a:r>
            <a:endParaRPr lang="pl-PL" sz="1600" b="0" i="0" baseline="3000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sz="1600" b="1">
                <a:latin typeface="Arial" panose="020B0604020202020204" pitchFamily="34" charset="0"/>
              </a:rPr>
              <a:t>Chart Studio </a:t>
            </a:r>
            <a:r>
              <a:rPr lang="pl-PL" sz="1600" b="1" err="1">
                <a:latin typeface="Arial" panose="020B0604020202020204" pitchFamily="34" charset="0"/>
              </a:rPr>
              <a:t>Cloud</a:t>
            </a:r>
            <a:r>
              <a:rPr lang="pl-PL" sz="1600" b="1">
                <a:latin typeface="Arial" panose="020B0604020202020204" pitchFamily="34" charset="0"/>
              </a:rPr>
              <a:t> </a:t>
            </a:r>
            <a:r>
              <a:rPr lang="pl-PL" sz="1600">
                <a:latin typeface="Arial" panose="020B0604020202020204" pitchFamily="34" charset="0"/>
              </a:rPr>
              <a:t>to darmowe, internetowe narzędzie do tworzenia interaktywnych wykresów. Posiada graficzny interfejs użytkownika typu wskaż i kliknij do importowania i analizowania danych do siatki oraz korzystania z narzędzi statystyk. Wykresy można osadzać lub pobierać</a:t>
            </a:r>
            <a:r>
              <a:rPr lang="en-US" sz="1600" i="0">
                <a:effectLst/>
                <a:latin typeface="Arial" panose="020B0604020202020204" pitchFamily="34" charset="0"/>
              </a:rPr>
              <a:t>.</a:t>
            </a:r>
            <a:endParaRPr lang="pl-PL" sz="1600" i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sz="1600" b="1">
                <a:latin typeface="Arial" panose="020B0604020202020204" pitchFamily="34" charset="0"/>
              </a:rPr>
              <a:t>Chart Studio Enterprise </a:t>
            </a:r>
            <a:r>
              <a:rPr lang="pl-PL" sz="1600">
                <a:latin typeface="Arial" panose="020B0604020202020204" pitchFamily="34" charset="0"/>
              </a:rPr>
              <a:t>to płatny produkt, który umożliwia zespołom tworzenie, stylizowanie i udostępnianie interaktywnych wykresów na jednej platformie. Oferuje rozszerzone opcje uwierzytelniania i eksportu plików i nie ogranicza udostępniania i przeglądania.</a:t>
            </a:r>
            <a:r>
              <a:rPr lang="pl-PL" sz="1600" b="1">
                <a:latin typeface="Arial" panose="020B0604020202020204" pitchFamily="34" charset="0"/>
              </a:rPr>
              <a:t>
</a:t>
            </a:r>
            <a:endParaRPr lang="en-US" sz="1600" b="0" i="0"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>
                <a:effectLst/>
                <a:latin typeface="Arial" panose="020B0604020202020204" pitchFamily="34" charset="0"/>
              </a:rPr>
              <a:t>Data visualization libraries</a:t>
            </a:r>
            <a:r>
              <a:rPr lang="en-US" sz="1600" b="0" i="0">
                <a:effectLst/>
                <a:latin typeface="Arial" panose="020B0604020202020204" pitchFamily="34" charset="0"/>
              </a:rPr>
              <a:t> </a:t>
            </a:r>
            <a:r>
              <a:rPr lang="en-US" sz="1600">
                <a:latin typeface="Arial" panose="020B0604020202020204" pitchFamily="34" charset="0"/>
              </a:rPr>
              <a:t>Plotly.js to </a:t>
            </a:r>
            <a:r>
              <a:rPr lang="en-US" sz="1600" err="1">
                <a:latin typeface="Arial" panose="020B0604020202020204" pitchFamily="34" charset="0"/>
              </a:rPr>
              <a:t>biblioteka</a:t>
            </a:r>
            <a:r>
              <a:rPr lang="en-US" sz="1600">
                <a:latin typeface="Arial" panose="020B0604020202020204" pitchFamily="34" charset="0"/>
              </a:rPr>
              <a:t> JavaScript </a:t>
            </a:r>
            <a:r>
              <a:rPr lang="en-US" sz="1600" err="1">
                <a:latin typeface="Arial" panose="020B0604020202020204" pitchFamily="34" charset="0"/>
              </a:rPr>
              <a:t>typu</a:t>
            </a:r>
            <a:r>
              <a:rPr lang="en-US" sz="1600">
                <a:latin typeface="Arial" panose="020B0604020202020204" pitchFamily="34" charset="0"/>
              </a:rPr>
              <a:t> open source do </a:t>
            </a:r>
            <a:r>
              <a:rPr lang="en-US" sz="1600" err="1">
                <a:latin typeface="Arial" panose="020B0604020202020204" pitchFamily="34" charset="0"/>
              </a:rPr>
              <a:t>tworzenia</a:t>
            </a:r>
            <a:r>
              <a:rPr lang="en-US" sz="1600">
                <a:latin typeface="Arial" panose="020B0604020202020204" pitchFamily="34" charset="0"/>
              </a:rPr>
              <a:t> </a:t>
            </a:r>
            <a:r>
              <a:rPr lang="en-US" sz="1600" err="1">
                <a:latin typeface="Arial" panose="020B0604020202020204" pitchFamily="34" charset="0"/>
              </a:rPr>
              <a:t>wykresów</a:t>
            </a:r>
            <a:r>
              <a:rPr lang="en-US" sz="1600">
                <a:latin typeface="Arial" panose="020B0604020202020204" pitchFamily="34" charset="0"/>
              </a:rPr>
              <a:t> i </a:t>
            </a:r>
            <a:r>
              <a:rPr lang="en-US" sz="1600" err="1">
                <a:latin typeface="Arial" panose="020B0604020202020204" pitchFamily="34" charset="0"/>
              </a:rPr>
              <a:t>mocy</a:t>
            </a:r>
            <a:r>
              <a:rPr lang="en-US" sz="1600">
                <a:latin typeface="Arial" panose="020B0604020202020204" pitchFamily="34" charset="0"/>
              </a:rPr>
              <a:t> Plotly.py </a:t>
            </a:r>
            <a:r>
              <a:rPr lang="en-US" sz="1600" err="1">
                <a:latin typeface="Arial" panose="020B0604020202020204" pitchFamily="34" charset="0"/>
              </a:rPr>
              <a:t>dla</a:t>
            </a:r>
            <a:r>
              <a:rPr lang="en-US" sz="1600">
                <a:latin typeface="Arial" panose="020B0604020202020204" pitchFamily="34" charset="0"/>
              </a:rPr>
              <a:t> </a:t>
            </a:r>
            <a:r>
              <a:rPr lang="en-US" sz="1600" err="1">
                <a:latin typeface="Arial" panose="020B0604020202020204" pitchFamily="34" charset="0"/>
              </a:rPr>
              <a:t>Pythona</a:t>
            </a:r>
            <a:r>
              <a:rPr lang="en-US" sz="1600">
                <a:latin typeface="Arial" panose="020B0604020202020204" pitchFamily="34" charset="0"/>
              </a:rPr>
              <a:t>, a </a:t>
            </a:r>
            <a:r>
              <a:rPr lang="en-US" sz="1600" err="1">
                <a:latin typeface="Arial" panose="020B0604020202020204" pitchFamily="34" charset="0"/>
              </a:rPr>
              <a:t>także</a:t>
            </a:r>
            <a:r>
              <a:rPr lang="en-US" sz="1600">
                <a:latin typeface="Arial" panose="020B0604020202020204" pitchFamily="34" charset="0"/>
              </a:rPr>
              <a:t> </a:t>
            </a:r>
            <a:r>
              <a:rPr lang="en-US" sz="1600" err="1">
                <a:latin typeface="Arial" panose="020B0604020202020204" pitchFamily="34" charset="0"/>
              </a:rPr>
              <a:t>Plotly.R</a:t>
            </a:r>
            <a:r>
              <a:rPr lang="en-US" sz="1600">
                <a:latin typeface="Arial" panose="020B0604020202020204" pitchFamily="34" charset="0"/>
              </a:rPr>
              <a:t> </a:t>
            </a:r>
            <a:r>
              <a:rPr lang="en-US" sz="1600" err="1">
                <a:latin typeface="Arial" panose="020B0604020202020204" pitchFamily="34" charset="0"/>
              </a:rPr>
              <a:t>dla</a:t>
            </a:r>
            <a:r>
              <a:rPr lang="en-US" sz="1600">
                <a:latin typeface="Arial" panose="020B0604020202020204" pitchFamily="34" charset="0"/>
              </a:rPr>
              <a:t> R, MATLAB, Node.js, Julia i Arduino </a:t>
            </a:r>
            <a:r>
              <a:rPr lang="en-US" sz="1600" err="1">
                <a:latin typeface="Arial" panose="020B0604020202020204" pitchFamily="34" charset="0"/>
              </a:rPr>
              <a:t>oraz</a:t>
            </a:r>
            <a:r>
              <a:rPr lang="en-US" sz="1600">
                <a:latin typeface="Arial" panose="020B0604020202020204" pitchFamily="34" charset="0"/>
              </a:rPr>
              <a:t> REST API. </a:t>
            </a:r>
            <a:r>
              <a:rPr lang="en-US" sz="1600" err="1">
                <a:latin typeface="Arial" panose="020B0604020202020204" pitchFamily="34" charset="0"/>
              </a:rPr>
              <a:t>Plotly</a:t>
            </a:r>
            <a:r>
              <a:rPr lang="en-US" sz="1600">
                <a:latin typeface="Arial" panose="020B0604020202020204" pitchFamily="34" charset="0"/>
              </a:rPr>
              <a:t> </a:t>
            </a:r>
            <a:r>
              <a:rPr lang="en-US" sz="1600" err="1">
                <a:latin typeface="Arial" panose="020B0604020202020204" pitchFamily="34" charset="0"/>
              </a:rPr>
              <a:t>może</a:t>
            </a:r>
            <a:r>
              <a:rPr lang="en-US" sz="1600">
                <a:latin typeface="Arial" panose="020B0604020202020204" pitchFamily="34" charset="0"/>
              </a:rPr>
              <a:t> </a:t>
            </a:r>
            <a:r>
              <a:rPr lang="en-US" sz="1600" err="1">
                <a:latin typeface="Arial" panose="020B0604020202020204" pitchFamily="34" charset="0"/>
              </a:rPr>
              <a:t>być</a:t>
            </a:r>
            <a:r>
              <a:rPr lang="en-US" sz="1600">
                <a:latin typeface="Arial" panose="020B0604020202020204" pitchFamily="34" charset="0"/>
              </a:rPr>
              <a:t> </a:t>
            </a:r>
            <a:r>
              <a:rPr lang="en-US" sz="1600" err="1">
                <a:latin typeface="Arial" panose="020B0604020202020204" pitchFamily="34" charset="0"/>
              </a:rPr>
              <a:t>również</a:t>
            </a:r>
            <a:r>
              <a:rPr lang="en-US" sz="1600">
                <a:latin typeface="Arial" panose="020B0604020202020204" pitchFamily="34" charset="0"/>
              </a:rPr>
              <a:t> </a:t>
            </a:r>
            <a:r>
              <a:rPr lang="en-US" sz="1600" err="1">
                <a:latin typeface="Arial" panose="020B0604020202020204" pitchFamily="34" charset="0"/>
              </a:rPr>
              <a:t>używany</a:t>
            </a:r>
            <a:r>
              <a:rPr lang="en-US" sz="1600">
                <a:latin typeface="Arial" panose="020B0604020202020204" pitchFamily="34" charset="0"/>
              </a:rPr>
              <a:t> do </a:t>
            </a:r>
            <a:r>
              <a:rPr lang="en-US" sz="1600" err="1">
                <a:latin typeface="Arial" panose="020B0604020202020204" pitchFamily="34" charset="0"/>
              </a:rPr>
              <a:t>stylizacji</a:t>
            </a:r>
            <a:r>
              <a:rPr lang="en-US" sz="1600">
                <a:latin typeface="Arial" panose="020B0604020202020204" pitchFamily="34" charset="0"/>
              </a:rPr>
              <a:t> </a:t>
            </a:r>
            <a:r>
              <a:rPr lang="en-US" sz="1600" err="1">
                <a:latin typeface="Arial" panose="020B0604020202020204" pitchFamily="34" charset="0"/>
              </a:rPr>
              <a:t>interaktywnych</a:t>
            </a:r>
            <a:r>
              <a:rPr lang="en-US" sz="1600">
                <a:latin typeface="Arial" panose="020B0604020202020204" pitchFamily="34" charset="0"/>
              </a:rPr>
              <a:t> </a:t>
            </a:r>
            <a:r>
              <a:rPr lang="en-US" sz="1600" err="1">
                <a:latin typeface="Arial" panose="020B0604020202020204" pitchFamily="34" charset="0"/>
              </a:rPr>
              <a:t>wykresów</a:t>
            </a:r>
            <a:r>
              <a:rPr lang="en-US" sz="1600">
                <a:latin typeface="Arial" panose="020B0604020202020204" pitchFamily="34" charset="0"/>
              </a:rPr>
              <a:t> za </a:t>
            </a:r>
            <a:r>
              <a:rPr lang="en-US" sz="1600" err="1">
                <a:latin typeface="Arial" panose="020B0604020202020204" pitchFamily="34" charset="0"/>
              </a:rPr>
              <a:t>pomocą</a:t>
            </a:r>
            <a:r>
              <a:rPr lang="en-US" sz="1600">
                <a:latin typeface="Arial" panose="020B0604020202020204" pitchFamily="34" charset="0"/>
              </a:rPr>
              <a:t> </a:t>
            </a:r>
            <a:r>
              <a:rPr lang="en-US" sz="1600" err="1">
                <a:latin typeface="Arial" panose="020B0604020202020204" pitchFamily="34" charset="0"/>
              </a:rPr>
              <a:t>notatnika</a:t>
            </a:r>
            <a:r>
              <a:rPr lang="en-US" sz="1600">
                <a:latin typeface="Arial" panose="020B0604020202020204" pitchFamily="34" charset="0"/>
              </a:rPr>
              <a:t> </a:t>
            </a:r>
            <a:r>
              <a:rPr lang="en-US" sz="1600" err="1">
                <a:latin typeface="Arial" panose="020B0604020202020204" pitchFamily="34" charset="0"/>
              </a:rPr>
              <a:t>Jupyter</a:t>
            </a:r>
            <a:r>
              <a:rPr lang="en-US" sz="1600">
                <a:latin typeface="Arial" panose="020B0604020202020204" pitchFamily="34" charset="0"/>
              </a:rPr>
              <a:t>.
</a:t>
            </a:r>
            <a:endParaRPr lang="en-US" sz="1600" b="0" i="0"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>
                <a:effectLst/>
                <a:latin typeface="Arial" panose="020B0604020202020204" pitchFamily="34" charset="0"/>
              </a:rPr>
              <a:t>Figure Converters</a:t>
            </a:r>
            <a:r>
              <a:rPr lang="en-US" sz="1600" b="0" i="0">
                <a:effectLst/>
                <a:latin typeface="Arial" panose="020B0604020202020204" pitchFamily="34" charset="0"/>
              </a:rPr>
              <a:t> </a:t>
            </a:r>
            <a:r>
              <a:rPr lang="pl-PL" sz="1600">
                <a:latin typeface="Arial" panose="020B0604020202020204" pitchFamily="34" charset="0"/>
              </a:rPr>
              <a:t>które konwertują wykresy </a:t>
            </a:r>
            <a:r>
              <a:rPr lang="pl-PL" sz="1600" err="1">
                <a:latin typeface="Arial" panose="020B0604020202020204" pitchFamily="34" charset="0"/>
              </a:rPr>
              <a:t>matplotlib</a:t>
            </a:r>
            <a:r>
              <a:rPr lang="pl-PL" sz="1600">
                <a:latin typeface="Arial" panose="020B0604020202020204" pitchFamily="34" charset="0"/>
              </a:rPr>
              <a:t>, ggplot2 i IGOR Pro na interaktywne wykresy online.</a:t>
            </a:r>
            <a:endParaRPr lang="en-US" sz="1600" b="0" i="0">
              <a:effectLst/>
              <a:latin typeface="Arial" panose="020B0604020202020204" pitchFamily="34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251DE69-6FE3-44EF-8E19-A1245EB1BA25}"/>
              </a:ext>
            </a:extLst>
          </p:cNvPr>
          <p:cNvSpPr txBox="1"/>
          <p:nvPr/>
        </p:nvSpPr>
        <p:spPr>
          <a:xfrm>
            <a:off x="3793008" y="89625"/>
            <a:ext cx="3684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>
                <a:solidFill>
                  <a:srgbClr val="FF0000"/>
                </a:solidFill>
              </a:rPr>
              <a:t>PLOTLY produkty</a:t>
            </a:r>
          </a:p>
        </p:txBody>
      </p:sp>
    </p:spTree>
    <p:extLst>
      <p:ext uri="{BB962C8B-B14F-4D97-AF65-F5344CB8AC3E}">
        <p14:creationId xmlns:p14="http://schemas.microsoft.com/office/powerpoint/2010/main" val="290000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DA3D849-45F5-46C2-AA9A-DF19E9543606}"/>
              </a:ext>
            </a:extLst>
          </p:cNvPr>
          <p:cNvSpPr txBox="1"/>
          <p:nvPr/>
        </p:nvSpPr>
        <p:spPr>
          <a:xfrm>
            <a:off x="639191" y="338065"/>
            <a:ext cx="10573305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err="1">
                <a:solidFill>
                  <a:srgbClr val="0070C0"/>
                </a:solidFill>
                <a:latin typeface="jubilat"/>
              </a:rPr>
              <a:t>Wprowadzenie</a:t>
            </a:r>
            <a:r>
              <a:rPr lang="en-US" sz="2400" b="1">
                <a:solidFill>
                  <a:srgbClr val="0070C0"/>
                </a:solidFill>
                <a:latin typeface="jubilat"/>
              </a:rPr>
              <a:t> do Dash
</a:t>
            </a:r>
            <a:endParaRPr lang="en-US" b="0" i="0">
              <a:solidFill>
                <a:srgbClr val="20293D"/>
              </a:solidFill>
              <a:effectLst/>
              <a:latin typeface="jubilat"/>
            </a:endParaRPr>
          </a:p>
          <a:p>
            <a:r>
              <a:rPr lang="pl-PL" err="1">
                <a:solidFill>
                  <a:srgbClr val="3F4F75"/>
                </a:solidFill>
                <a:latin typeface="open-sans"/>
              </a:rPr>
              <a:t>Dash</a:t>
            </a:r>
            <a:r>
              <a:rPr lang="pl-PL">
                <a:solidFill>
                  <a:srgbClr val="3F4F75"/>
                </a:solidFill>
                <a:latin typeface="open-sans"/>
              </a:rPr>
              <a:t> to produktywny </a:t>
            </a:r>
            <a:r>
              <a:rPr lang="pl-PL" err="1">
                <a:solidFill>
                  <a:srgbClr val="3F4F75"/>
                </a:solidFill>
                <a:latin typeface="open-sans"/>
              </a:rPr>
              <a:t>framework</a:t>
            </a:r>
            <a:r>
              <a:rPr lang="pl-PL">
                <a:solidFill>
                  <a:srgbClr val="3F4F75"/>
                </a:solidFill>
                <a:latin typeface="open-sans"/>
              </a:rPr>
              <a:t> </a:t>
            </a:r>
            <a:r>
              <a:rPr lang="pl-PL" err="1">
                <a:solidFill>
                  <a:srgbClr val="3F4F75"/>
                </a:solidFill>
                <a:latin typeface="open-sans"/>
              </a:rPr>
              <a:t>Python</a:t>
            </a:r>
            <a:r>
              <a:rPr lang="pl-PL">
                <a:solidFill>
                  <a:srgbClr val="3F4F75"/>
                </a:solidFill>
                <a:latin typeface="open-sans"/>
              </a:rPr>
              <a:t> do tworzenia internetowych aplikacji analitycznych.
</a:t>
            </a:r>
            <a:endParaRPr lang="en-US" b="0" i="0">
              <a:solidFill>
                <a:srgbClr val="3F4F75"/>
              </a:solidFill>
              <a:effectLst/>
              <a:latin typeface="open-sans"/>
            </a:endParaRPr>
          </a:p>
          <a:p>
            <a:r>
              <a:rPr lang="pl-PL">
                <a:solidFill>
                  <a:srgbClr val="3F4F75"/>
                </a:solidFill>
                <a:latin typeface="open-sans"/>
              </a:rPr>
              <a:t>Napisany na bazie </a:t>
            </a:r>
            <a:r>
              <a:rPr lang="pl-PL" err="1">
                <a:solidFill>
                  <a:srgbClr val="3F4F75"/>
                </a:solidFill>
                <a:latin typeface="open-sans"/>
              </a:rPr>
              <a:t>Flask</a:t>
            </a:r>
            <a:r>
              <a:rPr lang="pl-PL">
                <a:solidFill>
                  <a:srgbClr val="3F4F75"/>
                </a:solidFill>
                <a:latin typeface="open-sans"/>
              </a:rPr>
              <a:t>, Plotly.js i React.js, </a:t>
            </a:r>
            <a:r>
              <a:rPr lang="pl-PL" err="1">
                <a:solidFill>
                  <a:srgbClr val="3F4F75"/>
                </a:solidFill>
                <a:latin typeface="open-sans"/>
              </a:rPr>
              <a:t>Dash</a:t>
            </a:r>
            <a:r>
              <a:rPr lang="pl-PL">
                <a:solidFill>
                  <a:srgbClr val="3F4F75"/>
                </a:solidFill>
                <a:latin typeface="open-sans"/>
              </a:rPr>
              <a:t> jest idealny do tworzenia aplikacji do wizualizacji danych z wysoce niestandardowymi interfejsami użytkownika w czystym </a:t>
            </a:r>
            <a:r>
              <a:rPr lang="pl-PL" err="1">
                <a:solidFill>
                  <a:srgbClr val="3F4F75"/>
                </a:solidFill>
                <a:latin typeface="open-sans"/>
              </a:rPr>
              <a:t>Pythonie</a:t>
            </a:r>
            <a:r>
              <a:rPr lang="pl-PL">
                <a:solidFill>
                  <a:srgbClr val="3F4F75"/>
                </a:solidFill>
                <a:latin typeface="open-sans"/>
              </a:rPr>
              <a:t>. Jest szczególnie odpowiedni dla każdego, kto pracuje z danymi w </a:t>
            </a:r>
            <a:r>
              <a:rPr lang="pl-PL" err="1">
                <a:solidFill>
                  <a:srgbClr val="3F4F75"/>
                </a:solidFill>
                <a:latin typeface="open-sans"/>
              </a:rPr>
              <a:t>Pythonie</a:t>
            </a:r>
            <a:r>
              <a:rPr lang="pl-PL">
                <a:solidFill>
                  <a:srgbClr val="3F4F75"/>
                </a:solidFill>
                <a:latin typeface="open-sans"/>
              </a:rPr>
              <a:t>.</a:t>
            </a:r>
          </a:p>
          <a:p>
            <a:r>
              <a:rPr lang="pl-PL">
                <a:solidFill>
                  <a:srgbClr val="3F4F75"/>
                </a:solidFill>
                <a:latin typeface="open-sans"/>
              </a:rPr>
              <a:t>
Dzięki kilku prostym wzorcom </a:t>
            </a:r>
            <a:r>
              <a:rPr lang="pl-PL" err="1">
                <a:solidFill>
                  <a:srgbClr val="3F4F75"/>
                </a:solidFill>
                <a:latin typeface="open-sans"/>
              </a:rPr>
              <a:t>Dash</a:t>
            </a:r>
            <a:r>
              <a:rPr lang="pl-PL">
                <a:solidFill>
                  <a:srgbClr val="3F4F75"/>
                </a:solidFill>
                <a:latin typeface="open-sans"/>
              </a:rPr>
              <a:t> abstrahuje od wszystkich technologii i protokołów, które są wymagane do zbudowania interaktywnej aplikacji internetowej. </a:t>
            </a:r>
            <a:r>
              <a:rPr lang="pl-PL" err="1">
                <a:solidFill>
                  <a:srgbClr val="3F4F75"/>
                </a:solidFill>
                <a:latin typeface="open-sans"/>
              </a:rPr>
              <a:t>Dash</a:t>
            </a:r>
            <a:r>
              <a:rPr lang="pl-PL">
                <a:solidFill>
                  <a:srgbClr val="3F4F75"/>
                </a:solidFill>
                <a:latin typeface="open-sans"/>
              </a:rPr>
              <a:t> jest na tyle prosty, że możesz powiązać interfejs użytkownika wokół kodu </a:t>
            </a:r>
            <a:r>
              <a:rPr lang="pl-PL" err="1">
                <a:solidFill>
                  <a:srgbClr val="3F4F75"/>
                </a:solidFill>
                <a:latin typeface="open-sans"/>
              </a:rPr>
              <a:t>Pythona</a:t>
            </a:r>
            <a:r>
              <a:rPr lang="pl-PL">
                <a:solidFill>
                  <a:srgbClr val="3F4F75"/>
                </a:solidFill>
                <a:latin typeface="open-sans"/>
              </a:rPr>
              <a:t> po południu.
</a:t>
            </a:r>
            <a:endParaRPr lang="en-US" b="0" i="0">
              <a:solidFill>
                <a:srgbClr val="3F4F75"/>
              </a:solidFill>
              <a:effectLst/>
              <a:latin typeface="open-sans"/>
            </a:endParaRPr>
          </a:p>
          <a:p>
            <a:r>
              <a:rPr lang="pl-PL">
                <a:solidFill>
                  <a:srgbClr val="3F4F75"/>
                </a:solidFill>
                <a:latin typeface="open-sans"/>
              </a:rPr>
              <a:t>Aplikacje </a:t>
            </a:r>
            <a:r>
              <a:rPr lang="pl-PL" err="1">
                <a:solidFill>
                  <a:srgbClr val="3F4F75"/>
                </a:solidFill>
                <a:latin typeface="open-sans"/>
              </a:rPr>
              <a:t>Dash</a:t>
            </a:r>
            <a:r>
              <a:rPr lang="pl-PL">
                <a:solidFill>
                  <a:srgbClr val="3F4F75"/>
                </a:solidFill>
                <a:latin typeface="open-sans"/>
              </a:rPr>
              <a:t> są </a:t>
            </a:r>
            <a:r>
              <a:rPr lang="pl-PL" err="1">
                <a:solidFill>
                  <a:srgbClr val="3F4F75"/>
                </a:solidFill>
                <a:latin typeface="open-sans"/>
              </a:rPr>
              <a:t>renderowane</a:t>
            </a:r>
            <a:r>
              <a:rPr lang="pl-PL">
                <a:solidFill>
                  <a:srgbClr val="3F4F75"/>
                </a:solidFill>
                <a:latin typeface="open-sans"/>
              </a:rPr>
              <a:t> w przeglądarce internetowej. Możesz wdrożyć aplikacje na serwerach, a następnie udostępnić je za pomocą adresów URL. Ponieważ aplikacje </a:t>
            </a:r>
            <a:r>
              <a:rPr lang="pl-PL" err="1">
                <a:solidFill>
                  <a:srgbClr val="3F4F75"/>
                </a:solidFill>
                <a:latin typeface="open-sans"/>
              </a:rPr>
              <a:t>Dash</a:t>
            </a:r>
            <a:r>
              <a:rPr lang="pl-PL">
                <a:solidFill>
                  <a:srgbClr val="3F4F75"/>
                </a:solidFill>
                <a:latin typeface="open-sans"/>
              </a:rPr>
              <a:t> są wyświetlane w przeglądarce internetowej, </a:t>
            </a:r>
            <a:r>
              <a:rPr lang="pl-PL" err="1">
                <a:solidFill>
                  <a:srgbClr val="3F4F75"/>
                </a:solidFill>
                <a:latin typeface="open-sans"/>
              </a:rPr>
              <a:t>Dash</a:t>
            </a:r>
            <a:r>
              <a:rPr lang="pl-PL">
                <a:solidFill>
                  <a:srgbClr val="3F4F75"/>
                </a:solidFill>
                <a:latin typeface="open-sans"/>
              </a:rPr>
              <a:t> jest z natury wieloplatformowy i mobilny.
</a:t>
            </a:r>
            <a:endParaRPr lang="en-US" b="0" i="0">
              <a:solidFill>
                <a:srgbClr val="3F4F75"/>
              </a:solidFill>
              <a:effectLst/>
              <a:latin typeface="open-sans"/>
            </a:endParaRPr>
          </a:p>
          <a:p>
            <a:r>
              <a:rPr lang="pl-PL" err="1">
                <a:solidFill>
                  <a:srgbClr val="3F4F75"/>
                </a:solidFill>
                <a:latin typeface="open-sans"/>
              </a:rPr>
              <a:t>Dash</a:t>
            </a:r>
            <a:r>
              <a:rPr lang="pl-PL">
                <a:solidFill>
                  <a:srgbClr val="3F4F75"/>
                </a:solidFill>
                <a:latin typeface="open-sans"/>
              </a:rPr>
              <a:t> to biblioteka open </a:t>
            </a:r>
            <a:r>
              <a:rPr lang="pl-PL" err="1">
                <a:solidFill>
                  <a:srgbClr val="3F4F75"/>
                </a:solidFill>
                <a:latin typeface="open-sans"/>
              </a:rPr>
              <a:t>source</a:t>
            </a:r>
            <a:r>
              <a:rPr lang="pl-PL">
                <a:solidFill>
                  <a:srgbClr val="3F4F75"/>
                </a:solidFill>
                <a:latin typeface="open-sans"/>
              </a:rPr>
              <a:t>, wydana na liberalnej licencji MIT. </a:t>
            </a:r>
            <a:r>
              <a:rPr lang="pl-PL" err="1">
                <a:solidFill>
                  <a:srgbClr val="3F4F75"/>
                </a:solidFill>
                <a:latin typeface="open-sans"/>
              </a:rPr>
              <a:t>Plotly</a:t>
            </a:r>
            <a:r>
              <a:rPr lang="pl-PL">
                <a:solidFill>
                  <a:srgbClr val="3F4F75"/>
                </a:solidFill>
                <a:latin typeface="open-sans"/>
              </a:rPr>
              <a:t> rozwija </a:t>
            </a:r>
            <a:r>
              <a:rPr lang="pl-PL" err="1">
                <a:solidFill>
                  <a:srgbClr val="3F4F75"/>
                </a:solidFill>
                <a:latin typeface="open-sans"/>
              </a:rPr>
              <a:t>Dash</a:t>
            </a:r>
            <a:r>
              <a:rPr lang="pl-PL">
                <a:solidFill>
                  <a:srgbClr val="3F4F75"/>
                </a:solidFill>
                <a:latin typeface="open-sans"/>
              </a:rPr>
              <a:t> i oferuje platformę do zarządzania aplikacjami </a:t>
            </a:r>
            <a:r>
              <a:rPr lang="pl-PL" err="1">
                <a:solidFill>
                  <a:srgbClr val="3F4F75"/>
                </a:solidFill>
                <a:latin typeface="open-sans"/>
              </a:rPr>
              <a:t>Dash</a:t>
            </a:r>
            <a:r>
              <a:rPr lang="pl-PL">
                <a:solidFill>
                  <a:srgbClr val="3F4F75"/>
                </a:solidFill>
                <a:latin typeface="open-sans"/>
              </a:rPr>
              <a:t> w środowisku korporacyjnym.
</a:t>
            </a:r>
            <a:endParaRPr lang="en-US" b="0" i="0">
              <a:solidFill>
                <a:srgbClr val="3F4F75"/>
              </a:solidFill>
              <a:effectLst/>
              <a:latin typeface="open-sans"/>
            </a:endParaRPr>
          </a:p>
        </p:txBody>
      </p:sp>
    </p:spTree>
    <p:extLst>
      <p:ext uri="{BB962C8B-B14F-4D97-AF65-F5344CB8AC3E}">
        <p14:creationId xmlns:p14="http://schemas.microsoft.com/office/powerpoint/2010/main" val="359319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6D124DCF-AD04-441B-AFE0-E394879CD2DD}"/>
              </a:ext>
            </a:extLst>
          </p:cNvPr>
          <p:cNvSpPr txBox="1"/>
          <p:nvPr/>
        </p:nvSpPr>
        <p:spPr>
          <a:xfrm>
            <a:off x="1643111" y="115993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solidFill>
                  <a:srgbClr val="0070C0"/>
                </a:solidFill>
                <a:hlinkClick r:id="rId2"/>
              </a:rPr>
              <a:t>https://pypi.org/project/plotly/</a:t>
            </a:r>
            <a:r>
              <a:rPr lang="pl-PL">
                <a:solidFill>
                  <a:srgbClr val="0070C0"/>
                </a:solidFill>
              </a:rPr>
              <a:t>  </a:t>
            </a:r>
            <a:r>
              <a:rPr lang="pl-PL"/>
              <a:t>(przejrzyj ta stronę )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1E12708-CC19-4489-A6B3-F527B65FA081}"/>
              </a:ext>
            </a:extLst>
          </p:cNvPr>
          <p:cNvSpPr txBox="1"/>
          <p:nvPr/>
        </p:nvSpPr>
        <p:spPr>
          <a:xfrm>
            <a:off x="2743200" y="470517"/>
            <a:ext cx="767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>
                <a:solidFill>
                  <a:srgbClr val="FF0000"/>
                </a:solidFill>
              </a:rPr>
              <a:t>PLOTLY – interaktywna wizualizacja w </a:t>
            </a:r>
            <a:r>
              <a:rPr lang="pl-PL" sz="2800" b="1" err="1">
                <a:solidFill>
                  <a:srgbClr val="FF0000"/>
                </a:solidFill>
              </a:rPr>
              <a:t>Pythonie</a:t>
            </a:r>
            <a:endParaRPr lang="pl-PL" sz="2800" b="1">
              <a:solidFill>
                <a:srgbClr val="FF0000"/>
              </a:solidFill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DBFDB8B-38AB-46CB-B079-69D29C07BE79}"/>
              </a:ext>
            </a:extLst>
          </p:cNvPr>
          <p:cNvSpPr txBox="1"/>
          <p:nvPr/>
        </p:nvSpPr>
        <p:spPr>
          <a:xfrm>
            <a:off x="2494622" y="1641836"/>
            <a:ext cx="74551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/>
              <a:t>Otwórz Jupiter Notebook,</a:t>
            </a:r>
          </a:p>
          <a:p>
            <a:pPr marL="342900" indent="-342900">
              <a:buAutoNum type="arabicPeriod"/>
            </a:pPr>
            <a:r>
              <a:rPr lang="pl-PL"/>
              <a:t>Otwórz </a:t>
            </a:r>
            <a:r>
              <a:rPr lang="pl-PL" err="1"/>
              <a:t>JupNot</a:t>
            </a:r>
            <a:r>
              <a:rPr lang="pl-PL"/>
              <a:t> </a:t>
            </a:r>
            <a:r>
              <a:rPr lang="pl-PL" err="1"/>
              <a:t>Prompt</a:t>
            </a:r>
            <a:r>
              <a:rPr lang="pl-PL"/>
              <a:t> </a:t>
            </a:r>
          </a:p>
          <a:p>
            <a:pPr marL="342900" indent="-342900">
              <a:buAutoNum type="arabicPeriod" startAt="3"/>
            </a:pPr>
            <a:r>
              <a:rPr lang="pl-PL"/>
              <a:t>Zainstaluj </a:t>
            </a:r>
            <a:r>
              <a:rPr lang="pl-PL" err="1"/>
              <a:t>Plotly</a:t>
            </a:r>
            <a:r>
              <a:rPr lang="pl-PL"/>
              <a:t>: </a:t>
            </a:r>
          </a:p>
          <a:p>
            <a:pPr marL="342900" indent="-342900">
              <a:buAutoNum type="arabicPeriod" startAt="3"/>
            </a:pPr>
            <a:r>
              <a:rPr lang="pl-PL"/>
              <a:t>Wybierz z galerii </a:t>
            </a:r>
            <a:r>
              <a:rPr lang="pl-PL" err="1"/>
              <a:t>plotly</a:t>
            </a:r>
            <a:r>
              <a:rPr lang="pl-PL"/>
              <a:t>                                                          6 przykładów wykresów zmieniając bazę danych ze strony:</a:t>
            </a:r>
          </a:p>
          <a:p>
            <a:pPr marL="342900" indent="-342900">
              <a:buAutoNum type="arabicPeriod" startAt="3"/>
            </a:pPr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6D4FFB8-B711-49BC-AF0A-5FE2017673B7}"/>
              </a:ext>
            </a:extLst>
          </p:cNvPr>
          <p:cNvSpPr txBox="1"/>
          <p:nvPr/>
        </p:nvSpPr>
        <p:spPr>
          <a:xfrm>
            <a:off x="3048740" y="324433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70C0"/>
                </a:solidFill>
              </a:rPr>
              <a:t>https://scikit-learn.org/stable/datasets/toy_dataset.html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72A41AC0-336F-443D-85BD-19281111D096}"/>
              </a:ext>
            </a:extLst>
          </p:cNvPr>
          <p:cNvSpPr txBox="1"/>
          <p:nvPr/>
        </p:nvSpPr>
        <p:spPr>
          <a:xfrm>
            <a:off x="5238853" y="2469577"/>
            <a:ext cx="2834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https://plotly.com/python/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B2EB0CCF-C7B1-4FC0-8480-86365D2E1705}"/>
              </a:ext>
            </a:extLst>
          </p:cNvPr>
          <p:cNvSpPr txBox="1"/>
          <p:nvPr/>
        </p:nvSpPr>
        <p:spPr>
          <a:xfrm>
            <a:off x="4906478" y="2177363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00B050"/>
                </a:solidFill>
              </a:rPr>
              <a:t>pip install </a:t>
            </a:r>
            <a:r>
              <a:rPr lang="en-GB" err="1">
                <a:solidFill>
                  <a:srgbClr val="00B050"/>
                </a:solidFill>
              </a:rPr>
              <a:t>plotly</a:t>
            </a:r>
            <a:endParaRPr lang="en-GB">
              <a:solidFill>
                <a:srgbClr val="00B050"/>
              </a:solidFill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27BE91EE-67AE-46E4-BC5F-B653DEFCE5A4}"/>
              </a:ext>
            </a:extLst>
          </p:cNvPr>
          <p:cNvSpPr txBox="1"/>
          <p:nvPr/>
        </p:nvSpPr>
        <p:spPr>
          <a:xfrm>
            <a:off x="995881" y="3828762"/>
            <a:ext cx="9859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5. Zapoznaj się z tworzeniem </a:t>
            </a:r>
            <a:r>
              <a:rPr lang="pl-PL" b="1">
                <a:solidFill>
                  <a:srgbClr val="FF0000"/>
                </a:solidFill>
              </a:rPr>
              <a:t>Dashboard z </a:t>
            </a:r>
            <a:r>
              <a:rPr lang="pl-PL" b="1" err="1">
                <a:solidFill>
                  <a:srgbClr val="FF0000"/>
                </a:solidFill>
              </a:rPr>
              <a:t>plotly</a:t>
            </a:r>
            <a:r>
              <a:rPr lang="pl-PL"/>
              <a:t>:</a:t>
            </a:r>
          </a:p>
          <a:p>
            <a:endParaRPr lang="pl-PL"/>
          </a:p>
          <a:p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 Jak możemy tworzyć interaktywne pulpity nawigacyjne za pomocą </a:t>
            </a:r>
            <a:r>
              <a:rPr lang="pl-PL" b="0" i="0" err="1">
                <a:solidFill>
                  <a:srgbClr val="292929"/>
                </a:solidFill>
                <a:effectLst/>
                <a:latin typeface="source-serif-pro"/>
              </a:rPr>
              <a:t>plotly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pl-PL" b="0" i="0" err="1">
                <a:solidFill>
                  <a:srgbClr val="292929"/>
                </a:solidFill>
                <a:effectLst/>
                <a:latin typeface="source-serif-pro"/>
              </a:rPr>
              <a:t>Dash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. Po pierwsze, stworzymy układ przy użyciu komponentów </a:t>
            </a:r>
            <a:r>
              <a:rPr lang="pl-PL" b="0" i="0" err="1">
                <a:solidFill>
                  <a:srgbClr val="292929"/>
                </a:solidFill>
                <a:effectLst/>
                <a:latin typeface="source-serif-pro"/>
              </a:rPr>
              <a:t>html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 i komponentów </a:t>
            </a:r>
            <a:r>
              <a:rPr lang="pl-PL" b="0" i="0" err="1">
                <a:solidFill>
                  <a:srgbClr val="292929"/>
                </a:solidFill>
                <a:effectLst/>
                <a:latin typeface="source-serif-pro"/>
              </a:rPr>
              <a:t>core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pl-PL" b="0" i="0" err="1">
                <a:solidFill>
                  <a:srgbClr val="292929"/>
                </a:solidFill>
                <a:effectLst/>
                <a:latin typeface="source-serif-pro"/>
              </a:rPr>
              <a:t>dash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. Następnie dodamy listę rozwijaną i połączymy ją z wykresem liniowym cen akcji za pomocą wywołania zwrotnego.</a:t>
            </a:r>
            <a:endParaRPr lang="pl-PL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F66E133F-D45F-4C50-9890-30D62ED363FC}"/>
              </a:ext>
            </a:extLst>
          </p:cNvPr>
          <p:cNvSpPr txBox="1"/>
          <p:nvPr/>
        </p:nvSpPr>
        <p:spPr>
          <a:xfrm>
            <a:off x="1337912" y="5553777"/>
            <a:ext cx="8104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>
                <a:solidFill>
                  <a:srgbClr val="FF0000"/>
                </a:solidFill>
              </a:rPr>
              <a:t>Uwaga</a:t>
            </a:r>
            <a:r>
              <a:rPr lang="pl-PL"/>
              <a:t>. W Jupiter Notebook, aby odtworzyć wizualizacje </a:t>
            </a:r>
            <a:r>
              <a:rPr lang="pl-PL" err="1"/>
              <a:t>plotly</a:t>
            </a:r>
            <a:r>
              <a:rPr lang="pl-PL"/>
              <a:t> we wcześniej utworzonym kodzie należy uruchomić cały kod (w Cell: „run </a:t>
            </a:r>
            <a:r>
              <a:rPr lang="pl-PL" err="1"/>
              <a:t>all</a:t>
            </a:r>
            <a:r>
              <a:rPr lang="pl-PL"/>
              <a:t>”)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50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BD92B224-ED08-4F27-8455-1E5E846955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722"/>
          <a:stretch/>
        </p:blipFill>
        <p:spPr>
          <a:xfrm>
            <a:off x="3290755" y="762000"/>
            <a:ext cx="4402307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3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934446AA-E678-CAD7-17D3-9F3507758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1599530"/>
            <a:ext cx="7953375" cy="11430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55F5AE6F-6FEF-0DBB-8F13-63337011D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312" y="4452970"/>
            <a:ext cx="6896100" cy="1323975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FB969F31-EDBB-E811-D247-A029FFC6A2C0}"/>
              </a:ext>
            </a:extLst>
          </p:cNvPr>
          <p:cNvSpPr txBox="1"/>
          <p:nvPr/>
        </p:nvSpPr>
        <p:spPr>
          <a:xfrm>
            <a:off x="325925" y="0"/>
            <a:ext cx="1114481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sz="2800" b="1" i="0" err="1">
                <a:solidFill>
                  <a:srgbClr val="00B050"/>
                </a:solidFill>
                <a:effectLst/>
                <a:latin typeface="sohne"/>
              </a:rPr>
              <a:t>Dash</a:t>
            </a:r>
            <a:endParaRPr lang="pl-PL" sz="2800" b="1" i="0">
              <a:solidFill>
                <a:srgbClr val="00B050"/>
              </a:solidFill>
              <a:effectLst/>
              <a:latin typeface="sohne"/>
            </a:endParaRPr>
          </a:p>
          <a:p>
            <a:pPr algn="l"/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Teraz przyjrzyjmy się, jak możemy tworzyć układy oparte na sieci Web za pomocą </a:t>
            </a:r>
            <a:r>
              <a:rPr lang="pl-PL" b="0" i="0" err="1">
                <a:solidFill>
                  <a:srgbClr val="292929"/>
                </a:solidFill>
                <a:effectLst/>
                <a:latin typeface="source-serif-pro"/>
              </a:rPr>
              <a:t>plotly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pl-PL" b="0" i="0" err="1">
                <a:solidFill>
                  <a:srgbClr val="292929"/>
                </a:solidFill>
                <a:effectLst/>
                <a:latin typeface="source-serif-pro"/>
              </a:rPr>
              <a:t>Dash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. Zanim zaczniemy od układu, zainstalujmy kilka wymaganych pakietów. ( Do uruchomienia kodów możesz użyć </a:t>
            </a:r>
            <a:r>
              <a:rPr lang="pl-PL" b="0" i="0" err="1">
                <a:solidFill>
                  <a:srgbClr val="292929"/>
                </a:solidFill>
                <a:effectLst/>
                <a:latin typeface="source-serif-pro"/>
              </a:rPr>
              <a:t>Anaconda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pl-PL" b="0" i="0" err="1">
                <a:solidFill>
                  <a:srgbClr val="292929"/>
                </a:solidFill>
                <a:effectLst/>
                <a:latin typeface="source-serif-pro"/>
              </a:rPr>
              <a:t>Spyder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, środowiska programistycznego </a:t>
            </a:r>
            <a:r>
              <a:rPr lang="pl-PL" b="0" i="0" err="1">
                <a:solidFill>
                  <a:srgbClr val="292929"/>
                </a:solidFill>
                <a:effectLst/>
                <a:latin typeface="source-serif-pro"/>
              </a:rPr>
              <a:t>Pythona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 </a:t>
            </a:r>
            <a:r>
              <a:rPr lang="pl-PL" b="1" i="0">
                <a:solidFill>
                  <a:srgbClr val="292929"/>
                </a:solidFill>
                <a:effectLst/>
                <a:latin typeface="source-serif-pro"/>
              </a:rPr>
              <a:t>) .</a:t>
            </a:r>
            <a:endParaRPr lang="pl-PL" b="0" i="0">
              <a:solidFill>
                <a:srgbClr val="292929"/>
              </a:solidFill>
              <a:effectLst/>
              <a:latin typeface="source-serif-pro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3DFA5C5D-EA14-74D4-4273-257D1DBB1930}"/>
              </a:ext>
            </a:extLst>
          </p:cNvPr>
          <p:cNvSpPr txBox="1"/>
          <p:nvPr/>
        </p:nvSpPr>
        <p:spPr>
          <a:xfrm>
            <a:off x="477571" y="3215871"/>
            <a:ext cx="97256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err="1">
                <a:solidFill>
                  <a:srgbClr val="292929"/>
                </a:solidFill>
                <a:effectLst/>
                <a:latin typeface="source-serif-pro"/>
              </a:rPr>
              <a:t>Teraz</a:t>
            </a:r>
            <a:r>
              <a:rPr lang="en-GB" b="0" i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GB" b="0" i="0" err="1">
                <a:solidFill>
                  <a:srgbClr val="292929"/>
                </a:solidFill>
                <a:effectLst/>
                <a:latin typeface="source-serif-pro"/>
              </a:rPr>
              <a:t>zaimportujemy</a:t>
            </a:r>
            <a:r>
              <a:rPr lang="en-GB" b="0" i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GB" b="0" i="0" err="1">
                <a:solidFill>
                  <a:srgbClr val="292929"/>
                </a:solidFill>
                <a:effectLst/>
                <a:latin typeface="source-serif-pro"/>
              </a:rPr>
              <a:t>pakiet</a:t>
            </a:r>
            <a:r>
              <a:rPr lang="en-GB" b="0" i="0">
                <a:solidFill>
                  <a:srgbClr val="292929"/>
                </a:solidFill>
                <a:effectLst/>
                <a:latin typeface="source-serif-pro"/>
              </a:rPr>
              <a:t> dash, </a:t>
            </a:r>
            <a:r>
              <a:rPr lang="en-GB" b="0" i="0" err="1">
                <a:solidFill>
                  <a:srgbClr val="292929"/>
                </a:solidFill>
                <a:effectLst/>
                <a:latin typeface="source-serif-pro"/>
              </a:rPr>
              <a:t>dash_html_components</a:t>
            </a:r>
            <a:r>
              <a:rPr lang="en-GB" b="0" i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GB" b="0" i="0" err="1">
                <a:solidFill>
                  <a:srgbClr val="292929"/>
                </a:solidFill>
                <a:effectLst/>
                <a:latin typeface="source-serif-pro"/>
              </a:rPr>
              <a:t>dla</a:t>
            </a:r>
            <a:r>
              <a:rPr lang="en-GB" b="0" i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GB" b="0" i="0" err="1">
                <a:solidFill>
                  <a:srgbClr val="292929"/>
                </a:solidFill>
                <a:effectLst/>
                <a:latin typeface="source-serif-pro"/>
              </a:rPr>
              <a:t>klas</a:t>
            </a:r>
            <a:r>
              <a:rPr lang="en-GB" b="0" i="0">
                <a:solidFill>
                  <a:srgbClr val="292929"/>
                </a:solidFill>
                <a:effectLst/>
                <a:latin typeface="source-serif-pro"/>
              </a:rPr>
              <a:t> HTML, </a:t>
            </a:r>
            <a:r>
              <a:rPr lang="en-GB" b="0" i="0" err="1">
                <a:solidFill>
                  <a:srgbClr val="292929"/>
                </a:solidFill>
                <a:effectLst/>
                <a:latin typeface="source-serif-pro"/>
              </a:rPr>
              <a:t>dash_core_components</a:t>
            </a:r>
            <a:r>
              <a:rPr lang="en-GB" b="0" i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GB" b="0" i="0" err="1">
                <a:solidFill>
                  <a:srgbClr val="292929"/>
                </a:solidFill>
                <a:effectLst/>
                <a:latin typeface="source-serif-pro"/>
              </a:rPr>
              <a:t>dla</a:t>
            </a:r>
            <a:r>
              <a:rPr lang="en-GB" b="0" i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GB" b="0" i="0" err="1">
                <a:solidFill>
                  <a:srgbClr val="292929"/>
                </a:solidFill>
                <a:effectLst/>
                <a:latin typeface="source-serif-pro"/>
              </a:rPr>
              <a:t>elementów</a:t>
            </a:r>
            <a:r>
              <a:rPr lang="en-GB" b="0" i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GB" b="0" i="0" err="1">
                <a:solidFill>
                  <a:srgbClr val="292929"/>
                </a:solidFill>
                <a:effectLst/>
                <a:latin typeface="source-serif-pro"/>
              </a:rPr>
              <a:t>takich</a:t>
            </a:r>
            <a:r>
              <a:rPr lang="en-GB" b="0" i="0">
                <a:solidFill>
                  <a:srgbClr val="292929"/>
                </a:solidFill>
                <a:effectLst/>
                <a:latin typeface="source-serif-pro"/>
              </a:rPr>
              <a:t> jak graph, dropdown </a:t>
            </a:r>
            <a:r>
              <a:rPr lang="en-GB" b="0" i="0" err="1">
                <a:solidFill>
                  <a:srgbClr val="292929"/>
                </a:solidFill>
                <a:effectLst/>
                <a:latin typeface="source-serif-pro"/>
              </a:rPr>
              <a:t>itp</a:t>
            </a:r>
            <a:r>
              <a:rPr lang="en-GB" b="0" i="0">
                <a:solidFill>
                  <a:srgbClr val="292929"/>
                </a:solidFill>
                <a:effectLst/>
                <a:latin typeface="source-serif-pro"/>
              </a:rPr>
              <a:t>. </a:t>
            </a:r>
            <a:r>
              <a:rPr lang="en-GB" b="0" i="0" err="1">
                <a:solidFill>
                  <a:srgbClr val="292929"/>
                </a:solidFill>
                <a:effectLst/>
                <a:latin typeface="source-serif-pro"/>
              </a:rPr>
              <a:t>oraz</a:t>
            </a:r>
            <a:r>
              <a:rPr lang="en-GB" b="0" i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GB" b="0" i="0" err="1">
                <a:solidFill>
                  <a:srgbClr val="292929"/>
                </a:solidFill>
                <a:effectLst/>
                <a:latin typeface="source-serif-pro"/>
              </a:rPr>
              <a:t>pakiety</a:t>
            </a:r>
            <a:r>
              <a:rPr lang="en-GB" b="0" i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GB" b="0" i="0" err="1">
                <a:solidFill>
                  <a:srgbClr val="292929"/>
                </a:solidFill>
                <a:effectLst/>
                <a:latin typeface="source-serif-pro"/>
              </a:rPr>
              <a:t>plotly</a:t>
            </a:r>
            <a:r>
              <a:rPr lang="en-GB" b="0" i="0">
                <a:solidFill>
                  <a:srgbClr val="292929"/>
                </a:solidFill>
                <a:effectLst/>
                <a:latin typeface="source-serif-pro"/>
              </a:rPr>
              <a:t> do </a:t>
            </a:r>
            <a:r>
              <a:rPr lang="en-GB" b="0" i="0" err="1">
                <a:solidFill>
                  <a:srgbClr val="292929"/>
                </a:solidFill>
                <a:effectLst/>
                <a:latin typeface="source-serif-pro"/>
              </a:rPr>
              <a:t>tworzenia</a:t>
            </a:r>
            <a:r>
              <a:rPr lang="en-GB" b="0" i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GB" b="0" i="0" err="1">
                <a:solidFill>
                  <a:srgbClr val="292929"/>
                </a:solidFill>
                <a:effectLst/>
                <a:latin typeface="source-serif-pro"/>
              </a:rPr>
              <a:t>wykresów</a:t>
            </a:r>
            <a:r>
              <a:rPr lang="en-GB" b="0" i="0">
                <a:solidFill>
                  <a:srgbClr val="292929"/>
                </a:solidFill>
                <a:effectLst/>
                <a:latin typeface="source-serif-pro"/>
              </a:rPr>
              <a:t> i </a:t>
            </a:r>
            <a:r>
              <a:rPr lang="en-GB" b="0" i="0" err="1">
                <a:solidFill>
                  <a:srgbClr val="292929"/>
                </a:solidFill>
                <a:effectLst/>
                <a:latin typeface="source-serif-pro"/>
              </a:rPr>
              <a:t>odczytywania</a:t>
            </a:r>
            <a:r>
              <a:rPr lang="en-GB" b="0" i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GB" b="0" i="0" err="1">
                <a:solidFill>
                  <a:srgbClr val="292929"/>
                </a:solidFill>
                <a:effectLst/>
                <a:latin typeface="source-serif-pro"/>
              </a:rPr>
              <a:t>zestawu</a:t>
            </a:r>
            <a:r>
              <a:rPr lang="en-GB" b="0" i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GB" b="0" i="0" err="1">
                <a:solidFill>
                  <a:srgbClr val="292929"/>
                </a:solidFill>
                <a:effectLst/>
                <a:latin typeface="source-serif-pro"/>
              </a:rPr>
              <a:t>danych</a:t>
            </a:r>
            <a:r>
              <a:rPr lang="en-GB" b="0" i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GB" b="0" i="0" err="1">
                <a:solidFill>
                  <a:srgbClr val="292929"/>
                </a:solidFill>
                <a:effectLst/>
                <a:latin typeface="source-serif-pro"/>
              </a:rPr>
              <a:t>cen</a:t>
            </a:r>
            <a:r>
              <a:rPr lang="en-GB" b="0" i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GB" b="0" i="0" err="1">
                <a:solidFill>
                  <a:srgbClr val="292929"/>
                </a:solidFill>
                <a:effectLst/>
                <a:latin typeface="source-serif-pro"/>
              </a:rPr>
              <a:t>akcji</a:t>
            </a:r>
            <a:r>
              <a:rPr lang="en-GB" b="0" i="0">
                <a:solidFill>
                  <a:srgbClr val="292929"/>
                </a:solidFill>
                <a:effectLst/>
                <a:latin typeface="source-serif-pro"/>
              </a:rPr>
              <a:t>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381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D928FF62-2280-33C5-CD7A-E6B7E3A1B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55" y="1150027"/>
            <a:ext cx="7238846" cy="5286988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7E350ECE-87BF-F65B-68AE-86FB7E576601}"/>
              </a:ext>
            </a:extLst>
          </p:cNvPr>
          <p:cNvSpPr txBox="1"/>
          <p:nvPr/>
        </p:nvSpPr>
        <p:spPr>
          <a:xfrm>
            <a:off x="593455" y="99948"/>
            <a:ext cx="87067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(W poniższym kodzie) Inicjujemy naszą aplikację </a:t>
            </a:r>
            <a:r>
              <a:rPr lang="pl-PL" b="0" i="0" err="1">
                <a:solidFill>
                  <a:srgbClr val="292929"/>
                </a:solidFill>
                <a:effectLst/>
                <a:latin typeface="source-serif-pro"/>
              </a:rPr>
              <a:t>dash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 za pomocą pakietu </a:t>
            </a:r>
            <a:r>
              <a:rPr lang="pl-PL" b="0" i="0" err="1">
                <a:solidFill>
                  <a:srgbClr val="292929"/>
                </a:solidFill>
                <a:effectLst/>
                <a:latin typeface="source-serif-pro"/>
              </a:rPr>
              <a:t>dash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. Następnie odczytujemy dane cen akcji dla różnych spółek z lat 2018-2019. Tworzymy funkcję </a:t>
            </a:r>
            <a:r>
              <a:rPr lang="pl-PL" b="0" i="0" err="1">
                <a:solidFill>
                  <a:srgbClr val="292929"/>
                </a:solidFill>
                <a:effectLst/>
                <a:latin typeface="source-serif-pro"/>
              </a:rPr>
              <a:t>stock_prices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, która zwraca wykres liniowy dla cen akcji Google.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98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F9437E46-4E9F-D16D-4A68-69B2999E6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456" y="5035895"/>
            <a:ext cx="4962525" cy="55245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900EC8A8-8CCB-F995-519F-370BB489D694}"/>
              </a:ext>
            </a:extLst>
          </p:cNvPr>
          <p:cNvSpPr txBox="1"/>
          <p:nvPr/>
        </p:nvSpPr>
        <p:spPr>
          <a:xfrm>
            <a:off x="532645" y="123530"/>
            <a:ext cx="11126709" cy="31393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(W powyższym kodzie) W linii 16 ustawiamy nasz układ za pomocą komponentu </a:t>
            </a:r>
            <a:r>
              <a:rPr lang="pl-PL" b="1" i="0" err="1">
                <a:solidFill>
                  <a:srgbClr val="292929"/>
                </a:solidFill>
                <a:effectLst/>
                <a:latin typeface="source-serif-pro"/>
              </a:rPr>
              <a:t>html</a:t>
            </a:r>
            <a:r>
              <a:rPr lang="pl-PL" b="1" i="0">
                <a:solidFill>
                  <a:srgbClr val="292929"/>
                </a:solidFill>
                <a:effectLst/>
                <a:latin typeface="source-serif-pro"/>
              </a:rPr>
              <a:t> Div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, który jest swego rodzaju opakowaniem, w którym zostaną utworzone elementy (nagłówek, wykres) układu. Komponent Div zawiera argumenty takie jak </a:t>
            </a:r>
            <a:r>
              <a:rPr lang="pl-PL" b="1" i="0">
                <a:solidFill>
                  <a:srgbClr val="292929"/>
                </a:solidFill>
                <a:effectLst/>
                <a:latin typeface="source-serif-pro"/>
              </a:rPr>
              <a:t>id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 (unikatowy identyfikator elementu), style (do ustawiania szerokości, wysokości, koloru itp.) oraz </a:t>
            </a:r>
            <a:r>
              <a:rPr lang="pl-PL" err="1">
                <a:solidFill>
                  <a:srgbClr val="292929"/>
                </a:solidFill>
                <a:latin typeface="source-serif-pro"/>
              </a:rPr>
              <a:t>children</a:t>
            </a:r>
            <a:r>
              <a:rPr lang="pl-PL">
                <a:solidFill>
                  <a:srgbClr val="292929"/>
                </a:solidFill>
                <a:latin typeface="source-serif-pro"/>
              </a:rPr>
              <a:t> 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(równe nawiasowi kwadratowemu, w obrębie którego inicjowane są elementy układu).</a:t>
            </a:r>
          </a:p>
          <a:p>
            <a:pPr algn="l"/>
            <a:endParaRPr lang="pl-PL" b="0" i="0">
              <a:solidFill>
                <a:srgbClr val="292929"/>
              </a:solidFill>
              <a:effectLst/>
              <a:latin typeface="source-serif-pro"/>
            </a:endParaRPr>
          </a:p>
          <a:p>
            <a:pPr algn="l"/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Wewnątrz komponentu </a:t>
            </a:r>
            <a:r>
              <a:rPr lang="pl-PL" b="1" i="0" err="1">
                <a:solidFill>
                  <a:srgbClr val="292929"/>
                </a:solidFill>
                <a:effectLst/>
                <a:latin typeface="source-serif-pro"/>
              </a:rPr>
              <a:t>children</a:t>
            </a:r>
            <a:r>
              <a:rPr lang="pl-PL" b="1" i="0">
                <a:solidFill>
                  <a:srgbClr val="292929"/>
                </a:solidFill>
                <a:effectLst/>
                <a:latin typeface="source-serif-pro"/>
              </a:rPr>
              <a:t> (</a:t>
            </a:r>
            <a:r>
              <a:rPr lang="pl-PL" b="1" i="0" err="1">
                <a:solidFill>
                  <a:srgbClr val="292929"/>
                </a:solidFill>
                <a:effectLst/>
                <a:latin typeface="source-serif-pro"/>
              </a:rPr>
              <a:t>html.Div</a:t>
            </a:r>
            <a:r>
              <a:rPr lang="pl-PL" b="1" i="0">
                <a:solidFill>
                  <a:srgbClr val="292929"/>
                </a:solidFill>
                <a:effectLst/>
                <a:latin typeface="source-serif-pro"/>
              </a:rPr>
              <a:t>) 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tworzymy nagłówek </a:t>
            </a:r>
            <a:r>
              <a:rPr lang="pl-PL" b="1" i="0" err="1">
                <a:solidFill>
                  <a:srgbClr val="292929"/>
                </a:solidFill>
                <a:effectLst/>
                <a:latin typeface="source-serif-pro"/>
              </a:rPr>
              <a:t>html</a:t>
            </a:r>
            <a:r>
              <a:rPr lang="pl-PL" b="1" i="0">
                <a:solidFill>
                  <a:srgbClr val="292929"/>
                </a:solidFill>
                <a:effectLst/>
                <a:latin typeface="source-serif-pro"/>
              </a:rPr>
              <a:t> H1 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w linii 17 za pomocą funkcji </a:t>
            </a:r>
            <a:r>
              <a:rPr lang="pl-PL" b="1" i="0">
                <a:solidFill>
                  <a:srgbClr val="292929"/>
                </a:solidFill>
                <a:effectLst/>
                <a:latin typeface="source-serif-pro"/>
              </a:rPr>
              <a:t>H1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. Wewnątrz funkcji ustawiamy unikalny identyfikator funkcji (id = „H1”), właściwość </a:t>
            </a:r>
            <a:r>
              <a:rPr lang="pl-PL" b="0" i="0" err="1">
                <a:solidFill>
                  <a:srgbClr val="292929"/>
                </a:solidFill>
                <a:effectLst/>
                <a:latin typeface="source-serif-pro"/>
              </a:rPr>
              <a:t>children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, za pomocą której ustawiamy tekst nagłówka, oraz właściwość style jako słownik, w którym ustawiamy style, takie jak wyśrodkowanie tekstu , ustawiając górny i dolny margines na 40 pikseli. W wierszu 21 używamy komponentu </a:t>
            </a:r>
            <a:r>
              <a:rPr lang="pl-PL" b="1" i="0" err="1">
                <a:solidFill>
                  <a:srgbClr val="292929"/>
                </a:solidFill>
                <a:effectLst/>
                <a:latin typeface="source-serif-pro"/>
              </a:rPr>
              <a:t>dash</a:t>
            </a:r>
            <a:r>
              <a:rPr lang="pl-PL" b="1" i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pl-PL" b="1" i="0" err="1">
                <a:solidFill>
                  <a:srgbClr val="292929"/>
                </a:solidFill>
                <a:effectLst/>
                <a:latin typeface="source-serif-pro"/>
              </a:rPr>
              <a:t>core</a:t>
            </a:r>
            <a:r>
              <a:rPr lang="pl-PL" b="1" i="0">
                <a:solidFill>
                  <a:srgbClr val="292929"/>
                </a:solidFill>
                <a:effectLst/>
                <a:latin typeface="source-serif-pro"/>
              </a:rPr>
              <a:t> (dcc) 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do utworzenia </a:t>
            </a:r>
            <a:r>
              <a:rPr lang="pl-PL" b="1" i="0" err="1">
                <a:solidFill>
                  <a:srgbClr val="292929"/>
                </a:solidFill>
                <a:effectLst/>
                <a:latin typeface="source-serif-pro"/>
              </a:rPr>
              <a:t>graph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 , gdzie ustawiamy identyfikator wykresu i argument </a:t>
            </a:r>
            <a:r>
              <a:rPr lang="pl-PL" b="1" i="0" err="1">
                <a:solidFill>
                  <a:srgbClr val="292929"/>
                </a:solidFill>
                <a:effectLst/>
                <a:latin typeface="source-serif-pro"/>
              </a:rPr>
              <a:t>figure</a:t>
            </a:r>
            <a:r>
              <a:rPr lang="pl-PL" b="1" i="0">
                <a:solidFill>
                  <a:srgbClr val="292929"/>
                </a:solidFill>
                <a:effectLst/>
                <a:latin typeface="source-serif-pro"/>
              </a:rPr>
              <a:t>,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 który jest równy wywołaniu funkcji </a:t>
            </a:r>
            <a:r>
              <a:rPr lang="pl-PL" b="1" i="0">
                <a:solidFill>
                  <a:srgbClr val="292929"/>
                </a:solidFill>
                <a:effectLst/>
                <a:latin typeface="source-serif-pro"/>
              </a:rPr>
              <a:t>(</a:t>
            </a:r>
            <a:r>
              <a:rPr lang="pl-PL" b="1" i="0" err="1">
                <a:solidFill>
                  <a:srgbClr val="292929"/>
                </a:solidFill>
                <a:effectLst/>
                <a:latin typeface="source-serif-pro"/>
              </a:rPr>
              <a:t>stock_pricest</a:t>
            </a:r>
            <a:r>
              <a:rPr lang="pl-PL" b="1" i="0">
                <a:solidFill>
                  <a:srgbClr val="292929"/>
                </a:solidFill>
                <a:effectLst/>
                <a:latin typeface="source-serif-pro"/>
              </a:rPr>
              <a:t>())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, która zwraca obiekt figury.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E8B1F9F-56C8-C058-9DCF-AEA0B2439EB0}"/>
              </a:ext>
            </a:extLst>
          </p:cNvPr>
          <p:cNvSpPr txBox="1"/>
          <p:nvPr/>
        </p:nvSpPr>
        <p:spPr>
          <a:xfrm>
            <a:off x="569472" y="3947372"/>
            <a:ext cx="101407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Aby wyświetlić naszą aplikację, musimy uruchomić nasz serwer WWW, tak jak we </a:t>
            </a:r>
            <a:r>
              <a:rPr lang="pl-PL" b="0" i="0" err="1">
                <a:solidFill>
                  <a:srgbClr val="292929"/>
                </a:solidFill>
                <a:effectLst/>
                <a:latin typeface="source-serif-pro"/>
              </a:rPr>
              <a:t>Flasku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. Pamiętaj, że </a:t>
            </a:r>
            <a:r>
              <a:rPr lang="pl-PL" b="0" i="0" err="1">
                <a:solidFill>
                  <a:srgbClr val="292929"/>
                </a:solidFill>
                <a:effectLst/>
                <a:latin typeface="source-serif-pro"/>
              </a:rPr>
              <a:t>Dash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 jest zbudowany na bazie </a:t>
            </a:r>
            <a:r>
              <a:rPr lang="pl-PL" b="0" i="0" err="1">
                <a:solidFill>
                  <a:srgbClr val="292929"/>
                </a:solidFill>
                <a:effectLst/>
                <a:latin typeface="source-serif-pro"/>
              </a:rPr>
              <a:t>Flaska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.</a:t>
            </a:r>
            <a:endParaRPr lang="en-GB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1EBFBAB3-26B9-3B5A-C611-E6C8600F79ED}"/>
              </a:ext>
            </a:extLst>
          </p:cNvPr>
          <p:cNvSpPr txBox="1"/>
          <p:nvPr/>
        </p:nvSpPr>
        <p:spPr>
          <a:xfrm>
            <a:off x="721942" y="5878056"/>
            <a:ext cx="9835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Po uruchomieniu aplikacji zobaczysz, że aplikacja działa na </a:t>
            </a:r>
            <a:r>
              <a:rPr lang="pl-PL" b="0" i="0" u="sng">
                <a:effectLst/>
                <a:latin typeface="source-serif-pro"/>
                <a:hlinkClick r:id="rId3"/>
              </a:rPr>
              <a:t>http://127.0.0.1:8050/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 , który jest Twoim lokalnym serwerem. Skopiuj ten adres URL i wklej go w przeglądarce, a zobaczysz wizualizację.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103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FA9389FF-88E2-8C2A-A6FB-E40CC0DBD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76" y="1314450"/>
            <a:ext cx="6772275" cy="211455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24C7769F-0552-E806-F428-D34796AF34F0}"/>
              </a:ext>
            </a:extLst>
          </p:cNvPr>
          <p:cNvSpPr txBox="1"/>
          <p:nvPr/>
        </p:nvSpPr>
        <p:spPr>
          <a:xfrm>
            <a:off x="667693" y="416521"/>
            <a:ext cx="100153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Teraz utworzymy listę rozwijaną przy użyciu podstawowych komponentów myślnika. Za pomocą rozwijanego menu będziemy mogli wybrać akcje Google, Apple lub Amazon.</a:t>
            </a:r>
            <a:endParaRPr lang="en-GB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7A9AF1A-B7F6-0D4A-A4AA-89E51038BA03}"/>
              </a:ext>
            </a:extLst>
          </p:cNvPr>
          <p:cNvSpPr txBox="1"/>
          <p:nvPr/>
        </p:nvSpPr>
        <p:spPr>
          <a:xfrm>
            <a:off x="667693" y="3773621"/>
            <a:ext cx="91734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Listy rozwijane są tworzone za pomocą funkcji </a:t>
            </a:r>
            <a:r>
              <a:rPr lang="pl-PL" b="1" i="0" err="1">
                <a:solidFill>
                  <a:srgbClr val="292929"/>
                </a:solidFill>
                <a:effectLst/>
                <a:latin typeface="source-serif-pro"/>
              </a:rPr>
              <a:t>Dropdown</a:t>
            </a:r>
            <a:r>
              <a:rPr lang="pl-PL" b="1" i="0">
                <a:solidFill>
                  <a:srgbClr val="292929"/>
                </a:solidFill>
                <a:effectLst/>
                <a:latin typeface="source-serif-pro"/>
              </a:rPr>
              <a:t>()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, która ma następujące argumenty:</a:t>
            </a:r>
          </a:p>
          <a:p>
            <a:pPr algn="l">
              <a:buFont typeface="+mj-lt"/>
              <a:buAutoNum type="arabicPeriod"/>
            </a:pPr>
            <a:r>
              <a:rPr lang="pl-PL" b="1" i="0">
                <a:solidFill>
                  <a:srgbClr val="292929"/>
                </a:solidFill>
                <a:effectLst/>
                <a:latin typeface="source-serif-pro"/>
              </a:rPr>
              <a:t>id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 — Unikalny identyfikator listy rozwijanej.</a:t>
            </a:r>
          </a:p>
          <a:p>
            <a:pPr algn="l">
              <a:buFont typeface="+mj-lt"/>
              <a:buAutoNum type="arabicPeriod"/>
            </a:pPr>
            <a:r>
              <a:rPr lang="pl-PL" b="1" i="0" err="1">
                <a:solidFill>
                  <a:srgbClr val="292929"/>
                </a:solidFill>
                <a:effectLst/>
                <a:latin typeface="source-serif-pro"/>
              </a:rPr>
              <a:t>options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 — Ustawia „etykietę” (tekst widoczny na liście rozwijanej) i „wartość” (używaną przez myślnik do komunikacji z </a:t>
            </a:r>
            <a:r>
              <a:rPr lang="pl-PL" b="0" i="0" err="1">
                <a:solidFill>
                  <a:srgbClr val="292929"/>
                </a:solidFill>
                <a:effectLst/>
                <a:latin typeface="source-serif-pro"/>
              </a:rPr>
              <a:t>wywołaniami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 zwrotnymi) jako parę </a:t>
            </a:r>
            <a:r>
              <a:rPr lang="pl-PL" b="0" i="0" err="1">
                <a:solidFill>
                  <a:srgbClr val="292929"/>
                </a:solidFill>
                <a:effectLst/>
                <a:latin typeface="source-serif-pro"/>
              </a:rPr>
              <a:t>key-value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pl-PL" b="1" err="1">
                <a:solidFill>
                  <a:srgbClr val="292929"/>
                </a:solidFill>
                <a:latin typeface="source-serif-pro"/>
              </a:rPr>
              <a:t>value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 — domyślny wybór dla listy rozwijanej.</a:t>
            </a:r>
          </a:p>
        </p:txBody>
      </p:sp>
    </p:spTree>
    <p:extLst>
      <p:ext uri="{BB962C8B-B14F-4D97-AF65-F5344CB8AC3E}">
        <p14:creationId xmlns:p14="http://schemas.microsoft.com/office/powerpoint/2010/main" val="183119232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DA15306C7B6024882346E01BCB91FA7" ma:contentTypeVersion="3" ma:contentTypeDescription="Utwórz nowy dokument." ma:contentTypeScope="" ma:versionID="68e837ce42df63cf17b4a342555cdaa9">
  <xsd:schema xmlns:xsd="http://www.w3.org/2001/XMLSchema" xmlns:xs="http://www.w3.org/2001/XMLSchema" xmlns:p="http://schemas.microsoft.com/office/2006/metadata/properties" xmlns:ns2="eff87d91-f7b9-4911-8e55-31ec71283866" targetNamespace="http://schemas.microsoft.com/office/2006/metadata/properties" ma:root="true" ma:fieldsID="bebafeef4d60b259071c438ebc58782b" ns2:_="">
    <xsd:import namespace="eff87d91-f7b9-4911-8e55-31ec712838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f87d91-f7b9-4911-8e55-31ec712838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72B0E5-3DC0-4EC3-ACE2-1086E3E6660D}">
  <ds:schemaRefs>
    <ds:schemaRef ds:uri="eff87d91-f7b9-4911-8e55-31ec7128386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B23023C-81CF-4575-B4CE-B3C6F4CA138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55DFB96-05A1-4FEA-94B7-5C455BF9E4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1378</Words>
  <Application>Microsoft Office PowerPoint</Application>
  <PresentationFormat>Panoramiczny</PresentationFormat>
  <Paragraphs>57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jubilat</vt:lpstr>
      <vt:lpstr>open-sans</vt:lpstr>
      <vt:lpstr>sohne</vt:lpstr>
      <vt:lpstr>source-serif-pro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Marek Kruk</dc:creator>
  <cp:lastModifiedBy>Adrian Albrecht</cp:lastModifiedBy>
  <cp:revision>2</cp:revision>
  <dcterms:created xsi:type="dcterms:W3CDTF">2021-04-21T12:45:46Z</dcterms:created>
  <dcterms:modified xsi:type="dcterms:W3CDTF">2023-04-20T15:19:56Z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0x0101001DA15306C7B6024882346E01BCB91FA7</vt:lpwstr>
  </property>
</Properties>
</file>