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AC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2ED6C-19E0-407B-8BF5-6297F88AEEE7}" type="datetimeFigureOut">
              <a:rPr lang="de-DE" smtClean="0"/>
              <a:t>11.04.2023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056E4-DA99-4AC9-83C2-4D55993392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35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056E4-DA99-4AC9-83C2-4D55993392E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791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056E4-DA99-4AC9-83C2-4D55993392E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979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B83FC-6AFD-D447-37EA-9CD12B0DD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1E28B0-AB67-7908-B7A3-FC2E10E19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C2B43B-21DF-EC14-70CD-E3D749FE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6F62-8ECE-49D4-BFAE-6A42528F14F0}" type="datetimeFigureOut">
              <a:rPr lang="de-DE" smtClean="0"/>
              <a:t>11.04.2023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996D91-60B2-3598-4F26-326CB0B39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5A7EE4-4885-AD6F-5270-BB65E983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4FDC-8331-43C5-AB7C-E274E46BE0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0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49DEED-0F36-10AA-2942-26B02D580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4DDFAB-0F22-28F2-2589-DA715788E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4FF447-F8CF-A456-360E-6B6627E4D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6F62-8ECE-49D4-BFAE-6A42528F14F0}" type="datetimeFigureOut">
              <a:rPr lang="de-DE" smtClean="0"/>
              <a:t>11.04.2023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76FFDC-269F-5B22-4B8B-CF3676885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47CDE7-9853-031E-1C88-E7284707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4FDC-8331-43C5-AB7C-E274E46BE0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7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5406250-FFB6-D8AC-16C6-B2918F98A3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52545F2-195B-7068-C794-FFDC401F6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AABF41-EE7D-3715-B1E3-838AE103B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6F62-8ECE-49D4-BFAE-6A42528F14F0}" type="datetimeFigureOut">
              <a:rPr lang="de-DE" smtClean="0"/>
              <a:t>11.04.2023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050095-280E-5796-CC66-B50277FC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E46314-7577-36F6-9E41-4248E194D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4FDC-8331-43C5-AB7C-E274E46BE0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00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E1A1E0-AB7E-D531-1331-9BDD405BD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5B5AA7-076A-E548-5055-3C18FF6E1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7BF6D4-2734-261A-9E04-289C2C5E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6F62-8ECE-49D4-BFAE-6A42528F14F0}" type="datetimeFigureOut">
              <a:rPr lang="de-DE" smtClean="0"/>
              <a:t>11.04.2023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E72C7-3DA6-3C89-65E3-A14E6676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51A636-C3AE-AEB7-38BB-B935073C7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4FDC-8331-43C5-AB7C-E274E46BE0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097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093A9B-001E-77A8-F56A-AE823888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AFEBC6-B117-FABF-AB9F-FECC103BA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539004-13AF-C8BF-C45F-0ED532FD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6F62-8ECE-49D4-BFAE-6A42528F14F0}" type="datetimeFigureOut">
              <a:rPr lang="de-DE" smtClean="0"/>
              <a:t>11.04.2023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162A47-AC93-614E-EF33-F99A5ED60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CCE9A1-21F5-CE86-E88C-8E778CCC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4FDC-8331-43C5-AB7C-E274E46BE0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4952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6C0B6-146C-7907-8B10-E1B892339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7381AC-3C9B-0F11-DC5F-FE1DE2DD3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674347-2C42-C231-E120-4A176B1D6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63E722-AB9D-AEE9-4C97-40A0F828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6F62-8ECE-49D4-BFAE-6A42528F14F0}" type="datetimeFigureOut">
              <a:rPr lang="de-DE" smtClean="0"/>
              <a:t>11.04.2023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DF48FE-092C-848A-D450-D3AD40ABE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A897EC-4D5B-9E3E-4A55-CE848CEDE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4FDC-8331-43C5-AB7C-E274E46BE0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475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6AD8F-300E-0EEC-651D-1795D457E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FF2D11-AE75-B50F-9ABF-6F5A29FA1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D29443-8356-9E99-303F-0573B306D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A53891A-CD99-5121-A427-118970FB5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FCCC36D-80B2-9CF6-EF18-2466F584B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A64225-F9B4-EF82-ED89-0D2280CAB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6F62-8ECE-49D4-BFAE-6A42528F14F0}" type="datetimeFigureOut">
              <a:rPr lang="de-DE" smtClean="0"/>
              <a:t>11.04.2023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7DA4B0E-A51B-5F00-683D-F3179428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FA763F-89E2-591E-A48F-CD72810B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4FDC-8331-43C5-AB7C-E274E46BE0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587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93FB0E-2FFA-7A1B-67BE-A94AFD776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347065-8C54-D835-F710-A117D919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6F62-8ECE-49D4-BFAE-6A42528F14F0}" type="datetimeFigureOut">
              <a:rPr lang="de-DE" smtClean="0"/>
              <a:t>11.04.2023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A2CE41-A268-AFF4-1C36-9CF22DAE2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ED7DE0-EDDC-2F52-70C5-8025287F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4FDC-8331-43C5-AB7C-E274E46BE0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52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EE2F2B1-DC68-BCD2-BCAD-7690541C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6F62-8ECE-49D4-BFAE-6A42528F14F0}" type="datetimeFigureOut">
              <a:rPr lang="de-DE" smtClean="0"/>
              <a:t>11.04.2023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5B5C939-96C5-51B3-07AC-8A5D5CF1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D3775A-4AED-3DA7-97F7-D335B0F9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4FDC-8331-43C5-AB7C-E274E46BE0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126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0D0A8F-A17F-8A63-6874-93897195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9DD7AE-3680-04F0-F7C6-7AEB0E47D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89FFFF-7962-A333-1CB8-47913FA11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8A75BA-429B-FDF4-0953-795DF73B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6F62-8ECE-49D4-BFAE-6A42528F14F0}" type="datetimeFigureOut">
              <a:rPr lang="de-DE" smtClean="0"/>
              <a:t>11.04.2023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A9776A-87CC-CBC1-37D7-7AC19730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918C27-974B-6AA2-D9E7-CAE9FB45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4FDC-8331-43C5-AB7C-E274E46BE0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47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24C2A-93B8-7C5D-53D6-C39A1D0D6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238698-18DA-EFA4-A6D0-2B3434DE8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9376BA-783F-6FF3-94F5-AC0415181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19A47A-84F1-F545-39B2-F33C66822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6F62-8ECE-49D4-BFAE-6A42528F14F0}" type="datetimeFigureOut">
              <a:rPr lang="de-DE" smtClean="0"/>
              <a:t>11.04.2023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50CC02-26CB-7D4D-FD8B-29790D681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9F0D99-A248-F782-58B2-B14F4BD2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4FDC-8331-43C5-AB7C-E274E46BE0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85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0663DF0-E262-EC8F-6A64-12B827A95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2DAFDD-B5F1-8A92-5A2C-56607C766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7BD844-0595-0547-38FB-3629F1D51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C6F62-8ECE-49D4-BFAE-6A42528F14F0}" type="datetimeFigureOut">
              <a:rPr lang="de-DE" smtClean="0"/>
              <a:t>11.04.2023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2FCC03-A2D5-7B1B-9CEE-15354CEA6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E5CED7-8207-83AD-B15E-7F377279C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44FDC-8331-43C5-AB7C-E274E46BE0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98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image" Target="../media/image23.jpg"/><Relationship Id="rId7" Type="http://schemas.openxmlformats.org/officeDocument/2006/relationships/image" Target="../media/image27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Relationship Id="rId9" Type="http://schemas.openxmlformats.org/officeDocument/2006/relationships/image" Target="../media/image29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367A4-9425-5C1D-AC2B-68E36F528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7EDFAB-8143-DAC6-1544-E03E59C857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Adrian </a:t>
            </a:r>
            <a:r>
              <a:rPr lang="de-DE" dirty="0" err="1"/>
              <a:t>Allweier</a:t>
            </a:r>
            <a:r>
              <a:rPr lang="de-DE" dirty="0"/>
              <a:t> – Pascal Buhl</a:t>
            </a:r>
          </a:p>
          <a:p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643A80-87F3-DD99-4C09-EC27F8D46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989" y="1012016"/>
            <a:ext cx="2590022" cy="259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549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22507EAD-67E6-5DA9-4931-A16DD916EAEB}"/>
              </a:ext>
            </a:extLst>
          </p:cNvPr>
          <p:cNvSpPr/>
          <p:nvPr/>
        </p:nvSpPr>
        <p:spPr>
          <a:xfrm>
            <a:off x="838199" y="3130812"/>
            <a:ext cx="10515599" cy="66946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762D398-DFF4-2EBE-613F-719336AEB4B8}"/>
              </a:ext>
            </a:extLst>
          </p:cNvPr>
          <p:cNvSpPr/>
          <p:nvPr/>
        </p:nvSpPr>
        <p:spPr>
          <a:xfrm>
            <a:off x="838199" y="4238348"/>
            <a:ext cx="10515599" cy="4258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365AAA7-1A56-EB7C-C9C2-49BCF520CA83}"/>
              </a:ext>
            </a:extLst>
          </p:cNvPr>
          <p:cNvSpPr/>
          <p:nvPr/>
        </p:nvSpPr>
        <p:spPr>
          <a:xfrm>
            <a:off x="838198" y="5095752"/>
            <a:ext cx="10515599" cy="4258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09D6114-94ED-608C-6B91-F0C4EC26BBF7}"/>
              </a:ext>
            </a:extLst>
          </p:cNvPr>
          <p:cNvSpPr/>
          <p:nvPr/>
        </p:nvSpPr>
        <p:spPr>
          <a:xfrm>
            <a:off x="838200" y="2256818"/>
            <a:ext cx="10515599" cy="4258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27C6D4-CD5A-AC20-5CD0-CC65CE66C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5238" cy="1325563"/>
          </a:xfrm>
        </p:spPr>
        <p:txBody>
          <a:bodyPr/>
          <a:lstStyle/>
          <a:p>
            <a:r>
              <a:rPr lang="de-DE" dirty="0"/>
              <a:t>4.3. Use-Case-Spezifikation: geringer Detailgrad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26B9FE-8EC5-4ADB-B44E-AC99EBD98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599" cy="4451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/>
              <a:t>Name:</a:t>
            </a:r>
          </a:p>
          <a:p>
            <a:pPr marL="0" indent="0">
              <a:buNone/>
            </a:pPr>
            <a:r>
              <a:rPr lang="de-DE" sz="2000" dirty="0"/>
              <a:t>Firmenportfolio anzeigen</a:t>
            </a:r>
          </a:p>
          <a:p>
            <a:pPr marL="0" indent="0">
              <a:buNone/>
            </a:pPr>
            <a:r>
              <a:rPr lang="de-DE" sz="2400" b="1" dirty="0"/>
              <a:t>Zusammenfassung:</a:t>
            </a:r>
          </a:p>
          <a:p>
            <a:pPr marL="0" indent="0">
              <a:buNone/>
            </a:pPr>
            <a:r>
              <a:rPr lang="de-DE" sz="2000" dirty="0"/>
              <a:t>Um einem Besucher einen Eindruck zu verschaffen wird ihm ein kurzer beschreibender Text über uns angezeigt. Dieser erscheint nur bei seinem ersten Besuch.</a:t>
            </a:r>
          </a:p>
          <a:p>
            <a:pPr marL="0" indent="0">
              <a:buNone/>
            </a:pPr>
            <a:r>
              <a:rPr lang="de-DE" sz="2400" b="1" dirty="0"/>
              <a:t>Akteur:</a:t>
            </a:r>
          </a:p>
          <a:p>
            <a:pPr marL="0" indent="0">
              <a:buNone/>
            </a:pPr>
            <a:r>
              <a:rPr lang="de-DE" sz="2000" dirty="0"/>
              <a:t>Seitenbesucher</a:t>
            </a:r>
          </a:p>
          <a:p>
            <a:pPr marL="0" indent="0">
              <a:buNone/>
            </a:pPr>
            <a:r>
              <a:rPr lang="de-DE" sz="2400" b="1" dirty="0"/>
              <a:t>Auslösendes Ereignis:</a:t>
            </a:r>
          </a:p>
          <a:p>
            <a:pPr marL="0" indent="0">
              <a:buNone/>
            </a:pPr>
            <a:r>
              <a:rPr lang="de-DE" sz="2000" dirty="0"/>
              <a:t>Erster Aufruf der Webseite.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2602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22507EAD-67E6-5DA9-4931-A16DD916EAEB}"/>
              </a:ext>
            </a:extLst>
          </p:cNvPr>
          <p:cNvSpPr/>
          <p:nvPr/>
        </p:nvSpPr>
        <p:spPr>
          <a:xfrm>
            <a:off x="838199" y="3130812"/>
            <a:ext cx="10515599" cy="66946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762D398-DFF4-2EBE-613F-719336AEB4B8}"/>
              </a:ext>
            </a:extLst>
          </p:cNvPr>
          <p:cNvSpPr/>
          <p:nvPr/>
        </p:nvSpPr>
        <p:spPr>
          <a:xfrm>
            <a:off x="838199" y="4238348"/>
            <a:ext cx="10515599" cy="4258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365AAA7-1A56-EB7C-C9C2-49BCF520CA83}"/>
              </a:ext>
            </a:extLst>
          </p:cNvPr>
          <p:cNvSpPr/>
          <p:nvPr/>
        </p:nvSpPr>
        <p:spPr>
          <a:xfrm>
            <a:off x="838198" y="5095752"/>
            <a:ext cx="10515599" cy="4258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09D6114-94ED-608C-6B91-F0C4EC26BBF7}"/>
              </a:ext>
            </a:extLst>
          </p:cNvPr>
          <p:cNvSpPr/>
          <p:nvPr/>
        </p:nvSpPr>
        <p:spPr>
          <a:xfrm>
            <a:off x="838200" y="2256818"/>
            <a:ext cx="10515599" cy="4258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26B9FE-8EC5-4ADB-B44E-AC99EBD98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599" cy="4451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/>
              <a:t>Name:</a:t>
            </a:r>
          </a:p>
          <a:p>
            <a:pPr marL="0" indent="0">
              <a:buNone/>
            </a:pPr>
            <a:r>
              <a:rPr lang="de-DE" sz="2000" dirty="0"/>
              <a:t>Produkt anlegen</a:t>
            </a:r>
          </a:p>
          <a:p>
            <a:pPr marL="0" indent="0">
              <a:buNone/>
            </a:pPr>
            <a:r>
              <a:rPr lang="de-DE" sz="2400" b="1" dirty="0"/>
              <a:t>Zusammenfassung:</a:t>
            </a:r>
          </a:p>
          <a:p>
            <a:pPr marL="0" indent="0">
              <a:buNone/>
            </a:pPr>
            <a:r>
              <a:rPr lang="de-DE" sz="2000" dirty="0"/>
              <a:t>Ein neues Produkt kann auf unserer Seite im Administratorenportal angelegt werden. Hierüber können sämtliche Produktdetails sowie Bilder gepflegt werden.</a:t>
            </a:r>
          </a:p>
          <a:p>
            <a:pPr marL="0" indent="0">
              <a:buNone/>
            </a:pPr>
            <a:r>
              <a:rPr lang="de-DE" sz="2400" b="1" dirty="0"/>
              <a:t>Akteur:</a:t>
            </a:r>
          </a:p>
          <a:p>
            <a:pPr marL="0" indent="0">
              <a:buNone/>
            </a:pPr>
            <a:r>
              <a:rPr lang="de-DE" sz="2000" dirty="0"/>
              <a:t>Administrator</a:t>
            </a:r>
          </a:p>
          <a:p>
            <a:pPr marL="0" indent="0">
              <a:buNone/>
            </a:pPr>
            <a:r>
              <a:rPr lang="de-DE" sz="2400" b="1" dirty="0"/>
              <a:t>Auslösendes Ereignis:</a:t>
            </a:r>
          </a:p>
          <a:p>
            <a:pPr marL="0" indent="0">
              <a:buNone/>
            </a:pPr>
            <a:r>
              <a:rPr lang="de-DE" sz="2000" dirty="0"/>
              <a:t>Neues Produkt erhalten.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983339F-DCA9-7886-60BF-E851BCD1A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5238" cy="1325563"/>
          </a:xfrm>
        </p:spPr>
        <p:txBody>
          <a:bodyPr/>
          <a:lstStyle/>
          <a:p>
            <a:r>
              <a:rPr lang="de-DE" dirty="0"/>
              <a:t>4.3. Use-Case-Spezifikation: geringer Detailgrad</a:t>
            </a:r>
          </a:p>
        </p:txBody>
      </p:sp>
    </p:spTree>
    <p:extLst>
      <p:ext uri="{BB962C8B-B14F-4D97-AF65-F5344CB8AC3E}">
        <p14:creationId xmlns:p14="http://schemas.microsoft.com/office/powerpoint/2010/main" val="3293734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22507EAD-67E6-5DA9-4931-A16DD916EAEB}"/>
              </a:ext>
            </a:extLst>
          </p:cNvPr>
          <p:cNvSpPr/>
          <p:nvPr/>
        </p:nvSpPr>
        <p:spPr>
          <a:xfrm>
            <a:off x="838199" y="3130812"/>
            <a:ext cx="10515599" cy="66946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762D398-DFF4-2EBE-613F-719336AEB4B8}"/>
              </a:ext>
            </a:extLst>
          </p:cNvPr>
          <p:cNvSpPr/>
          <p:nvPr/>
        </p:nvSpPr>
        <p:spPr>
          <a:xfrm>
            <a:off x="838199" y="4238348"/>
            <a:ext cx="10515599" cy="4258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365AAA7-1A56-EB7C-C9C2-49BCF520CA83}"/>
              </a:ext>
            </a:extLst>
          </p:cNvPr>
          <p:cNvSpPr/>
          <p:nvPr/>
        </p:nvSpPr>
        <p:spPr>
          <a:xfrm>
            <a:off x="838198" y="5095752"/>
            <a:ext cx="10515599" cy="4258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09D6114-94ED-608C-6B91-F0C4EC26BBF7}"/>
              </a:ext>
            </a:extLst>
          </p:cNvPr>
          <p:cNvSpPr/>
          <p:nvPr/>
        </p:nvSpPr>
        <p:spPr>
          <a:xfrm>
            <a:off x="838200" y="2256818"/>
            <a:ext cx="10515599" cy="4258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26B9FE-8EC5-4ADB-B44E-AC99EBD98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599" cy="4451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/>
              <a:t>Name:</a:t>
            </a:r>
          </a:p>
          <a:p>
            <a:pPr marL="0" indent="0">
              <a:buNone/>
            </a:pPr>
            <a:r>
              <a:rPr lang="de-DE" sz="2000" dirty="0"/>
              <a:t>Produkt suchen</a:t>
            </a:r>
          </a:p>
          <a:p>
            <a:pPr marL="0" indent="0">
              <a:buNone/>
            </a:pPr>
            <a:r>
              <a:rPr lang="de-DE" sz="2400" b="1" dirty="0"/>
              <a:t>Zusammenfassung:</a:t>
            </a:r>
          </a:p>
          <a:p>
            <a:pPr marL="0" indent="0">
              <a:buNone/>
            </a:pPr>
            <a:r>
              <a:rPr lang="de-DE" sz="2000" dirty="0"/>
              <a:t>Produkte können durch ein definiertes Suchfeld durch Eingabe mehrerer Schlagwörter gefunden werden. Eine Auflistung aller Produkte welche diese Schlagwörter enthalten wird angezeigt.</a:t>
            </a:r>
          </a:p>
          <a:p>
            <a:pPr marL="0" indent="0">
              <a:buNone/>
            </a:pPr>
            <a:r>
              <a:rPr lang="de-DE" sz="2400" b="1" dirty="0"/>
              <a:t>Akteur:</a:t>
            </a:r>
          </a:p>
          <a:p>
            <a:pPr marL="0" indent="0">
              <a:buNone/>
            </a:pPr>
            <a:r>
              <a:rPr lang="de-DE" sz="2000" dirty="0"/>
              <a:t>Seitenbesucher, Registrierter Benutzer</a:t>
            </a:r>
          </a:p>
          <a:p>
            <a:pPr marL="0" indent="0">
              <a:buNone/>
            </a:pPr>
            <a:r>
              <a:rPr lang="de-DE" sz="2400" b="1" dirty="0"/>
              <a:t>Auslösendes Ereignis:</a:t>
            </a:r>
          </a:p>
          <a:p>
            <a:pPr marL="0" indent="0">
              <a:buNone/>
            </a:pPr>
            <a:r>
              <a:rPr lang="de-DE" sz="2000" dirty="0"/>
              <a:t>Suche nach bekanntem Produkt.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50D29B24-E458-0C4D-8625-1A21FD2F8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5238" cy="1325563"/>
          </a:xfrm>
        </p:spPr>
        <p:txBody>
          <a:bodyPr/>
          <a:lstStyle/>
          <a:p>
            <a:r>
              <a:rPr lang="de-DE" dirty="0"/>
              <a:t>4.3. Use-Case-Spezifikation: geringer Detailgrad</a:t>
            </a:r>
          </a:p>
        </p:txBody>
      </p:sp>
    </p:spTree>
    <p:extLst>
      <p:ext uri="{BB962C8B-B14F-4D97-AF65-F5344CB8AC3E}">
        <p14:creationId xmlns:p14="http://schemas.microsoft.com/office/powerpoint/2010/main" val="2407523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22507EAD-67E6-5DA9-4931-A16DD916EAEB}"/>
              </a:ext>
            </a:extLst>
          </p:cNvPr>
          <p:cNvSpPr/>
          <p:nvPr/>
        </p:nvSpPr>
        <p:spPr>
          <a:xfrm>
            <a:off x="838199" y="3130812"/>
            <a:ext cx="10515599" cy="66946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762D398-DFF4-2EBE-613F-719336AEB4B8}"/>
              </a:ext>
            </a:extLst>
          </p:cNvPr>
          <p:cNvSpPr/>
          <p:nvPr/>
        </p:nvSpPr>
        <p:spPr>
          <a:xfrm>
            <a:off x="838199" y="4238348"/>
            <a:ext cx="10515599" cy="4258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365AAA7-1A56-EB7C-C9C2-49BCF520CA83}"/>
              </a:ext>
            </a:extLst>
          </p:cNvPr>
          <p:cNvSpPr/>
          <p:nvPr/>
        </p:nvSpPr>
        <p:spPr>
          <a:xfrm>
            <a:off x="838198" y="5095752"/>
            <a:ext cx="10515599" cy="4258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09D6114-94ED-608C-6B91-F0C4EC26BBF7}"/>
              </a:ext>
            </a:extLst>
          </p:cNvPr>
          <p:cNvSpPr/>
          <p:nvPr/>
        </p:nvSpPr>
        <p:spPr>
          <a:xfrm>
            <a:off x="838200" y="2256818"/>
            <a:ext cx="10515599" cy="4258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26B9FE-8EC5-4ADB-B44E-AC99EBD98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599" cy="4451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/>
              <a:t>Name:</a:t>
            </a:r>
          </a:p>
          <a:p>
            <a:pPr marL="0" indent="0">
              <a:buNone/>
            </a:pPr>
            <a:r>
              <a:rPr lang="de-DE" sz="2000" dirty="0"/>
              <a:t>Bestellung aufgeben</a:t>
            </a:r>
          </a:p>
          <a:p>
            <a:pPr marL="0" indent="0">
              <a:buNone/>
            </a:pPr>
            <a:r>
              <a:rPr lang="de-DE" sz="2400" b="1" dirty="0"/>
              <a:t>Zusammenfassung:</a:t>
            </a:r>
          </a:p>
          <a:p>
            <a:pPr marL="0" indent="0">
              <a:buNone/>
            </a:pPr>
            <a:r>
              <a:rPr lang="de-DE" sz="2000" dirty="0"/>
              <a:t>Bestellungen können auf der Seite über einen Warenkorb aufgegeben werden. Hierbei können mehrere Zahlungsarten verwendet werden.</a:t>
            </a:r>
          </a:p>
          <a:p>
            <a:pPr marL="0" indent="0">
              <a:buNone/>
            </a:pPr>
            <a:r>
              <a:rPr lang="de-DE" sz="2400" b="1" dirty="0"/>
              <a:t>Akteur:</a:t>
            </a:r>
          </a:p>
          <a:p>
            <a:pPr marL="0" indent="0">
              <a:buNone/>
            </a:pPr>
            <a:r>
              <a:rPr lang="de-DE" sz="2000" dirty="0"/>
              <a:t>Seitenbesucher, Registrierter Benutzer</a:t>
            </a:r>
          </a:p>
          <a:p>
            <a:pPr marL="0" indent="0">
              <a:buNone/>
            </a:pPr>
            <a:r>
              <a:rPr lang="de-DE" sz="2400" b="1" dirty="0"/>
              <a:t>Auslösendes Ereignis:</a:t>
            </a:r>
          </a:p>
          <a:p>
            <a:pPr marL="0" indent="0">
              <a:buNone/>
            </a:pPr>
            <a:r>
              <a:rPr lang="de-DE" sz="2000" dirty="0"/>
              <a:t>Akteur möchte Produkt erwerben.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08F4307A-B3C5-E9B9-93F3-2A7421BDF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5238" cy="1325563"/>
          </a:xfrm>
        </p:spPr>
        <p:txBody>
          <a:bodyPr/>
          <a:lstStyle/>
          <a:p>
            <a:r>
              <a:rPr lang="de-DE" dirty="0"/>
              <a:t>4.3. Use-Case-Spezifikation: geringer Detailgrad</a:t>
            </a:r>
          </a:p>
        </p:txBody>
      </p:sp>
    </p:spTree>
    <p:extLst>
      <p:ext uri="{BB962C8B-B14F-4D97-AF65-F5344CB8AC3E}">
        <p14:creationId xmlns:p14="http://schemas.microsoft.com/office/powerpoint/2010/main" val="1295262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22507EAD-67E6-5DA9-4931-A16DD916EAEB}"/>
              </a:ext>
            </a:extLst>
          </p:cNvPr>
          <p:cNvSpPr/>
          <p:nvPr/>
        </p:nvSpPr>
        <p:spPr>
          <a:xfrm>
            <a:off x="838199" y="3130812"/>
            <a:ext cx="10515599" cy="66946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762D398-DFF4-2EBE-613F-719336AEB4B8}"/>
              </a:ext>
            </a:extLst>
          </p:cNvPr>
          <p:cNvSpPr/>
          <p:nvPr/>
        </p:nvSpPr>
        <p:spPr>
          <a:xfrm>
            <a:off x="838199" y="4238348"/>
            <a:ext cx="10515599" cy="4258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365AAA7-1A56-EB7C-C9C2-49BCF520CA83}"/>
              </a:ext>
            </a:extLst>
          </p:cNvPr>
          <p:cNvSpPr/>
          <p:nvPr/>
        </p:nvSpPr>
        <p:spPr>
          <a:xfrm>
            <a:off x="838198" y="5095752"/>
            <a:ext cx="10515599" cy="4258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09D6114-94ED-608C-6B91-F0C4EC26BBF7}"/>
              </a:ext>
            </a:extLst>
          </p:cNvPr>
          <p:cNvSpPr/>
          <p:nvPr/>
        </p:nvSpPr>
        <p:spPr>
          <a:xfrm>
            <a:off x="838200" y="2256818"/>
            <a:ext cx="10515599" cy="4258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26B9FE-8EC5-4ADB-B44E-AC99EBD98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599" cy="4451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/>
              <a:t>Name:</a:t>
            </a:r>
          </a:p>
          <a:p>
            <a:pPr marL="0" indent="0">
              <a:buNone/>
            </a:pPr>
            <a:r>
              <a:rPr lang="de-DE" sz="2000" dirty="0"/>
              <a:t>Rabattcode einlösen</a:t>
            </a:r>
          </a:p>
          <a:p>
            <a:pPr marL="0" indent="0">
              <a:buNone/>
            </a:pPr>
            <a:r>
              <a:rPr lang="de-DE" sz="2400" b="1" dirty="0"/>
              <a:t>Zusammenfassung:</a:t>
            </a:r>
          </a:p>
          <a:p>
            <a:pPr marL="0" indent="0">
              <a:buNone/>
            </a:pPr>
            <a:r>
              <a:rPr lang="de-DE" sz="2000" dirty="0"/>
              <a:t>Ein zur Verfügung gestellter Rabattcode kann im Bestellvorgang eingelöst werden. Pro Bestellung kann nur ein Code eingelöst werden.</a:t>
            </a:r>
          </a:p>
          <a:p>
            <a:pPr marL="0" indent="0">
              <a:buNone/>
            </a:pPr>
            <a:r>
              <a:rPr lang="de-DE" sz="2400" b="1" dirty="0"/>
              <a:t>Akteur:</a:t>
            </a:r>
          </a:p>
          <a:p>
            <a:pPr marL="0" indent="0">
              <a:buNone/>
            </a:pPr>
            <a:r>
              <a:rPr lang="de-DE" sz="2000" dirty="0"/>
              <a:t>Registrierter Benutzer</a:t>
            </a:r>
          </a:p>
          <a:p>
            <a:pPr marL="0" indent="0">
              <a:buNone/>
            </a:pPr>
            <a:r>
              <a:rPr lang="de-DE" sz="2400" b="1" dirty="0"/>
              <a:t>Auslösendes Ereignis:</a:t>
            </a:r>
          </a:p>
          <a:p>
            <a:pPr marL="0" indent="0">
              <a:buNone/>
            </a:pPr>
            <a:r>
              <a:rPr lang="de-DE" sz="2000" dirty="0"/>
              <a:t>Bezahlvorgang im Bestellprozess gestartet.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F2415C2-9225-CFF1-900B-0808EFBE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5238" cy="1325563"/>
          </a:xfrm>
        </p:spPr>
        <p:txBody>
          <a:bodyPr/>
          <a:lstStyle/>
          <a:p>
            <a:r>
              <a:rPr lang="de-DE" dirty="0"/>
              <a:t>4.3. Use-Case-Spezifikation: geringer Detailgrad</a:t>
            </a:r>
          </a:p>
        </p:txBody>
      </p:sp>
    </p:spTree>
    <p:extLst>
      <p:ext uri="{BB962C8B-B14F-4D97-AF65-F5344CB8AC3E}">
        <p14:creationId xmlns:p14="http://schemas.microsoft.com/office/powerpoint/2010/main" val="3951336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66995-E79B-3E1A-597F-3DC0B78AA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0ABA65-7F51-572B-6BDB-2A8B47125D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2224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 descr="Ein Bild, das Baum, Gras, draußen, Pflanze enthält.&#10;&#10;Automatisch generierte Beschreibung">
            <a:extLst>
              <a:ext uri="{FF2B5EF4-FFF2-40B4-BE49-F238E27FC236}">
                <a16:creationId xmlns:a16="http://schemas.microsoft.com/office/drawing/2014/main" id="{8F790BD8-96F9-6356-DD91-365FF7BD8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695325"/>
            <a:ext cx="3179763" cy="209073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2295068-BA67-A08E-3F8D-FE427557A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2862263"/>
            <a:ext cx="3179763" cy="134302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673AA74-7029-02CD-2D8B-596C1A287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313" y="695325"/>
            <a:ext cx="7650163" cy="350678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D32BEF5-A29F-F011-0A1F-A2B2801630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4276725"/>
            <a:ext cx="1927225" cy="1884363"/>
          </a:xfrm>
          <a:prstGeom prst="rect">
            <a:avLst/>
          </a:prstGeom>
        </p:spPr>
      </p:pic>
      <p:pic>
        <p:nvPicPr>
          <p:cNvPr id="26" name="Grafik 25" descr="Ein Bild, das Kalender enthält.&#10;&#10;Automatisch generierte Beschreibung">
            <a:extLst>
              <a:ext uri="{FF2B5EF4-FFF2-40B4-BE49-F238E27FC236}">
                <a16:creationId xmlns:a16="http://schemas.microsoft.com/office/drawing/2014/main" id="{CB5C2685-0D3C-AF75-8B6F-9BED4B83B7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775" y="4276725"/>
            <a:ext cx="1884363" cy="188436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6751CD9-B97C-87F9-59FB-D2C4664425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163" y="4276725"/>
            <a:ext cx="1392238" cy="1884363"/>
          </a:xfrm>
          <a:prstGeom prst="rect">
            <a:avLst/>
          </a:prstGeom>
        </p:spPr>
      </p:pic>
      <p:pic>
        <p:nvPicPr>
          <p:cNvPr id="16" name="Grafik 15" descr="Ein Bild, das Im Haus, Fenster, mehrere enthält.&#10;&#10;Automatisch generierte Beschreibung">
            <a:extLst>
              <a:ext uri="{FF2B5EF4-FFF2-40B4-BE49-F238E27FC236}">
                <a16:creationId xmlns:a16="http://schemas.microsoft.com/office/drawing/2014/main" id="{75A401DE-8D17-6E3C-051E-710A3BB0CB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013" y="4276725"/>
            <a:ext cx="2867025" cy="1884363"/>
          </a:xfrm>
          <a:prstGeom prst="rect">
            <a:avLst/>
          </a:prstGeom>
        </p:spPr>
      </p:pic>
      <p:pic>
        <p:nvPicPr>
          <p:cNvPr id="22" name="Grafik 21" descr="Ein Bild, das Person, Pflanze, Frosch enthält.&#10;&#10;Automatisch generierte Beschreibung">
            <a:extLst>
              <a:ext uri="{FF2B5EF4-FFF2-40B4-BE49-F238E27FC236}">
                <a16:creationId xmlns:a16="http://schemas.microsoft.com/office/drawing/2014/main" id="{1B5782EF-8BD9-48BB-6913-DF0B7CEC42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063" y="4276725"/>
            <a:ext cx="2538413" cy="1884363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24C56E4A-7032-125B-1E95-D64590D40707}"/>
              </a:ext>
            </a:extLst>
          </p:cNvPr>
          <p:cNvSpPr txBox="1"/>
          <p:nvPr/>
        </p:nvSpPr>
        <p:spPr>
          <a:xfrm>
            <a:off x="2476981" y="0"/>
            <a:ext cx="7238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i="1" dirty="0"/>
              <a:t>Moodboard</a:t>
            </a:r>
          </a:p>
        </p:txBody>
      </p:sp>
    </p:spTree>
    <p:extLst>
      <p:ext uri="{BB962C8B-B14F-4D97-AF65-F5344CB8AC3E}">
        <p14:creationId xmlns:p14="http://schemas.microsoft.com/office/powerpoint/2010/main" val="3262154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478BAC-484F-F266-172A-15651127B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2753" y="0"/>
            <a:ext cx="12254753" cy="815787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de-DE" dirty="0"/>
              <a:t>                       </a:t>
            </a:r>
            <a:r>
              <a:rPr lang="de-DE" dirty="0" err="1"/>
              <a:t>GreenVital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E284E40-F764-7705-2509-5E3ACFDC5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04" y="0"/>
            <a:ext cx="2003992" cy="2003992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206A0F4-5031-25EB-0C2B-22ECE14EBDC2}"/>
              </a:ext>
            </a:extLst>
          </p:cNvPr>
          <p:cNvSpPr txBox="1"/>
          <p:nvPr/>
        </p:nvSpPr>
        <p:spPr>
          <a:xfrm>
            <a:off x="604904" y="2196354"/>
            <a:ext cx="298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Possible Colors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2009DEA-CD34-24CD-7116-AA66763982E1}"/>
              </a:ext>
            </a:extLst>
          </p:cNvPr>
          <p:cNvSpPr/>
          <p:nvPr/>
        </p:nvSpPr>
        <p:spPr>
          <a:xfrm>
            <a:off x="604904" y="2796988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A252B09-B068-2ACF-C64F-E6D679FA05B9}"/>
              </a:ext>
            </a:extLst>
          </p:cNvPr>
          <p:cNvSpPr/>
          <p:nvPr/>
        </p:nvSpPr>
        <p:spPr>
          <a:xfrm>
            <a:off x="1290787" y="2796988"/>
            <a:ext cx="540000" cy="5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ABA5E77-34D3-57FC-32F5-6D8192A4F5CF}"/>
              </a:ext>
            </a:extLst>
          </p:cNvPr>
          <p:cNvSpPr/>
          <p:nvPr/>
        </p:nvSpPr>
        <p:spPr>
          <a:xfrm>
            <a:off x="1976671" y="279698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C1CF61B-56E4-2D59-6EA6-EBD0E588E81E}"/>
              </a:ext>
            </a:extLst>
          </p:cNvPr>
          <p:cNvSpPr/>
          <p:nvPr/>
        </p:nvSpPr>
        <p:spPr>
          <a:xfrm>
            <a:off x="3348439" y="2796988"/>
            <a:ext cx="540000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EAA64FB-3FEF-B709-69EA-65606FD4FB6E}"/>
              </a:ext>
            </a:extLst>
          </p:cNvPr>
          <p:cNvSpPr/>
          <p:nvPr/>
        </p:nvSpPr>
        <p:spPr>
          <a:xfrm>
            <a:off x="2662555" y="2796988"/>
            <a:ext cx="540000" cy="54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6BFBB54-06EB-79D4-6735-1D1E356BEA3E}"/>
              </a:ext>
            </a:extLst>
          </p:cNvPr>
          <p:cNvSpPr txBox="1"/>
          <p:nvPr/>
        </p:nvSpPr>
        <p:spPr>
          <a:xfrm>
            <a:off x="605832" y="3568290"/>
            <a:ext cx="298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Textures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221E7B5-AF7B-6917-6CAD-A99EC9DB09A4}"/>
              </a:ext>
            </a:extLst>
          </p:cNvPr>
          <p:cNvSpPr/>
          <p:nvPr/>
        </p:nvSpPr>
        <p:spPr>
          <a:xfrm>
            <a:off x="604904" y="4168924"/>
            <a:ext cx="900000" cy="90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D5BE915-2287-F7B2-A293-003AD1AED5FF}"/>
              </a:ext>
            </a:extLst>
          </p:cNvPr>
          <p:cNvSpPr/>
          <p:nvPr/>
        </p:nvSpPr>
        <p:spPr>
          <a:xfrm>
            <a:off x="1659701" y="4168924"/>
            <a:ext cx="900000" cy="9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F91B1CD-04DA-BD88-ABC4-E2EF43CC65D3}"/>
              </a:ext>
            </a:extLst>
          </p:cNvPr>
          <p:cNvSpPr/>
          <p:nvPr/>
        </p:nvSpPr>
        <p:spPr>
          <a:xfrm>
            <a:off x="2714498" y="4168924"/>
            <a:ext cx="900000" cy="9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5F67F4E-E333-5FC7-B4C2-12551C7F6539}"/>
              </a:ext>
            </a:extLst>
          </p:cNvPr>
          <p:cNvSpPr/>
          <p:nvPr/>
        </p:nvSpPr>
        <p:spPr>
          <a:xfrm>
            <a:off x="604904" y="5658812"/>
            <a:ext cx="2235115" cy="4840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Button Bsp. 1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219EFD6-9E0A-4C13-9A26-F753B6C4BCF2}"/>
              </a:ext>
            </a:extLst>
          </p:cNvPr>
          <p:cNvSpPr/>
          <p:nvPr/>
        </p:nvSpPr>
        <p:spPr>
          <a:xfrm>
            <a:off x="3027168" y="5658811"/>
            <a:ext cx="2235115" cy="484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Button Bsp. 2</a:t>
            </a:r>
          </a:p>
        </p:txBody>
      </p:sp>
    </p:spTree>
    <p:extLst>
      <p:ext uri="{BB962C8B-B14F-4D97-AF65-F5344CB8AC3E}">
        <p14:creationId xmlns:p14="http://schemas.microsoft.com/office/powerpoint/2010/main" val="724702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66995-E79B-3E1A-597F-3DC0B78AA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0ABA65-7F51-572B-6BDB-2A8B47125D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964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0CB07-B81A-7EAB-D60B-C257121C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E7EC82-8972-4470-3B89-75E0ABE56D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889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3B428-CF4C-BAAF-70EE-F2149ECDF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Projektziele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3FFF6C-50C7-73CA-03CB-6592FB649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Durch einen unübersichtlichen Supplementmarkt im Sport wollen wir eine einheitliche übersichtliche Plattform für nachhaltige Nahrungsergänzungsmittel schaffen.</a:t>
            </a:r>
          </a:p>
          <a:p>
            <a:r>
              <a:rPr lang="de-DE" dirty="0"/>
              <a:t>Wenige Personen achten auf ihre Vitalstoffwerte, weshalb wir Aufklärung mit einem speziellen Produktspektrum bieten.</a:t>
            </a:r>
          </a:p>
          <a:p>
            <a:r>
              <a:rPr lang="de-DE" dirty="0"/>
              <a:t>Vitalstoffe sind speziell für höhere Generationen wichtig. Deshalb bieten wir diese gebündelt auf einer nutzerfreundlichen Plattform an.</a:t>
            </a:r>
          </a:p>
          <a:p>
            <a:r>
              <a:rPr lang="de-DE" dirty="0"/>
              <a:t>Nachhaltigkeit ist heutzutage ein wesentliches Thema. Durch transparente Produktbeschreibungen ist die Herkunft unseres Angebots stets nachvollziehbar.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0709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9CA43-FA42-E8B2-EF0E-B4362612E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Prototypen???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4C7463-CB37-C88B-5B30-4E7639F68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736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08EAE5-E625-E8E1-43E1-5C125F95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Persona – Nico Hoffmann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1E5C84-F2CC-FEC5-775B-F82E58F86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280" y="1825624"/>
            <a:ext cx="3975039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b="1" dirty="0"/>
              <a:t>DEMOGRAFIE</a:t>
            </a:r>
          </a:p>
          <a:p>
            <a:pPr marL="0" indent="0">
              <a:buNone/>
            </a:pPr>
            <a:r>
              <a:rPr lang="de-DE" sz="1600" dirty="0"/>
              <a:t>Alter:		26</a:t>
            </a:r>
            <a:br>
              <a:rPr lang="de-DE" sz="1600" dirty="0"/>
            </a:br>
            <a:r>
              <a:rPr lang="de-DE" sz="1600" dirty="0"/>
              <a:t>Ort:		Berlin, DE</a:t>
            </a:r>
            <a:br>
              <a:rPr lang="de-DE" sz="1600" dirty="0"/>
            </a:br>
            <a:r>
              <a:rPr lang="de-DE" sz="1600" dirty="0"/>
              <a:t>Ausbildung:	Wirtschaftsingenieur</a:t>
            </a:r>
            <a:br>
              <a:rPr lang="de-DE" sz="1600" dirty="0"/>
            </a:br>
            <a:r>
              <a:rPr lang="de-DE" sz="1600" dirty="0"/>
              <a:t>Job:		Student</a:t>
            </a:r>
            <a:br>
              <a:rPr lang="de-DE" sz="1600" dirty="0"/>
            </a:br>
            <a:r>
              <a:rPr lang="de-DE" sz="1600" dirty="0"/>
              <a:t>Familie:		ledig</a:t>
            </a:r>
          </a:p>
          <a:p>
            <a:pPr marL="0" indent="0">
              <a:buNone/>
            </a:pPr>
            <a:endParaRPr lang="de-DE" sz="1600" b="1" dirty="0"/>
          </a:p>
          <a:p>
            <a:pPr marL="0" indent="0">
              <a:buNone/>
            </a:pPr>
            <a:r>
              <a:rPr lang="de-DE" sz="1600" b="1" dirty="0"/>
              <a:t>ZIELE</a:t>
            </a:r>
          </a:p>
          <a:p>
            <a:r>
              <a:rPr lang="de-DE" sz="1600" dirty="0"/>
              <a:t>Teilnehmen am Berlinmarathon</a:t>
            </a:r>
          </a:p>
          <a:p>
            <a:r>
              <a:rPr lang="de-DE" sz="1600" dirty="0"/>
              <a:t>Studium erfolgreich abschließen</a:t>
            </a:r>
          </a:p>
          <a:p>
            <a:r>
              <a:rPr lang="de-DE" sz="1600" dirty="0"/>
              <a:t>Gute „Work-Life-Balance“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600" b="1" dirty="0"/>
              <a:t>Vorlieben</a:t>
            </a:r>
          </a:p>
          <a:p>
            <a:r>
              <a:rPr lang="de-DE" sz="1600" dirty="0"/>
              <a:t>Laufen</a:t>
            </a:r>
          </a:p>
          <a:p>
            <a:r>
              <a:rPr lang="de-DE" sz="1600" dirty="0"/>
              <a:t>Crossfit</a:t>
            </a:r>
          </a:p>
          <a:p>
            <a:r>
              <a:rPr lang="de-DE" sz="1600" dirty="0"/>
              <a:t>Schwimmen</a:t>
            </a:r>
          </a:p>
        </p:txBody>
      </p:sp>
      <p:pic>
        <p:nvPicPr>
          <p:cNvPr id="1034" name="Picture 10" descr="glücklicher mann, der an einem sonnigen sommertag im park läuft und musik über kopfhörer hört - sportler stock-fotos und bilder">
            <a:extLst>
              <a:ext uri="{FF2B5EF4-FFF2-40B4-BE49-F238E27FC236}">
                <a16:creationId xmlns:a16="http://schemas.microsoft.com/office/drawing/2014/main" id="{68C5EFAF-6401-3FE4-8C75-D54D6C5EF8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5" r="24713"/>
          <a:stretch/>
        </p:blipFill>
        <p:spPr bwMode="auto">
          <a:xfrm>
            <a:off x="838200" y="1690688"/>
            <a:ext cx="3798651" cy="509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C16CF50-992A-0133-83B3-F48097D34A82}"/>
              </a:ext>
            </a:extLst>
          </p:cNvPr>
          <p:cNvSpPr txBox="1">
            <a:spLocks/>
          </p:cNvSpPr>
          <p:nvPr/>
        </p:nvSpPr>
        <p:spPr>
          <a:xfrm>
            <a:off x="8787319" y="1825625"/>
            <a:ext cx="3287949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600" b="1" dirty="0"/>
              <a:t>Stärken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600" dirty="0"/>
              <a:t>Internet</a:t>
            </a:r>
            <a:br>
              <a:rPr lang="de-DE" sz="1600" dirty="0"/>
            </a:br>
            <a:r>
              <a:rPr lang="de-DE" sz="1600" dirty="0"/>
              <a:t>Social Network</a:t>
            </a:r>
            <a:br>
              <a:rPr lang="de-DE" sz="1600" dirty="0"/>
            </a:br>
            <a:r>
              <a:rPr lang="de-DE" sz="1600" dirty="0"/>
              <a:t>Interaktion</a:t>
            </a:r>
            <a:br>
              <a:rPr lang="de-DE" sz="1600" dirty="0"/>
            </a:br>
            <a:r>
              <a:rPr lang="de-DE" sz="1600" dirty="0"/>
              <a:t>Spiele</a:t>
            </a:r>
            <a:br>
              <a:rPr lang="de-DE" sz="1600" dirty="0"/>
            </a:br>
            <a:r>
              <a:rPr lang="de-DE" sz="1600" dirty="0"/>
              <a:t>Online Shopping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600" b="1" dirty="0"/>
              <a:t>Schwächen</a:t>
            </a:r>
          </a:p>
          <a:p>
            <a:r>
              <a:rPr lang="de-DE" sz="1600" dirty="0"/>
              <a:t>Tut sich schwer beim kochen</a:t>
            </a:r>
          </a:p>
          <a:p>
            <a:r>
              <a:rPr lang="de-DE" sz="1600" dirty="0"/>
              <a:t>Konzentrationsschwäche</a:t>
            </a:r>
          </a:p>
          <a:p>
            <a:r>
              <a:rPr lang="de-DE" sz="1600" dirty="0"/>
              <a:t>Keine Haushaltsübersicht</a:t>
            </a:r>
          </a:p>
          <a:p>
            <a:endParaRPr lang="de-DE" sz="1600" dirty="0"/>
          </a:p>
          <a:p>
            <a:pPr marL="0" indent="0">
              <a:buNone/>
            </a:pPr>
            <a:r>
              <a:rPr lang="de-DE" sz="1600" b="1" dirty="0"/>
              <a:t>Vorbilder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E650B241-7859-CD59-4BFA-A261B76705F4}"/>
              </a:ext>
            </a:extLst>
          </p:cNvPr>
          <p:cNvGrpSpPr/>
          <p:nvPr/>
        </p:nvGrpSpPr>
        <p:grpSpPr>
          <a:xfrm>
            <a:off x="10369682" y="2261330"/>
            <a:ext cx="948903" cy="986153"/>
            <a:chOff x="10369682" y="2261330"/>
            <a:chExt cx="948903" cy="986153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5D044BF8-C91D-56E4-CAFF-0517E3656773}"/>
                </a:ext>
              </a:extLst>
            </p:cNvPr>
            <p:cNvGrpSpPr/>
            <p:nvPr/>
          </p:nvGrpSpPr>
          <p:grpSpPr>
            <a:xfrm>
              <a:off x="10369682" y="2261330"/>
              <a:ext cx="940344" cy="123216"/>
              <a:chOff x="10369682" y="2269789"/>
              <a:chExt cx="940344" cy="123216"/>
            </a:xfrm>
          </p:grpSpPr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C71B2811-2777-B269-11D9-F76697838B91}"/>
                  </a:ext>
                </a:extLst>
              </p:cNvPr>
              <p:cNvSpPr/>
              <p:nvPr/>
            </p:nvSpPr>
            <p:spPr>
              <a:xfrm>
                <a:off x="10369682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B64BDE7E-80EA-7A46-A7E6-18AD254D2CD8}"/>
                  </a:ext>
                </a:extLst>
              </p:cNvPr>
              <p:cNvSpPr/>
              <p:nvPr/>
            </p:nvSpPr>
            <p:spPr>
              <a:xfrm>
                <a:off x="10573964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D5050AF6-3BBC-23EF-D111-FC743B647EAF}"/>
                  </a:ext>
                </a:extLst>
              </p:cNvPr>
              <p:cNvSpPr/>
              <p:nvPr/>
            </p:nvSpPr>
            <p:spPr>
              <a:xfrm>
                <a:off x="10778246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AFCD3F27-C84B-6C84-88E5-0E8E70C5F723}"/>
                  </a:ext>
                </a:extLst>
              </p:cNvPr>
              <p:cNvSpPr/>
              <p:nvPr/>
            </p:nvSpPr>
            <p:spPr>
              <a:xfrm>
                <a:off x="10982528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8AE38B41-7E38-67DE-9DD7-506EC4A59B14}"/>
                  </a:ext>
                </a:extLst>
              </p:cNvPr>
              <p:cNvSpPr/>
              <p:nvPr/>
            </p:nvSpPr>
            <p:spPr>
              <a:xfrm>
                <a:off x="11186810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0C633FA3-CAFF-6468-9CEE-EA7E4FC83EA9}"/>
                </a:ext>
              </a:extLst>
            </p:cNvPr>
            <p:cNvGrpSpPr/>
            <p:nvPr/>
          </p:nvGrpSpPr>
          <p:grpSpPr>
            <a:xfrm>
              <a:off x="10369682" y="2478850"/>
              <a:ext cx="940344" cy="123216"/>
              <a:chOff x="10369682" y="2269789"/>
              <a:chExt cx="940344" cy="123216"/>
            </a:xfrm>
          </p:grpSpPr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A52B7E22-267A-65E4-C831-9344AFBF2062}"/>
                  </a:ext>
                </a:extLst>
              </p:cNvPr>
              <p:cNvSpPr/>
              <p:nvPr/>
            </p:nvSpPr>
            <p:spPr>
              <a:xfrm>
                <a:off x="10369682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BFA7F679-23D0-D7B7-C9CC-85BC43B24BAB}"/>
                  </a:ext>
                </a:extLst>
              </p:cNvPr>
              <p:cNvSpPr/>
              <p:nvPr/>
            </p:nvSpPr>
            <p:spPr>
              <a:xfrm>
                <a:off x="10573964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EE3164A0-A0CC-1C10-B6F9-FFC61073FA72}"/>
                  </a:ext>
                </a:extLst>
              </p:cNvPr>
              <p:cNvSpPr/>
              <p:nvPr/>
            </p:nvSpPr>
            <p:spPr>
              <a:xfrm>
                <a:off x="10778246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EBB66C1D-B27F-85D4-8BA0-547D4AEFAF3C}"/>
                  </a:ext>
                </a:extLst>
              </p:cNvPr>
              <p:cNvSpPr/>
              <p:nvPr/>
            </p:nvSpPr>
            <p:spPr>
              <a:xfrm>
                <a:off x="10982528" y="2269789"/>
                <a:ext cx="123216" cy="1232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2E4DB76F-5DCF-81FE-F814-ACEFA0512C30}"/>
                  </a:ext>
                </a:extLst>
              </p:cNvPr>
              <p:cNvSpPr/>
              <p:nvPr/>
            </p:nvSpPr>
            <p:spPr>
              <a:xfrm>
                <a:off x="11186810" y="2269789"/>
                <a:ext cx="123216" cy="1232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E29383CA-DEAA-1068-3E14-39FBE89B579B}"/>
                </a:ext>
              </a:extLst>
            </p:cNvPr>
            <p:cNvGrpSpPr/>
            <p:nvPr/>
          </p:nvGrpSpPr>
          <p:grpSpPr>
            <a:xfrm>
              <a:off x="10369682" y="2693989"/>
              <a:ext cx="940344" cy="123216"/>
              <a:chOff x="10369682" y="2269789"/>
              <a:chExt cx="940344" cy="123216"/>
            </a:xfrm>
          </p:grpSpPr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A5338368-FF8B-2D43-EE2F-61B5C8E6A6E1}"/>
                  </a:ext>
                </a:extLst>
              </p:cNvPr>
              <p:cNvSpPr/>
              <p:nvPr/>
            </p:nvSpPr>
            <p:spPr>
              <a:xfrm>
                <a:off x="10369682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B55860C0-072E-AFFA-C496-5C23A1A117EE}"/>
                  </a:ext>
                </a:extLst>
              </p:cNvPr>
              <p:cNvSpPr/>
              <p:nvPr/>
            </p:nvSpPr>
            <p:spPr>
              <a:xfrm>
                <a:off x="10573964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AB73AE87-0DB2-FC70-7B97-2AA2789CABDC}"/>
                  </a:ext>
                </a:extLst>
              </p:cNvPr>
              <p:cNvSpPr/>
              <p:nvPr/>
            </p:nvSpPr>
            <p:spPr>
              <a:xfrm>
                <a:off x="10778246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59054B82-E727-CA4C-38A3-641417EEE51C}"/>
                  </a:ext>
                </a:extLst>
              </p:cNvPr>
              <p:cNvSpPr/>
              <p:nvPr/>
            </p:nvSpPr>
            <p:spPr>
              <a:xfrm>
                <a:off x="10982528" y="2269789"/>
                <a:ext cx="123216" cy="1232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DFE1753C-9F7F-41DF-7412-83B4C58E39E4}"/>
                  </a:ext>
                </a:extLst>
              </p:cNvPr>
              <p:cNvSpPr/>
              <p:nvPr/>
            </p:nvSpPr>
            <p:spPr>
              <a:xfrm>
                <a:off x="11186810" y="2269789"/>
                <a:ext cx="123216" cy="1232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FFC28352-D5D2-0215-C001-071E92260E3B}"/>
                </a:ext>
              </a:extLst>
            </p:cNvPr>
            <p:cNvGrpSpPr/>
            <p:nvPr/>
          </p:nvGrpSpPr>
          <p:grpSpPr>
            <a:xfrm>
              <a:off x="10373478" y="2909128"/>
              <a:ext cx="940344" cy="123216"/>
              <a:chOff x="10369682" y="2269789"/>
              <a:chExt cx="940344" cy="123216"/>
            </a:xfrm>
          </p:grpSpPr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EACE60F4-5B71-53FB-EB82-591DE60F1CBF}"/>
                  </a:ext>
                </a:extLst>
              </p:cNvPr>
              <p:cNvSpPr/>
              <p:nvPr/>
            </p:nvSpPr>
            <p:spPr>
              <a:xfrm>
                <a:off x="10369682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DB13B206-32B6-70DB-C084-4D2678F930A1}"/>
                  </a:ext>
                </a:extLst>
              </p:cNvPr>
              <p:cNvSpPr/>
              <p:nvPr/>
            </p:nvSpPr>
            <p:spPr>
              <a:xfrm>
                <a:off x="10573964" y="2269789"/>
                <a:ext cx="123216" cy="1232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10835C37-9700-F7FB-9C95-024E12892DA4}"/>
                  </a:ext>
                </a:extLst>
              </p:cNvPr>
              <p:cNvSpPr/>
              <p:nvPr/>
            </p:nvSpPr>
            <p:spPr>
              <a:xfrm>
                <a:off x="10778246" y="2269789"/>
                <a:ext cx="123216" cy="1232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CD7C5D8B-C359-B333-EC62-C98DAE146E32}"/>
                  </a:ext>
                </a:extLst>
              </p:cNvPr>
              <p:cNvSpPr/>
              <p:nvPr/>
            </p:nvSpPr>
            <p:spPr>
              <a:xfrm>
                <a:off x="10982528" y="2269789"/>
                <a:ext cx="123216" cy="1232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4107588B-637A-FA6A-3710-F370739BCCBA}"/>
                  </a:ext>
                </a:extLst>
              </p:cNvPr>
              <p:cNvSpPr/>
              <p:nvPr/>
            </p:nvSpPr>
            <p:spPr>
              <a:xfrm>
                <a:off x="11186810" y="2269789"/>
                <a:ext cx="123216" cy="1232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42BBEE38-A3EA-4B2E-DF6F-104C79647DFD}"/>
                </a:ext>
              </a:extLst>
            </p:cNvPr>
            <p:cNvGrpSpPr/>
            <p:nvPr/>
          </p:nvGrpSpPr>
          <p:grpSpPr>
            <a:xfrm>
              <a:off x="10378241" y="3124267"/>
              <a:ext cx="940344" cy="123216"/>
              <a:chOff x="10369682" y="2269789"/>
              <a:chExt cx="940344" cy="123216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CF2C5727-86DA-F2C6-7751-A79196A88F56}"/>
                  </a:ext>
                </a:extLst>
              </p:cNvPr>
              <p:cNvSpPr/>
              <p:nvPr/>
            </p:nvSpPr>
            <p:spPr>
              <a:xfrm>
                <a:off x="10369682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F70042C9-03AC-F955-8331-22F48500B8B7}"/>
                  </a:ext>
                </a:extLst>
              </p:cNvPr>
              <p:cNvSpPr/>
              <p:nvPr/>
            </p:nvSpPr>
            <p:spPr>
              <a:xfrm>
                <a:off x="10573964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99330BDE-007B-573C-C9F8-B54DE9EC5267}"/>
                  </a:ext>
                </a:extLst>
              </p:cNvPr>
              <p:cNvSpPr/>
              <p:nvPr/>
            </p:nvSpPr>
            <p:spPr>
              <a:xfrm>
                <a:off x="10778246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2ED51344-CCE4-596D-0CA0-9EBCB07ECAA3}"/>
                  </a:ext>
                </a:extLst>
              </p:cNvPr>
              <p:cNvSpPr/>
              <p:nvPr/>
            </p:nvSpPr>
            <p:spPr>
              <a:xfrm>
                <a:off x="10982528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5A463B26-9ECC-AFE6-C52B-AC471AD598DD}"/>
                  </a:ext>
                </a:extLst>
              </p:cNvPr>
              <p:cNvSpPr/>
              <p:nvPr/>
            </p:nvSpPr>
            <p:spPr>
              <a:xfrm>
                <a:off x="11186810" y="2269789"/>
                <a:ext cx="123216" cy="1232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pic>
        <p:nvPicPr>
          <p:cNvPr id="1036" name="Picture 12" descr="Michael Phelps – Wikipedia">
            <a:extLst>
              <a:ext uri="{FF2B5EF4-FFF2-40B4-BE49-F238E27FC236}">
                <a16:creationId xmlns:a16="http://schemas.microsoft.com/office/drawing/2014/main" id="{111857AB-B445-C723-F7FC-72FFB42F6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089" y="5905499"/>
            <a:ext cx="583129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Eliud Kipchoge 80/20 training strategy explained">
            <a:extLst>
              <a:ext uri="{FF2B5EF4-FFF2-40B4-BE49-F238E27FC236}">
                <a16:creationId xmlns:a16="http://schemas.microsoft.com/office/drawing/2014/main" id="{F2154B58-99A2-3065-4BEA-00F7E216D8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4" r="20399"/>
          <a:stretch/>
        </p:blipFill>
        <p:spPr bwMode="auto">
          <a:xfrm>
            <a:off x="9667041" y="5905499"/>
            <a:ext cx="593889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2475156-5D28-9613-9E7F-F030CF18E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9682" y="5905498"/>
            <a:ext cx="498037" cy="77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98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08EAE5-E625-E8E1-43E1-5C125F95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Persona – Heidi Müller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1E5C84-F2CC-FEC5-775B-F82E58F86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280" y="1825624"/>
            <a:ext cx="3975039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b="1" dirty="0"/>
              <a:t>DEMOGRAFIE</a:t>
            </a:r>
          </a:p>
          <a:p>
            <a:pPr marL="0" indent="0">
              <a:buNone/>
            </a:pPr>
            <a:r>
              <a:rPr lang="de-DE" sz="1600" dirty="0"/>
              <a:t>Alter:		82</a:t>
            </a:r>
            <a:br>
              <a:rPr lang="de-DE" sz="1600" dirty="0"/>
            </a:br>
            <a:r>
              <a:rPr lang="de-DE" sz="1600" dirty="0"/>
              <a:t>Ort:		Deggenhausertal, DE</a:t>
            </a:r>
            <a:br>
              <a:rPr lang="de-DE" sz="1600" dirty="0"/>
            </a:br>
            <a:r>
              <a:rPr lang="de-DE" sz="1600" dirty="0"/>
              <a:t>Ausbildung:	Einzelhandelskauffrau</a:t>
            </a:r>
            <a:br>
              <a:rPr lang="de-DE" sz="1600" dirty="0"/>
            </a:br>
            <a:r>
              <a:rPr lang="de-DE" sz="1600" dirty="0"/>
              <a:t>Job:		Rentner</a:t>
            </a:r>
            <a:br>
              <a:rPr lang="de-DE" sz="1600" dirty="0"/>
            </a:br>
            <a:r>
              <a:rPr lang="de-DE" sz="1600" dirty="0"/>
              <a:t>Familie:		Witwe</a:t>
            </a:r>
          </a:p>
          <a:p>
            <a:pPr marL="0" indent="0">
              <a:buNone/>
            </a:pPr>
            <a:endParaRPr lang="de-DE" sz="1600" b="1" dirty="0"/>
          </a:p>
          <a:p>
            <a:pPr marL="0" indent="0">
              <a:buNone/>
            </a:pPr>
            <a:r>
              <a:rPr lang="de-DE" sz="1600" b="1" dirty="0"/>
              <a:t>ZIELE</a:t>
            </a:r>
          </a:p>
          <a:p>
            <a:r>
              <a:rPr lang="de-DE" sz="1600" dirty="0"/>
              <a:t>Aktives Rentnerleben</a:t>
            </a:r>
          </a:p>
          <a:p>
            <a:r>
              <a:rPr lang="de-DE" sz="1600" dirty="0"/>
              <a:t>Aufrechterhaltung der Gesundheit</a:t>
            </a:r>
          </a:p>
          <a:p>
            <a:r>
              <a:rPr lang="de-DE" sz="1600" dirty="0"/>
              <a:t>Bingo Abende mit Freunden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600" b="1" dirty="0"/>
              <a:t>Vorlieben</a:t>
            </a:r>
          </a:p>
          <a:p>
            <a:r>
              <a:rPr lang="de-DE" sz="1600" dirty="0"/>
              <a:t>Bingo</a:t>
            </a:r>
          </a:p>
          <a:p>
            <a:r>
              <a:rPr lang="de-DE" sz="1600" dirty="0"/>
              <a:t>Spaziergänge mit Rollator</a:t>
            </a:r>
          </a:p>
          <a:p>
            <a:r>
              <a:rPr lang="de-DE" sz="1600" dirty="0"/>
              <a:t>Kreuzworträtsel und Kaffee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C16CF50-992A-0133-83B3-F48097D34A82}"/>
              </a:ext>
            </a:extLst>
          </p:cNvPr>
          <p:cNvSpPr txBox="1">
            <a:spLocks/>
          </p:cNvSpPr>
          <p:nvPr/>
        </p:nvSpPr>
        <p:spPr>
          <a:xfrm>
            <a:off x="8787319" y="1825625"/>
            <a:ext cx="3287949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600" b="1" dirty="0"/>
              <a:t>Stärken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600" dirty="0"/>
              <a:t>Internet</a:t>
            </a:r>
            <a:br>
              <a:rPr lang="de-DE" sz="1600" dirty="0"/>
            </a:br>
            <a:r>
              <a:rPr lang="de-DE" sz="1600" dirty="0"/>
              <a:t>Social Network</a:t>
            </a:r>
            <a:br>
              <a:rPr lang="de-DE" sz="1600" dirty="0"/>
            </a:br>
            <a:r>
              <a:rPr lang="de-DE" sz="1600" dirty="0"/>
              <a:t>Interaktion</a:t>
            </a:r>
            <a:br>
              <a:rPr lang="de-DE" sz="1600" dirty="0"/>
            </a:br>
            <a:r>
              <a:rPr lang="de-DE" sz="1600" dirty="0"/>
              <a:t>Spiele</a:t>
            </a:r>
            <a:br>
              <a:rPr lang="de-DE" sz="1600" dirty="0"/>
            </a:br>
            <a:r>
              <a:rPr lang="de-DE" sz="1600" dirty="0"/>
              <a:t>Online Shopping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600" b="1" dirty="0"/>
              <a:t>Schwächen</a:t>
            </a:r>
          </a:p>
          <a:p>
            <a:r>
              <a:rPr lang="de-DE" sz="1600" dirty="0"/>
              <a:t>Schwierigkeiten beim laufen</a:t>
            </a:r>
          </a:p>
          <a:p>
            <a:r>
              <a:rPr lang="de-DE" sz="1600" dirty="0"/>
              <a:t>Vorzeitige Demenz</a:t>
            </a:r>
          </a:p>
          <a:p>
            <a:r>
              <a:rPr lang="de-DE" sz="1600" dirty="0"/>
              <a:t>Leicht Krankheitsanfällig</a:t>
            </a:r>
          </a:p>
          <a:p>
            <a:endParaRPr lang="de-DE" sz="1600" dirty="0"/>
          </a:p>
          <a:p>
            <a:pPr marL="0" indent="0">
              <a:buNone/>
            </a:pPr>
            <a:r>
              <a:rPr lang="de-DE" sz="1600" b="1" dirty="0"/>
              <a:t>Lieblingsserien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E650B241-7859-CD59-4BFA-A261B76705F4}"/>
              </a:ext>
            </a:extLst>
          </p:cNvPr>
          <p:cNvGrpSpPr/>
          <p:nvPr/>
        </p:nvGrpSpPr>
        <p:grpSpPr>
          <a:xfrm>
            <a:off x="10369682" y="2261330"/>
            <a:ext cx="948903" cy="986153"/>
            <a:chOff x="10369682" y="2261330"/>
            <a:chExt cx="948903" cy="986153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5D044BF8-C91D-56E4-CAFF-0517E3656773}"/>
                </a:ext>
              </a:extLst>
            </p:cNvPr>
            <p:cNvGrpSpPr/>
            <p:nvPr/>
          </p:nvGrpSpPr>
          <p:grpSpPr>
            <a:xfrm>
              <a:off x="10369682" y="2261330"/>
              <a:ext cx="940344" cy="123216"/>
              <a:chOff x="10369682" y="2269789"/>
              <a:chExt cx="940344" cy="123216"/>
            </a:xfrm>
          </p:grpSpPr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C71B2811-2777-B269-11D9-F76697838B91}"/>
                  </a:ext>
                </a:extLst>
              </p:cNvPr>
              <p:cNvSpPr/>
              <p:nvPr/>
            </p:nvSpPr>
            <p:spPr>
              <a:xfrm>
                <a:off x="10369682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B64BDE7E-80EA-7A46-A7E6-18AD254D2CD8}"/>
                  </a:ext>
                </a:extLst>
              </p:cNvPr>
              <p:cNvSpPr/>
              <p:nvPr/>
            </p:nvSpPr>
            <p:spPr>
              <a:xfrm>
                <a:off x="10573964" y="2269789"/>
                <a:ext cx="123216" cy="1232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D5050AF6-3BBC-23EF-D111-FC743B647EAF}"/>
                  </a:ext>
                </a:extLst>
              </p:cNvPr>
              <p:cNvSpPr/>
              <p:nvPr/>
            </p:nvSpPr>
            <p:spPr>
              <a:xfrm>
                <a:off x="10778246" y="2269789"/>
                <a:ext cx="123216" cy="1232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AFCD3F27-C84B-6C84-88E5-0E8E70C5F723}"/>
                  </a:ext>
                </a:extLst>
              </p:cNvPr>
              <p:cNvSpPr/>
              <p:nvPr/>
            </p:nvSpPr>
            <p:spPr>
              <a:xfrm>
                <a:off x="10982528" y="2269789"/>
                <a:ext cx="123216" cy="1232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8AE38B41-7E38-67DE-9DD7-506EC4A59B14}"/>
                  </a:ext>
                </a:extLst>
              </p:cNvPr>
              <p:cNvSpPr/>
              <p:nvPr/>
            </p:nvSpPr>
            <p:spPr>
              <a:xfrm>
                <a:off x="11186810" y="2269789"/>
                <a:ext cx="123216" cy="1232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0C633FA3-CAFF-6468-9CEE-EA7E4FC83EA9}"/>
                </a:ext>
              </a:extLst>
            </p:cNvPr>
            <p:cNvGrpSpPr/>
            <p:nvPr/>
          </p:nvGrpSpPr>
          <p:grpSpPr>
            <a:xfrm>
              <a:off x="10369682" y="2478850"/>
              <a:ext cx="940344" cy="123216"/>
              <a:chOff x="10369682" y="2269789"/>
              <a:chExt cx="940344" cy="123216"/>
            </a:xfrm>
          </p:grpSpPr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A52B7E22-267A-65E4-C831-9344AFBF2062}"/>
                  </a:ext>
                </a:extLst>
              </p:cNvPr>
              <p:cNvSpPr/>
              <p:nvPr/>
            </p:nvSpPr>
            <p:spPr>
              <a:xfrm>
                <a:off x="10369682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BFA7F679-23D0-D7B7-C9CC-85BC43B24BAB}"/>
                  </a:ext>
                </a:extLst>
              </p:cNvPr>
              <p:cNvSpPr/>
              <p:nvPr/>
            </p:nvSpPr>
            <p:spPr>
              <a:xfrm>
                <a:off x="10573964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EE3164A0-A0CC-1C10-B6F9-FFC61073FA72}"/>
                  </a:ext>
                </a:extLst>
              </p:cNvPr>
              <p:cNvSpPr/>
              <p:nvPr/>
            </p:nvSpPr>
            <p:spPr>
              <a:xfrm>
                <a:off x="10778246" y="2269789"/>
                <a:ext cx="123216" cy="1232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EBB66C1D-B27F-85D4-8BA0-547D4AEFAF3C}"/>
                  </a:ext>
                </a:extLst>
              </p:cNvPr>
              <p:cNvSpPr/>
              <p:nvPr/>
            </p:nvSpPr>
            <p:spPr>
              <a:xfrm>
                <a:off x="10982528" y="2269789"/>
                <a:ext cx="123216" cy="1232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2E4DB76F-5DCF-81FE-F814-ACEFA0512C30}"/>
                  </a:ext>
                </a:extLst>
              </p:cNvPr>
              <p:cNvSpPr/>
              <p:nvPr/>
            </p:nvSpPr>
            <p:spPr>
              <a:xfrm>
                <a:off x="11186810" y="2269789"/>
                <a:ext cx="123216" cy="1232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E29383CA-DEAA-1068-3E14-39FBE89B579B}"/>
                </a:ext>
              </a:extLst>
            </p:cNvPr>
            <p:cNvGrpSpPr/>
            <p:nvPr/>
          </p:nvGrpSpPr>
          <p:grpSpPr>
            <a:xfrm>
              <a:off x="10369682" y="2693989"/>
              <a:ext cx="940344" cy="123216"/>
              <a:chOff x="10369682" y="2269789"/>
              <a:chExt cx="940344" cy="123216"/>
            </a:xfrm>
          </p:grpSpPr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A5338368-FF8B-2D43-EE2F-61B5C8E6A6E1}"/>
                  </a:ext>
                </a:extLst>
              </p:cNvPr>
              <p:cNvSpPr/>
              <p:nvPr/>
            </p:nvSpPr>
            <p:spPr>
              <a:xfrm>
                <a:off x="10369682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B55860C0-072E-AFFA-C496-5C23A1A117EE}"/>
                  </a:ext>
                </a:extLst>
              </p:cNvPr>
              <p:cNvSpPr/>
              <p:nvPr/>
            </p:nvSpPr>
            <p:spPr>
              <a:xfrm>
                <a:off x="10573964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AB73AE87-0DB2-FC70-7B97-2AA2789CABDC}"/>
                  </a:ext>
                </a:extLst>
              </p:cNvPr>
              <p:cNvSpPr/>
              <p:nvPr/>
            </p:nvSpPr>
            <p:spPr>
              <a:xfrm>
                <a:off x="10778246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59054B82-E727-CA4C-38A3-641417EEE51C}"/>
                  </a:ext>
                </a:extLst>
              </p:cNvPr>
              <p:cNvSpPr/>
              <p:nvPr/>
            </p:nvSpPr>
            <p:spPr>
              <a:xfrm>
                <a:off x="10982528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DFE1753C-9F7F-41DF-7412-83B4C58E39E4}"/>
                  </a:ext>
                </a:extLst>
              </p:cNvPr>
              <p:cNvSpPr/>
              <p:nvPr/>
            </p:nvSpPr>
            <p:spPr>
              <a:xfrm>
                <a:off x="11186810" y="2269789"/>
                <a:ext cx="123216" cy="1232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FFC28352-D5D2-0215-C001-071E92260E3B}"/>
                </a:ext>
              </a:extLst>
            </p:cNvPr>
            <p:cNvGrpSpPr/>
            <p:nvPr/>
          </p:nvGrpSpPr>
          <p:grpSpPr>
            <a:xfrm>
              <a:off x="10373478" y="2909128"/>
              <a:ext cx="940344" cy="123216"/>
              <a:chOff x="10369682" y="2269789"/>
              <a:chExt cx="940344" cy="123216"/>
            </a:xfrm>
          </p:grpSpPr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EACE60F4-5B71-53FB-EB82-591DE60F1CBF}"/>
                  </a:ext>
                </a:extLst>
              </p:cNvPr>
              <p:cNvSpPr/>
              <p:nvPr/>
            </p:nvSpPr>
            <p:spPr>
              <a:xfrm>
                <a:off x="10369682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DB13B206-32B6-70DB-C084-4D2678F930A1}"/>
                  </a:ext>
                </a:extLst>
              </p:cNvPr>
              <p:cNvSpPr/>
              <p:nvPr/>
            </p:nvSpPr>
            <p:spPr>
              <a:xfrm>
                <a:off x="10573964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10835C37-9700-F7FB-9C95-024E12892DA4}"/>
                  </a:ext>
                </a:extLst>
              </p:cNvPr>
              <p:cNvSpPr/>
              <p:nvPr/>
            </p:nvSpPr>
            <p:spPr>
              <a:xfrm>
                <a:off x="10778246" y="2269789"/>
                <a:ext cx="123216" cy="1232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CD7C5D8B-C359-B333-EC62-C98DAE146E32}"/>
                  </a:ext>
                </a:extLst>
              </p:cNvPr>
              <p:cNvSpPr/>
              <p:nvPr/>
            </p:nvSpPr>
            <p:spPr>
              <a:xfrm>
                <a:off x="10982528" y="2269789"/>
                <a:ext cx="123216" cy="1232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4107588B-637A-FA6A-3710-F370739BCCBA}"/>
                  </a:ext>
                </a:extLst>
              </p:cNvPr>
              <p:cNvSpPr/>
              <p:nvPr/>
            </p:nvSpPr>
            <p:spPr>
              <a:xfrm>
                <a:off x="11186810" y="2269789"/>
                <a:ext cx="123216" cy="1232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42BBEE38-A3EA-4B2E-DF6F-104C79647DFD}"/>
                </a:ext>
              </a:extLst>
            </p:cNvPr>
            <p:cNvGrpSpPr/>
            <p:nvPr/>
          </p:nvGrpSpPr>
          <p:grpSpPr>
            <a:xfrm>
              <a:off x="10378241" y="3124267"/>
              <a:ext cx="940344" cy="123216"/>
              <a:chOff x="10369682" y="2269789"/>
              <a:chExt cx="940344" cy="123216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CF2C5727-86DA-F2C6-7751-A79196A88F56}"/>
                  </a:ext>
                </a:extLst>
              </p:cNvPr>
              <p:cNvSpPr/>
              <p:nvPr/>
            </p:nvSpPr>
            <p:spPr>
              <a:xfrm>
                <a:off x="10369682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F70042C9-03AC-F955-8331-22F48500B8B7}"/>
                  </a:ext>
                </a:extLst>
              </p:cNvPr>
              <p:cNvSpPr/>
              <p:nvPr/>
            </p:nvSpPr>
            <p:spPr>
              <a:xfrm>
                <a:off x="10573964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99330BDE-007B-573C-C9F8-B54DE9EC5267}"/>
                  </a:ext>
                </a:extLst>
              </p:cNvPr>
              <p:cNvSpPr/>
              <p:nvPr/>
            </p:nvSpPr>
            <p:spPr>
              <a:xfrm>
                <a:off x="10778246" y="2269789"/>
                <a:ext cx="123216" cy="1232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2ED51344-CCE4-596D-0CA0-9EBCB07ECAA3}"/>
                  </a:ext>
                </a:extLst>
              </p:cNvPr>
              <p:cNvSpPr/>
              <p:nvPr/>
            </p:nvSpPr>
            <p:spPr>
              <a:xfrm>
                <a:off x="10982528" y="2269789"/>
                <a:ext cx="123216" cy="1232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5A463B26-9ECC-AFE6-C52B-AC471AD598DD}"/>
                  </a:ext>
                </a:extLst>
              </p:cNvPr>
              <p:cNvSpPr/>
              <p:nvPr/>
            </p:nvSpPr>
            <p:spPr>
              <a:xfrm>
                <a:off x="11186810" y="2269789"/>
                <a:ext cx="123216" cy="1232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pic>
        <p:nvPicPr>
          <p:cNvPr id="39" name="Grafik 38">
            <a:extLst>
              <a:ext uri="{FF2B5EF4-FFF2-40B4-BE49-F238E27FC236}">
                <a16:creationId xmlns:a16="http://schemas.microsoft.com/office/drawing/2014/main" id="{E4F31873-132F-8EA0-CE87-E64B5D4A0C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40" r="22191"/>
          <a:stretch/>
        </p:blipFill>
        <p:spPr>
          <a:xfrm>
            <a:off x="830681" y="1690688"/>
            <a:ext cx="3798651" cy="5094232"/>
          </a:xfrm>
          <a:prstGeom prst="rect">
            <a:avLst/>
          </a:prstGeom>
        </p:spPr>
      </p:pic>
      <p:pic>
        <p:nvPicPr>
          <p:cNvPr id="4112" name="Picture 16">
            <a:extLst>
              <a:ext uri="{FF2B5EF4-FFF2-40B4-BE49-F238E27FC236}">
                <a16:creationId xmlns:a16="http://schemas.microsoft.com/office/drawing/2014/main" id="{CD95F329-E3CF-E6CA-2012-0D5B9B62C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512" y="5905499"/>
            <a:ext cx="553169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>
            <a:extLst>
              <a:ext uri="{FF2B5EF4-FFF2-40B4-BE49-F238E27FC236}">
                <a16:creationId xmlns:a16="http://schemas.microsoft.com/office/drawing/2014/main" id="{B64C6B41-F748-E222-0E08-866DE6AF9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875" y="5905499"/>
            <a:ext cx="546136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>
            <a:extLst>
              <a:ext uri="{FF2B5EF4-FFF2-40B4-BE49-F238E27FC236}">
                <a16:creationId xmlns:a16="http://schemas.microsoft.com/office/drawing/2014/main" id="{95FFE353-CABE-6A5A-F0BD-AE2245F92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205" y="5905498"/>
            <a:ext cx="1377725" cy="77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913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08EAE5-E625-E8E1-43E1-5C125F95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Persona – Greta Waldmeier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1E5C84-F2CC-FEC5-775B-F82E58F86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280" y="1825624"/>
            <a:ext cx="3975039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b="1" dirty="0"/>
              <a:t>DEMOGRAFIE</a:t>
            </a:r>
          </a:p>
          <a:p>
            <a:pPr marL="0" indent="0">
              <a:buNone/>
            </a:pPr>
            <a:r>
              <a:rPr lang="de-DE" sz="1600" dirty="0"/>
              <a:t>Alter:		21</a:t>
            </a:r>
            <a:br>
              <a:rPr lang="de-DE" sz="1600" dirty="0"/>
            </a:br>
            <a:r>
              <a:rPr lang="de-DE" sz="1600" dirty="0"/>
              <a:t>Ort:		Berlin, Deutschland</a:t>
            </a:r>
            <a:br>
              <a:rPr lang="de-DE" sz="1600" dirty="0"/>
            </a:br>
            <a:r>
              <a:rPr lang="de-DE" sz="1600" dirty="0"/>
              <a:t>Ausbildung:	Umweltpädagogik</a:t>
            </a:r>
            <a:br>
              <a:rPr lang="de-DE" sz="1600" dirty="0"/>
            </a:br>
            <a:r>
              <a:rPr lang="de-DE" sz="1600" dirty="0"/>
              <a:t>Job:		Student</a:t>
            </a:r>
            <a:br>
              <a:rPr lang="de-DE" sz="1600" dirty="0"/>
            </a:br>
            <a:r>
              <a:rPr lang="de-DE" sz="1600" dirty="0"/>
              <a:t>Familie:		vergeben</a:t>
            </a:r>
          </a:p>
          <a:p>
            <a:pPr marL="0" indent="0">
              <a:buNone/>
            </a:pPr>
            <a:endParaRPr lang="de-DE" sz="1600" b="1" dirty="0"/>
          </a:p>
          <a:p>
            <a:pPr marL="0" indent="0">
              <a:buNone/>
            </a:pPr>
            <a:r>
              <a:rPr lang="de-DE" sz="1600" b="1" dirty="0"/>
              <a:t>ZIELE</a:t>
            </a:r>
          </a:p>
          <a:p>
            <a:r>
              <a:rPr lang="de-DE" sz="1600" dirty="0"/>
              <a:t>Vollständig Vegane Lebenseinstellung</a:t>
            </a:r>
          </a:p>
          <a:p>
            <a:r>
              <a:rPr lang="de-DE" sz="1600" dirty="0"/>
              <a:t>Sportlich ausgewogener Alltag</a:t>
            </a:r>
          </a:p>
          <a:p>
            <a:r>
              <a:rPr lang="de-DE" sz="1600" dirty="0"/>
              <a:t>Späterer Job in der Umweltbranche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600" b="1" dirty="0"/>
              <a:t>Vorlieben</a:t>
            </a:r>
          </a:p>
          <a:p>
            <a:r>
              <a:rPr lang="de-DE" sz="1600" dirty="0"/>
              <a:t>Kochen</a:t>
            </a:r>
          </a:p>
          <a:p>
            <a:r>
              <a:rPr lang="de-DE" sz="1600" dirty="0"/>
              <a:t>Spaziergänge in der Natur</a:t>
            </a:r>
          </a:p>
          <a:p>
            <a:r>
              <a:rPr lang="de-DE" sz="1600" dirty="0"/>
              <a:t>Einsatz für die Umwelt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C16CF50-992A-0133-83B3-F48097D34A82}"/>
              </a:ext>
            </a:extLst>
          </p:cNvPr>
          <p:cNvSpPr txBox="1">
            <a:spLocks/>
          </p:cNvSpPr>
          <p:nvPr/>
        </p:nvSpPr>
        <p:spPr>
          <a:xfrm>
            <a:off x="8787319" y="1825625"/>
            <a:ext cx="3287949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600" b="1" dirty="0"/>
              <a:t>Stärken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600" dirty="0"/>
              <a:t>Internet</a:t>
            </a:r>
            <a:br>
              <a:rPr lang="de-DE" sz="1600" dirty="0"/>
            </a:br>
            <a:r>
              <a:rPr lang="de-DE" sz="1600" dirty="0"/>
              <a:t>Social Network</a:t>
            </a:r>
            <a:br>
              <a:rPr lang="de-DE" sz="1600" dirty="0"/>
            </a:br>
            <a:r>
              <a:rPr lang="de-DE" sz="1600" dirty="0"/>
              <a:t>Interaktion</a:t>
            </a:r>
            <a:br>
              <a:rPr lang="de-DE" sz="1600" dirty="0"/>
            </a:br>
            <a:r>
              <a:rPr lang="de-DE" sz="1600" dirty="0"/>
              <a:t>Spiele</a:t>
            </a:r>
            <a:br>
              <a:rPr lang="de-DE" sz="1600" dirty="0"/>
            </a:br>
            <a:r>
              <a:rPr lang="de-DE" sz="1600" dirty="0"/>
              <a:t>Online Shopping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600" b="1" dirty="0"/>
              <a:t>Schwächen</a:t>
            </a:r>
          </a:p>
          <a:p>
            <a:r>
              <a:rPr lang="de-DE" sz="1600" dirty="0"/>
              <a:t>Tiere</a:t>
            </a:r>
          </a:p>
          <a:p>
            <a:r>
              <a:rPr lang="de-DE" sz="1600" dirty="0"/>
              <a:t>Kauft nur teure Lebensmittel</a:t>
            </a:r>
          </a:p>
          <a:p>
            <a:r>
              <a:rPr lang="de-DE" sz="1600" dirty="0"/>
              <a:t>Fehlen von Vitalstoffen</a:t>
            </a:r>
          </a:p>
          <a:p>
            <a:endParaRPr lang="de-DE" sz="1600" dirty="0"/>
          </a:p>
          <a:p>
            <a:pPr marL="0" indent="0">
              <a:buNone/>
            </a:pPr>
            <a:r>
              <a:rPr lang="de-DE" sz="1600" b="1" dirty="0"/>
              <a:t>Vorbilder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E650B241-7859-CD59-4BFA-A261B76705F4}"/>
              </a:ext>
            </a:extLst>
          </p:cNvPr>
          <p:cNvGrpSpPr/>
          <p:nvPr/>
        </p:nvGrpSpPr>
        <p:grpSpPr>
          <a:xfrm>
            <a:off x="10369682" y="2261330"/>
            <a:ext cx="948903" cy="986153"/>
            <a:chOff x="10369682" y="2261330"/>
            <a:chExt cx="948903" cy="986153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5D044BF8-C91D-56E4-CAFF-0517E3656773}"/>
                </a:ext>
              </a:extLst>
            </p:cNvPr>
            <p:cNvGrpSpPr/>
            <p:nvPr/>
          </p:nvGrpSpPr>
          <p:grpSpPr>
            <a:xfrm>
              <a:off x="10369682" y="2261330"/>
              <a:ext cx="940344" cy="123216"/>
              <a:chOff x="10369682" y="2269789"/>
              <a:chExt cx="940344" cy="123216"/>
            </a:xfrm>
          </p:grpSpPr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C71B2811-2777-B269-11D9-F76697838B91}"/>
                  </a:ext>
                </a:extLst>
              </p:cNvPr>
              <p:cNvSpPr/>
              <p:nvPr/>
            </p:nvSpPr>
            <p:spPr>
              <a:xfrm>
                <a:off x="10369682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B64BDE7E-80EA-7A46-A7E6-18AD254D2CD8}"/>
                  </a:ext>
                </a:extLst>
              </p:cNvPr>
              <p:cNvSpPr/>
              <p:nvPr/>
            </p:nvSpPr>
            <p:spPr>
              <a:xfrm>
                <a:off x="10573964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D5050AF6-3BBC-23EF-D111-FC743B647EAF}"/>
                  </a:ext>
                </a:extLst>
              </p:cNvPr>
              <p:cNvSpPr/>
              <p:nvPr/>
            </p:nvSpPr>
            <p:spPr>
              <a:xfrm>
                <a:off x="10778246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AFCD3F27-C84B-6C84-88E5-0E8E70C5F723}"/>
                  </a:ext>
                </a:extLst>
              </p:cNvPr>
              <p:cNvSpPr/>
              <p:nvPr/>
            </p:nvSpPr>
            <p:spPr>
              <a:xfrm>
                <a:off x="10982528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8AE38B41-7E38-67DE-9DD7-506EC4A59B14}"/>
                  </a:ext>
                </a:extLst>
              </p:cNvPr>
              <p:cNvSpPr/>
              <p:nvPr/>
            </p:nvSpPr>
            <p:spPr>
              <a:xfrm>
                <a:off x="11186810" y="2269789"/>
                <a:ext cx="123216" cy="1232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0C633FA3-CAFF-6468-9CEE-EA7E4FC83EA9}"/>
                </a:ext>
              </a:extLst>
            </p:cNvPr>
            <p:cNvGrpSpPr/>
            <p:nvPr/>
          </p:nvGrpSpPr>
          <p:grpSpPr>
            <a:xfrm>
              <a:off x="10369682" y="2478850"/>
              <a:ext cx="940344" cy="123216"/>
              <a:chOff x="10369682" y="2269789"/>
              <a:chExt cx="940344" cy="123216"/>
            </a:xfrm>
          </p:grpSpPr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A52B7E22-267A-65E4-C831-9344AFBF2062}"/>
                  </a:ext>
                </a:extLst>
              </p:cNvPr>
              <p:cNvSpPr/>
              <p:nvPr/>
            </p:nvSpPr>
            <p:spPr>
              <a:xfrm>
                <a:off x="10369682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BFA7F679-23D0-D7B7-C9CC-85BC43B24BAB}"/>
                  </a:ext>
                </a:extLst>
              </p:cNvPr>
              <p:cNvSpPr/>
              <p:nvPr/>
            </p:nvSpPr>
            <p:spPr>
              <a:xfrm>
                <a:off x="10573964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EE3164A0-A0CC-1C10-B6F9-FFC61073FA72}"/>
                  </a:ext>
                </a:extLst>
              </p:cNvPr>
              <p:cNvSpPr/>
              <p:nvPr/>
            </p:nvSpPr>
            <p:spPr>
              <a:xfrm>
                <a:off x="10778246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EBB66C1D-B27F-85D4-8BA0-547D4AEFAF3C}"/>
                  </a:ext>
                </a:extLst>
              </p:cNvPr>
              <p:cNvSpPr/>
              <p:nvPr/>
            </p:nvSpPr>
            <p:spPr>
              <a:xfrm>
                <a:off x="10982528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2E4DB76F-5DCF-81FE-F814-ACEFA0512C30}"/>
                  </a:ext>
                </a:extLst>
              </p:cNvPr>
              <p:cNvSpPr/>
              <p:nvPr/>
            </p:nvSpPr>
            <p:spPr>
              <a:xfrm>
                <a:off x="11186810" y="2269789"/>
                <a:ext cx="123216" cy="1232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E29383CA-DEAA-1068-3E14-39FBE89B579B}"/>
                </a:ext>
              </a:extLst>
            </p:cNvPr>
            <p:cNvGrpSpPr/>
            <p:nvPr/>
          </p:nvGrpSpPr>
          <p:grpSpPr>
            <a:xfrm>
              <a:off x="10369682" y="2693989"/>
              <a:ext cx="940344" cy="123216"/>
              <a:chOff x="10369682" y="2269789"/>
              <a:chExt cx="940344" cy="123216"/>
            </a:xfrm>
          </p:grpSpPr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A5338368-FF8B-2D43-EE2F-61B5C8E6A6E1}"/>
                  </a:ext>
                </a:extLst>
              </p:cNvPr>
              <p:cNvSpPr/>
              <p:nvPr/>
            </p:nvSpPr>
            <p:spPr>
              <a:xfrm>
                <a:off x="10369682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B55860C0-072E-AFFA-C496-5C23A1A117EE}"/>
                  </a:ext>
                </a:extLst>
              </p:cNvPr>
              <p:cNvSpPr/>
              <p:nvPr/>
            </p:nvSpPr>
            <p:spPr>
              <a:xfrm>
                <a:off x="10573964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AB73AE87-0DB2-FC70-7B97-2AA2789CABDC}"/>
                  </a:ext>
                </a:extLst>
              </p:cNvPr>
              <p:cNvSpPr/>
              <p:nvPr/>
            </p:nvSpPr>
            <p:spPr>
              <a:xfrm>
                <a:off x="10778246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59054B82-E727-CA4C-38A3-641417EEE51C}"/>
                  </a:ext>
                </a:extLst>
              </p:cNvPr>
              <p:cNvSpPr/>
              <p:nvPr/>
            </p:nvSpPr>
            <p:spPr>
              <a:xfrm>
                <a:off x="10982528" y="2269789"/>
                <a:ext cx="123216" cy="12321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DFE1753C-9F7F-41DF-7412-83B4C58E39E4}"/>
                  </a:ext>
                </a:extLst>
              </p:cNvPr>
              <p:cNvSpPr/>
              <p:nvPr/>
            </p:nvSpPr>
            <p:spPr>
              <a:xfrm>
                <a:off x="11186810" y="2269789"/>
                <a:ext cx="123216" cy="12321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FFC28352-D5D2-0215-C001-071E92260E3B}"/>
                </a:ext>
              </a:extLst>
            </p:cNvPr>
            <p:cNvGrpSpPr/>
            <p:nvPr/>
          </p:nvGrpSpPr>
          <p:grpSpPr>
            <a:xfrm>
              <a:off x="10373478" y="2909128"/>
              <a:ext cx="940344" cy="123216"/>
              <a:chOff x="10369682" y="2269789"/>
              <a:chExt cx="940344" cy="123216"/>
            </a:xfrm>
          </p:grpSpPr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EACE60F4-5B71-53FB-EB82-591DE60F1CBF}"/>
                  </a:ext>
                </a:extLst>
              </p:cNvPr>
              <p:cNvSpPr/>
              <p:nvPr/>
            </p:nvSpPr>
            <p:spPr>
              <a:xfrm>
                <a:off x="10369682" y="2269789"/>
                <a:ext cx="123216" cy="1232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DB13B206-32B6-70DB-C084-4D2678F930A1}"/>
                  </a:ext>
                </a:extLst>
              </p:cNvPr>
              <p:cNvSpPr/>
              <p:nvPr/>
            </p:nvSpPr>
            <p:spPr>
              <a:xfrm>
                <a:off x="10573964" y="2269789"/>
                <a:ext cx="123216" cy="1232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10835C37-9700-F7FB-9C95-024E12892DA4}"/>
                  </a:ext>
                </a:extLst>
              </p:cNvPr>
              <p:cNvSpPr/>
              <p:nvPr/>
            </p:nvSpPr>
            <p:spPr>
              <a:xfrm>
                <a:off x="10778246" y="2269789"/>
                <a:ext cx="123216" cy="1232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CD7C5D8B-C359-B333-EC62-C98DAE146E32}"/>
                  </a:ext>
                </a:extLst>
              </p:cNvPr>
              <p:cNvSpPr/>
              <p:nvPr/>
            </p:nvSpPr>
            <p:spPr>
              <a:xfrm>
                <a:off x="10982528" y="2269789"/>
                <a:ext cx="123216" cy="1232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4107588B-637A-FA6A-3710-F370739BCCBA}"/>
                  </a:ext>
                </a:extLst>
              </p:cNvPr>
              <p:cNvSpPr/>
              <p:nvPr/>
            </p:nvSpPr>
            <p:spPr>
              <a:xfrm>
                <a:off x="11186810" y="2269789"/>
                <a:ext cx="123216" cy="1232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42BBEE38-A3EA-4B2E-DF6F-104C79647DFD}"/>
                </a:ext>
              </a:extLst>
            </p:cNvPr>
            <p:cNvGrpSpPr/>
            <p:nvPr/>
          </p:nvGrpSpPr>
          <p:grpSpPr>
            <a:xfrm>
              <a:off x="10378241" y="3124267"/>
              <a:ext cx="940344" cy="123216"/>
              <a:chOff x="10369682" y="2269789"/>
              <a:chExt cx="940344" cy="123216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CF2C5727-86DA-F2C6-7751-A79196A88F56}"/>
                  </a:ext>
                </a:extLst>
              </p:cNvPr>
              <p:cNvSpPr/>
              <p:nvPr/>
            </p:nvSpPr>
            <p:spPr>
              <a:xfrm>
                <a:off x="10369682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F70042C9-03AC-F955-8331-22F48500B8B7}"/>
                  </a:ext>
                </a:extLst>
              </p:cNvPr>
              <p:cNvSpPr/>
              <p:nvPr/>
            </p:nvSpPr>
            <p:spPr>
              <a:xfrm>
                <a:off x="10573964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99330BDE-007B-573C-C9F8-B54DE9EC5267}"/>
                  </a:ext>
                </a:extLst>
              </p:cNvPr>
              <p:cNvSpPr/>
              <p:nvPr/>
            </p:nvSpPr>
            <p:spPr>
              <a:xfrm>
                <a:off x="10778246" y="2269789"/>
                <a:ext cx="123216" cy="1232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2ED51344-CCE4-596D-0CA0-9EBCB07ECAA3}"/>
                  </a:ext>
                </a:extLst>
              </p:cNvPr>
              <p:cNvSpPr/>
              <p:nvPr/>
            </p:nvSpPr>
            <p:spPr>
              <a:xfrm>
                <a:off x="10982528" y="2269789"/>
                <a:ext cx="123216" cy="1232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5A463B26-9ECC-AFE6-C52B-AC471AD598DD}"/>
                  </a:ext>
                </a:extLst>
              </p:cNvPr>
              <p:cNvSpPr/>
              <p:nvPr/>
            </p:nvSpPr>
            <p:spPr>
              <a:xfrm>
                <a:off x="11186810" y="2269789"/>
                <a:ext cx="123216" cy="1232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pic>
        <p:nvPicPr>
          <p:cNvPr id="3078" name="Picture 6" descr="hippie-mädchen porträt in der stadt - hippi stock-fotos und bilder">
            <a:extLst>
              <a:ext uri="{FF2B5EF4-FFF2-40B4-BE49-F238E27FC236}">
                <a16:creationId xmlns:a16="http://schemas.microsoft.com/office/drawing/2014/main" id="{43AFCBCE-BE0F-B4C1-66E7-B6DAD96ECB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6" r="16136"/>
          <a:stretch/>
        </p:blipFill>
        <p:spPr bwMode="auto">
          <a:xfrm>
            <a:off x="838396" y="1690688"/>
            <a:ext cx="3798257" cy="509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26BFC82F-05C7-9DBC-592C-C25B2AFDD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089" y="5909172"/>
            <a:ext cx="429997" cy="76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96605391-C3B4-BDBE-9C46-C0D271203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126" y="5909172"/>
            <a:ext cx="1153876" cy="76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1FE7D626-F659-DF26-628B-617FF9911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572" y="5909172"/>
            <a:ext cx="1153876" cy="76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90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08EAE5-E625-E8E1-43E1-5C125F95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Persona – Thorsten Schröder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1E5C84-F2CC-FEC5-775B-F82E58F86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280" y="1825624"/>
            <a:ext cx="3975039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b="1" dirty="0"/>
              <a:t>DEMOGRAFIE</a:t>
            </a:r>
          </a:p>
          <a:p>
            <a:pPr marL="0" indent="0">
              <a:buNone/>
            </a:pPr>
            <a:r>
              <a:rPr lang="de-DE" sz="1600" dirty="0"/>
              <a:t>Alter:		38</a:t>
            </a:r>
            <a:br>
              <a:rPr lang="de-DE" sz="1600" dirty="0"/>
            </a:br>
            <a:r>
              <a:rPr lang="de-DE" sz="1600" dirty="0"/>
              <a:t>Ort:		Frankfurt, Deutschland</a:t>
            </a:r>
            <a:br>
              <a:rPr lang="de-DE" sz="1600" dirty="0"/>
            </a:br>
            <a:r>
              <a:rPr lang="de-DE" sz="1600" dirty="0"/>
              <a:t>Ausbildung:	Fachinformatiker</a:t>
            </a:r>
            <a:br>
              <a:rPr lang="de-DE" sz="1600" dirty="0"/>
            </a:br>
            <a:r>
              <a:rPr lang="de-DE" sz="1600" dirty="0"/>
              <a:t>Job:		Netzwerkadministrator</a:t>
            </a:r>
            <a:br>
              <a:rPr lang="de-DE" sz="1600" dirty="0"/>
            </a:br>
            <a:r>
              <a:rPr lang="de-DE" sz="1600" dirty="0"/>
              <a:t>Familie:		verheiratet</a:t>
            </a:r>
          </a:p>
          <a:p>
            <a:pPr marL="0" indent="0">
              <a:buNone/>
            </a:pPr>
            <a:endParaRPr lang="de-DE" sz="1600" b="1" dirty="0"/>
          </a:p>
          <a:p>
            <a:pPr marL="0" indent="0">
              <a:buNone/>
            </a:pPr>
            <a:r>
              <a:rPr lang="de-DE" sz="1600" b="1" dirty="0"/>
              <a:t>ZIELE</a:t>
            </a:r>
          </a:p>
          <a:p>
            <a:r>
              <a:rPr lang="de-DE" sz="1600" dirty="0"/>
              <a:t>Beruflicher Aufstieg</a:t>
            </a:r>
          </a:p>
          <a:p>
            <a:r>
              <a:rPr lang="de-DE" sz="1600" dirty="0"/>
              <a:t>Weiterbildung im Bereich Management</a:t>
            </a:r>
          </a:p>
          <a:p>
            <a:r>
              <a:rPr lang="de-DE" sz="1600" dirty="0"/>
              <a:t>Gesunde Ernährung auf der Arbeit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600" b="1" dirty="0"/>
              <a:t>Vorlieben</a:t>
            </a:r>
          </a:p>
          <a:p>
            <a:r>
              <a:rPr lang="de-DE" sz="1600" dirty="0"/>
              <a:t>Programmierung</a:t>
            </a:r>
          </a:p>
          <a:p>
            <a:r>
              <a:rPr lang="de-DE" sz="1600" dirty="0"/>
              <a:t>Fahrradfahren</a:t>
            </a:r>
          </a:p>
          <a:p>
            <a:r>
              <a:rPr lang="de-DE" sz="1600" dirty="0"/>
              <a:t>Lesen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C16CF50-992A-0133-83B3-F48097D34A82}"/>
              </a:ext>
            </a:extLst>
          </p:cNvPr>
          <p:cNvSpPr txBox="1">
            <a:spLocks/>
          </p:cNvSpPr>
          <p:nvPr/>
        </p:nvSpPr>
        <p:spPr>
          <a:xfrm>
            <a:off x="8787319" y="1825625"/>
            <a:ext cx="3404681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600" b="1" dirty="0"/>
              <a:t>Stärken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600" dirty="0"/>
              <a:t>Internet</a:t>
            </a:r>
            <a:br>
              <a:rPr lang="de-DE" sz="1600" dirty="0"/>
            </a:br>
            <a:r>
              <a:rPr lang="de-DE" sz="1600" dirty="0"/>
              <a:t>Social Network</a:t>
            </a:r>
            <a:br>
              <a:rPr lang="de-DE" sz="1600" dirty="0"/>
            </a:br>
            <a:r>
              <a:rPr lang="de-DE" sz="1600" dirty="0"/>
              <a:t>Interaktion</a:t>
            </a:r>
            <a:br>
              <a:rPr lang="de-DE" sz="1600" dirty="0"/>
            </a:br>
            <a:r>
              <a:rPr lang="de-DE" sz="1600" dirty="0"/>
              <a:t>Spiele</a:t>
            </a:r>
            <a:br>
              <a:rPr lang="de-DE" sz="1600" dirty="0"/>
            </a:br>
            <a:r>
              <a:rPr lang="de-DE" sz="1600" dirty="0"/>
              <a:t>Online Shopping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600" b="1" dirty="0"/>
              <a:t>Schwächen</a:t>
            </a:r>
          </a:p>
          <a:p>
            <a:r>
              <a:rPr lang="de-DE" sz="1600" dirty="0"/>
              <a:t>Tut sich schwer mit neuen Personen</a:t>
            </a:r>
          </a:p>
          <a:p>
            <a:r>
              <a:rPr lang="de-DE" sz="1600" dirty="0"/>
              <a:t>Kaum Freizeit</a:t>
            </a:r>
          </a:p>
          <a:p>
            <a:r>
              <a:rPr lang="de-DE" sz="1600" dirty="0"/>
              <a:t>Ungesunde Ernährung</a:t>
            </a:r>
          </a:p>
          <a:p>
            <a:endParaRPr lang="de-DE" sz="1600" dirty="0"/>
          </a:p>
          <a:p>
            <a:pPr marL="0" indent="0">
              <a:buNone/>
            </a:pPr>
            <a:r>
              <a:rPr lang="de-DE" sz="1600" b="1" dirty="0"/>
              <a:t>Vorbilder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E650B241-7859-CD59-4BFA-A261B76705F4}"/>
              </a:ext>
            </a:extLst>
          </p:cNvPr>
          <p:cNvGrpSpPr/>
          <p:nvPr/>
        </p:nvGrpSpPr>
        <p:grpSpPr>
          <a:xfrm>
            <a:off x="10369682" y="2261330"/>
            <a:ext cx="948903" cy="986153"/>
            <a:chOff x="10369682" y="2261330"/>
            <a:chExt cx="948903" cy="986153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5D044BF8-C91D-56E4-CAFF-0517E3656773}"/>
                </a:ext>
              </a:extLst>
            </p:cNvPr>
            <p:cNvGrpSpPr/>
            <p:nvPr/>
          </p:nvGrpSpPr>
          <p:grpSpPr>
            <a:xfrm>
              <a:off x="10369682" y="2261330"/>
              <a:ext cx="940344" cy="123216"/>
              <a:chOff x="10369682" y="2269789"/>
              <a:chExt cx="940344" cy="123216"/>
            </a:xfrm>
          </p:grpSpPr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C71B2811-2777-B269-11D9-F76697838B91}"/>
                  </a:ext>
                </a:extLst>
              </p:cNvPr>
              <p:cNvSpPr/>
              <p:nvPr/>
            </p:nvSpPr>
            <p:spPr>
              <a:xfrm>
                <a:off x="10369682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B64BDE7E-80EA-7A46-A7E6-18AD254D2CD8}"/>
                  </a:ext>
                </a:extLst>
              </p:cNvPr>
              <p:cNvSpPr/>
              <p:nvPr/>
            </p:nvSpPr>
            <p:spPr>
              <a:xfrm>
                <a:off x="10573964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D5050AF6-3BBC-23EF-D111-FC743B647EAF}"/>
                  </a:ext>
                </a:extLst>
              </p:cNvPr>
              <p:cNvSpPr/>
              <p:nvPr/>
            </p:nvSpPr>
            <p:spPr>
              <a:xfrm>
                <a:off x="10778246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AFCD3F27-C84B-6C84-88E5-0E8E70C5F723}"/>
                  </a:ext>
                </a:extLst>
              </p:cNvPr>
              <p:cNvSpPr/>
              <p:nvPr/>
            </p:nvSpPr>
            <p:spPr>
              <a:xfrm>
                <a:off x="10982528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8AE38B41-7E38-67DE-9DD7-506EC4A59B14}"/>
                  </a:ext>
                </a:extLst>
              </p:cNvPr>
              <p:cNvSpPr/>
              <p:nvPr/>
            </p:nvSpPr>
            <p:spPr>
              <a:xfrm>
                <a:off x="11186810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0C633FA3-CAFF-6468-9CEE-EA7E4FC83EA9}"/>
                </a:ext>
              </a:extLst>
            </p:cNvPr>
            <p:cNvGrpSpPr/>
            <p:nvPr/>
          </p:nvGrpSpPr>
          <p:grpSpPr>
            <a:xfrm>
              <a:off x="10369682" y="2478850"/>
              <a:ext cx="940344" cy="123216"/>
              <a:chOff x="10369682" y="2269789"/>
              <a:chExt cx="940344" cy="123216"/>
            </a:xfrm>
          </p:grpSpPr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A52B7E22-267A-65E4-C831-9344AFBF2062}"/>
                  </a:ext>
                </a:extLst>
              </p:cNvPr>
              <p:cNvSpPr/>
              <p:nvPr/>
            </p:nvSpPr>
            <p:spPr>
              <a:xfrm>
                <a:off x="10369682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BFA7F679-23D0-D7B7-C9CC-85BC43B24BAB}"/>
                  </a:ext>
                </a:extLst>
              </p:cNvPr>
              <p:cNvSpPr/>
              <p:nvPr/>
            </p:nvSpPr>
            <p:spPr>
              <a:xfrm>
                <a:off x="10573964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EE3164A0-A0CC-1C10-B6F9-FFC61073FA72}"/>
                  </a:ext>
                </a:extLst>
              </p:cNvPr>
              <p:cNvSpPr/>
              <p:nvPr/>
            </p:nvSpPr>
            <p:spPr>
              <a:xfrm>
                <a:off x="10778246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EBB66C1D-B27F-85D4-8BA0-547D4AEFAF3C}"/>
                  </a:ext>
                </a:extLst>
              </p:cNvPr>
              <p:cNvSpPr/>
              <p:nvPr/>
            </p:nvSpPr>
            <p:spPr>
              <a:xfrm>
                <a:off x="10982528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2E4DB76F-5DCF-81FE-F814-ACEFA0512C30}"/>
                  </a:ext>
                </a:extLst>
              </p:cNvPr>
              <p:cNvSpPr/>
              <p:nvPr/>
            </p:nvSpPr>
            <p:spPr>
              <a:xfrm>
                <a:off x="11186810" y="2269789"/>
                <a:ext cx="123216" cy="1232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E29383CA-DEAA-1068-3E14-39FBE89B579B}"/>
                </a:ext>
              </a:extLst>
            </p:cNvPr>
            <p:cNvGrpSpPr/>
            <p:nvPr/>
          </p:nvGrpSpPr>
          <p:grpSpPr>
            <a:xfrm>
              <a:off x="10369682" y="2693989"/>
              <a:ext cx="940344" cy="123216"/>
              <a:chOff x="10369682" y="2269789"/>
              <a:chExt cx="940344" cy="123216"/>
            </a:xfrm>
          </p:grpSpPr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A5338368-FF8B-2D43-EE2F-61B5C8E6A6E1}"/>
                  </a:ext>
                </a:extLst>
              </p:cNvPr>
              <p:cNvSpPr/>
              <p:nvPr/>
            </p:nvSpPr>
            <p:spPr>
              <a:xfrm>
                <a:off x="10369682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B55860C0-072E-AFFA-C496-5C23A1A117EE}"/>
                  </a:ext>
                </a:extLst>
              </p:cNvPr>
              <p:cNvSpPr/>
              <p:nvPr/>
            </p:nvSpPr>
            <p:spPr>
              <a:xfrm>
                <a:off x="10573964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AB73AE87-0DB2-FC70-7B97-2AA2789CABDC}"/>
                  </a:ext>
                </a:extLst>
              </p:cNvPr>
              <p:cNvSpPr/>
              <p:nvPr/>
            </p:nvSpPr>
            <p:spPr>
              <a:xfrm>
                <a:off x="10778246" y="2269789"/>
                <a:ext cx="123216" cy="1232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59054B82-E727-CA4C-38A3-641417EEE51C}"/>
                  </a:ext>
                </a:extLst>
              </p:cNvPr>
              <p:cNvSpPr/>
              <p:nvPr/>
            </p:nvSpPr>
            <p:spPr>
              <a:xfrm>
                <a:off x="10982528" y="2269789"/>
                <a:ext cx="123216" cy="1232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DFE1753C-9F7F-41DF-7412-83B4C58E39E4}"/>
                  </a:ext>
                </a:extLst>
              </p:cNvPr>
              <p:cNvSpPr/>
              <p:nvPr/>
            </p:nvSpPr>
            <p:spPr>
              <a:xfrm>
                <a:off x="11186810" y="2269789"/>
                <a:ext cx="123216" cy="1232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FFC28352-D5D2-0215-C001-071E92260E3B}"/>
                </a:ext>
              </a:extLst>
            </p:cNvPr>
            <p:cNvGrpSpPr/>
            <p:nvPr/>
          </p:nvGrpSpPr>
          <p:grpSpPr>
            <a:xfrm>
              <a:off x="10373478" y="2909128"/>
              <a:ext cx="940344" cy="123216"/>
              <a:chOff x="10369682" y="2269789"/>
              <a:chExt cx="940344" cy="123216"/>
            </a:xfrm>
          </p:grpSpPr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EACE60F4-5B71-53FB-EB82-591DE60F1CBF}"/>
                  </a:ext>
                </a:extLst>
              </p:cNvPr>
              <p:cNvSpPr/>
              <p:nvPr/>
            </p:nvSpPr>
            <p:spPr>
              <a:xfrm>
                <a:off x="10369682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DB13B206-32B6-70DB-C084-4D2678F930A1}"/>
                  </a:ext>
                </a:extLst>
              </p:cNvPr>
              <p:cNvSpPr/>
              <p:nvPr/>
            </p:nvSpPr>
            <p:spPr>
              <a:xfrm>
                <a:off x="10573964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10835C37-9700-F7FB-9C95-024E12892DA4}"/>
                  </a:ext>
                </a:extLst>
              </p:cNvPr>
              <p:cNvSpPr/>
              <p:nvPr/>
            </p:nvSpPr>
            <p:spPr>
              <a:xfrm>
                <a:off x="10778246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CD7C5D8B-C359-B333-EC62-C98DAE146E32}"/>
                  </a:ext>
                </a:extLst>
              </p:cNvPr>
              <p:cNvSpPr/>
              <p:nvPr/>
            </p:nvSpPr>
            <p:spPr>
              <a:xfrm>
                <a:off x="10982528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4107588B-637A-FA6A-3710-F370739BCCBA}"/>
                  </a:ext>
                </a:extLst>
              </p:cNvPr>
              <p:cNvSpPr/>
              <p:nvPr/>
            </p:nvSpPr>
            <p:spPr>
              <a:xfrm>
                <a:off x="11186810" y="2269789"/>
                <a:ext cx="123216" cy="1232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42BBEE38-A3EA-4B2E-DF6F-104C79647DFD}"/>
                </a:ext>
              </a:extLst>
            </p:cNvPr>
            <p:cNvGrpSpPr/>
            <p:nvPr/>
          </p:nvGrpSpPr>
          <p:grpSpPr>
            <a:xfrm>
              <a:off x="10378241" y="3124267"/>
              <a:ext cx="940344" cy="123216"/>
              <a:chOff x="10369682" y="2269789"/>
              <a:chExt cx="940344" cy="123216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CF2C5727-86DA-F2C6-7751-A79196A88F56}"/>
                  </a:ext>
                </a:extLst>
              </p:cNvPr>
              <p:cNvSpPr/>
              <p:nvPr/>
            </p:nvSpPr>
            <p:spPr>
              <a:xfrm>
                <a:off x="10369682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F70042C9-03AC-F955-8331-22F48500B8B7}"/>
                  </a:ext>
                </a:extLst>
              </p:cNvPr>
              <p:cNvSpPr/>
              <p:nvPr/>
            </p:nvSpPr>
            <p:spPr>
              <a:xfrm>
                <a:off x="10573964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99330BDE-007B-573C-C9F8-B54DE9EC5267}"/>
                  </a:ext>
                </a:extLst>
              </p:cNvPr>
              <p:cNvSpPr/>
              <p:nvPr/>
            </p:nvSpPr>
            <p:spPr>
              <a:xfrm>
                <a:off x="10778246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2ED51344-CCE4-596D-0CA0-9EBCB07ECAA3}"/>
                  </a:ext>
                </a:extLst>
              </p:cNvPr>
              <p:cNvSpPr/>
              <p:nvPr/>
            </p:nvSpPr>
            <p:spPr>
              <a:xfrm>
                <a:off x="10982528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5A463B26-9ECC-AFE6-C52B-AC471AD598DD}"/>
                  </a:ext>
                </a:extLst>
              </p:cNvPr>
              <p:cNvSpPr/>
              <p:nvPr/>
            </p:nvSpPr>
            <p:spPr>
              <a:xfrm>
                <a:off x="11186810" y="2269789"/>
                <a:ext cx="123216" cy="1232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pic>
        <p:nvPicPr>
          <p:cNvPr id="2050" name="Picture 2" descr="porträt eines selbstbewussten jungen geschäftsmannes - informatiker stock-fotos und bilder">
            <a:extLst>
              <a:ext uri="{FF2B5EF4-FFF2-40B4-BE49-F238E27FC236}">
                <a16:creationId xmlns:a16="http://schemas.microsoft.com/office/drawing/2014/main" id="{DEF52F5B-6A79-7A26-C6AF-161AB1DC93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3" r="25835"/>
          <a:stretch/>
        </p:blipFill>
        <p:spPr bwMode="auto">
          <a:xfrm>
            <a:off x="838200" y="1690689"/>
            <a:ext cx="3798651" cy="509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8CDD1F2-45F9-A23B-2662-E8F9003B5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090" y="5905498"/>
            <a:ext cx="583130" cy="77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94F7F31-D1AE-56CA-A214-D3EE7DB6DA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9"/>
          <a:stretch/>
        </p:blipFill>
        <p:spPr bwMode="auto">
          <a:xfrm>
            <a:off x="9598065" y="5905498"/>
            <a:ext cx="1027939" cy="77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BA108A2-8DFB-3E50-10CC-274266EDE5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4"/>
          <a:stretch/>
        </p:blipFill>
        <p:spPr bwMode="auto">
          <a:xfrm>
            <a:off x="10732849" y="5905845"/>
            <a:ext cx="988002" cy="77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583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B3BF5-D622-4826-8D02-440BD5D7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Kontext Diagramm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D0D6D311-30FA-EFE2-71D1-3467FFDBB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4943" y="1690688"/>
            <a:ext cx="7762114" cy="499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43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8EDC81-55EA-75F3-9A71-5872C119F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4.1. Aktoren und Use Cases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CA53FDC1-8763-901D-1731-7B75E59BE4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167000"/>
              </p:ext>
            </p:extLst>
          </p:nvPr>
        </p:nvGraphicFramePr>
        <p:xfrm>
          <a:off x="838199" y="1825625"/>
          <a:ext cx="10515599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6388">
                  <a:extLst>
                    <a:ext uri="{9D8B030D-6E8A-4147-A177-3AD203B41FA5}">
                      <a16:colId xmlns:a16="http://schemas.microsoft.com/office/drawing/2014/main" val="3089036562"/>
                    </a:ext>
                  </a:extLst>
                </a:gridCol>
                <a:gridCol w="6009211">
                  <a:extLst>
                    <a:ext uri="{9D8B030D-6E8A-4147-A177-3AD203B41FA5}">
                      <a16:colId xmlns:a16="http://schemas.microsoft.com/office/drawing/2014/main" val="2855243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Aktoren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Beschreibung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619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Administrator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 Administrator ist ein Benutzer der Seite mit weitreichenden Berechtigungen, welcher Produkte bearbeiten, anlegen als auch löschen kann.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37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Registrierter Benutzer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 registrierter Benutzer kann auf der Seite nicht nur Bestellungen tätigen sondern von weitreichenden Informationen gebrauch machen, als auch seine Historie begutachten und weitere Funktionen verwenden.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908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Seitenbesucher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 Seitenbesucher kann sich lediglich Informationen anschauen und Bestellungen als Gast mit eingeschränkter Funktionalität tätigen.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476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871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2EA44-B3AD-8687-EB59-1119FB13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4.2. Aktoren und Use Cases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865EF3C-255D-4DEF-F8C7-56F0A9875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9170" y="1461324"/>
            <a:ext cx="6693659" cy="503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20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722</Words>
  <Application>Microsoft Office PowerPoint</Application>
  <PresentationFormat>Breitbild</PresentationFormat>
  <Paragraphs>161</Paragraphs>
  <Slides>20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</vt:lpstr>
      <vt:lpstr>PowerPoint-Präsentation</vt:lpstr>
      <vt:lpstr>1. Projektziele</vt:lpstr>
      <vt:lpstr>2. Persona – Nico Hoffmann</vt:lpstr>
      <vt:lpstr>2. Persona – Heidi Müller</vt:lpstr>
      <vt:lpstr>2. Persona – Greta Waldmeier</vt:lpstr>
      <vt:lpstr>2. Persona – Thorsten Schröder</vt:lpstr>
      <vt:lpstr>3. Kontext Diagramm</vt:lpstr>
      <vt:lpstr>4.1. Aktoren und Use Cases</vt:lpstr>
      <vt:lpstr>4.2. Aktoren und Use Cases</vt:lpstr>
      <vt:lpstr>4.3. Use-Case-Spezifikation: geringer Detailgrad</vt:lpstr>
      <vt:lpstr>4.3. Use-Case-Spezifikation: geringer Detailgrad</vt:lpstr>
      <vt:lpstr>4.3. Use-Case-Spezifikation: geringer Detailgrad</vt:lpstr>
      <vt:lpstr>4.3. Use-Case-Spezifikation: geringer Detailgrad</vt:lpstr>
      <vt:lpstr>4.3. Use-Case-Spezifikation: geringer Detailgrad</vt:lpstr>
      <vt:lpstr>Design</vt:lpstr>
      <vt:lpstr>PowerPoint-Präsentation</vt:lpstr>
      <vt:lpstr>                       GreenVital</vt:lpstr>
      <vt:lpstr>Navigation</vt:lpstr>
      <vt:lpstr>PowerPoint-Präsentation</vt:lpstr>
      <vt:lpstr>Prototypen???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Abgabe 1</dc:title>
  <dc:creator>Buhl, Pascal</dc:creator>
  <cp:lastModifiedBy>Pascal Buhl</cp:lastModifiedBy>
  <cp:revision>6</cp:revision>
  <dcterms:created xsi:type="dcterms:W3CDTF">2023-03-27T19:15:29Z</dcterms:created>
  <dcterms:modified xsi:type="dcterms:W3CDTF">2023-04-11T19:12:05Z</dcterms:modified>
</cp:coreProperties>
</file>