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https://juejin.cn/post/6854573208520097799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http://hg.openjdk.java.net/jdk6/jdk6/jdk/raw-file/tip/src/share/demo/jvmti/hprof/manual.html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 hasCustomPrompt="1"/>
          </p:nvPr>
        </p:nvSpPr>
        <p:spPr>
          <a:xfrm>
            <a:off x="2387600" y="8953500"/>
            <a:ext cx="19621500" cy="774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 hasCustomPrompt="1"/>
          </p:nvPr>
        </p:nvSpPr>
        <p:spPr>
          <a:xfrm>
            <a:off x="2387600" y="5937250"/>
            <a:ext cx="19621500" cy="1092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宽阔河流上的两名独木舟手、背景是雪山的全景照片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宽阔河流上的两名独木舟手、背景是雪山的全景照片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停泊在河边码头的红船，背景是河岸上的树木和多云的蓝天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停泊在河边码头的红船，背景是河岸上的树木和多云的蓝天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透过双筒望远镜看雪山景的小孩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蓝天背景下被草地覆盖、大海环绕的小岩石岛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停泊在河边码头的红船，背景是河岸上的树木和多云的蓝天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内存泄漏之KOO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内存泄漏之KOOM</a:t>
            </a:r>
          </a:p>
        </p:txBody>
      </p:sp>
      <p:sp>
        <p:nvSpPr>
          <p:cNvPr id="120" name="赵健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赵健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堆转储文件(可以转换为HPROF文件)"/>
          <p:cNvSpPr txBox="1"/>
          <p:nvPr/>
        </p:nvSpPr>
        <p:spPr>
          <a:xfrm>
            <a:off x="4029489" y="6102349"/>
            <a:ext cx="16325021" cy="15113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7900"/>
            </a:lvl1pPr>
          </a:lstStyle>
          <a:p>
            <a:r>
              <a:t>堆转储文件(可以转换为HPROF文件)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堆转储文件(可以转换为HPROF文件)"/>
          <p:cNvSpPr txBox="1"/>
          <p:nvPr/>
        </p:nvSpPr>
        <p:spPr>
          <a:xfrm>
            <a:off x="214305" y="314130"/>
            <a:ext cx="8481248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堆转储文件(可以转换为HPROF文件)</a:t>
            </a:r>
          </a:p>
        </p:txBody>
      </p:sp>
      <p:sp>
        <p:nvSpPr>
          <p:cNvPr id="164" name="hprof-conv heap-original.hprof heap-converted.hprof  可以转换成正常的hprof文件"/>
          <p:cNvSpPr txBox="1"/>
          <p:nvPr/>
        </p:nvSpPr>
        <p:spPr>
          <a:xfrm>
            <a:off x="249151" y="1528550"/>
            <a:ext cx="19055644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hprof-conv heap-original.hprof heap-converted.hprof  可以转换成正常的hprof文件</a:t>
            </a:r>
          </a:p>
        </p:txBody>
      </p:sp>
      <p:sp>
        <p:nvSpPr>
          <p:cNvPr id="165" name="HPROF Agent"/>
          <p:cNvSpPr txBox="1"/>
          <p:nvPr/>
        </p:nvSpPr>
        <p:spPr>
          <a:xfrm>
            <a:off x="13593078" y="377630"/>
            <a:ext cx="3020132" cy="685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defTabSz="457200">
              <a:spcBef>
                <a:spcPts val="1600"/>
              </a:spcBef>
              <a:defRPr sz="33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HPROF Agent</a:t>
            </a:r>
          </a:p>
        </p:txBody>
      </p:sp>
      <p:pic>
        <p:nvPicPr>
          <p:cNvPr id="16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2989" y="3522550"/>
            <a:ext cx="16718022" cy="101754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KOOM源码分析"/>
          <p:cNvSpPr txBox="1"/>
          <p:nvPr/>
        </p:nvSpPr>
        <p:spPr>
          <a:xfrm>
            <a:off x="8570901" y="6102349"/>
            <a:ext cx="7242199" cy="15113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7900"/>
            </a:lvl1pPr>
          </a:lstStyle>
          <a:p>
            <a:r>
              <a:t>KOOM源码分析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KOOM源码分析-整体架构图"/>
          <p:cNvSpPr txBox="1"/>
          <p:nvPr/>
        </p:nvSpPr>
        <p:spPr>
          <a:xfrm>
            <a:off x="387609" y="701178"/>
            <a:ext cx="7242198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KOOM源码分析-整体架构图</a:t>
            </a:r>
          </a:p>
        </p:txBody>
      </p:sp>
      <p:pic>
        <p:nvPicPr>
          <p:cNvPr id="17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0952" y="2889316"/>
            <a:ext cx="18422096" cy="996936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KOOM源码分析-循环监控"/>
          <p:cNvSpPr txBox="1"/>
          <p:nvPr/>
        </p:nvSpPr>
        <p:spPr>
          <a:xfrm>
            <a:off x="387609" y="701178"/>
            <a:ext cx="7242198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KOOM源码分析-循环监控</a:t>
            </a:r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27" y="2047464"/>
            <a:ext cx="13049473" cy="99541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5" name="Handler进行Loop…"/>
          <p:cNvSpPr txBox="1"/>
          <p:nvPr/>
        </p:nvSpPr>
        <p:spPr>
          <a:xfrm>
            <a:off x="15777355" y="3251199"/>
            <a:ext cx="5288535" cy="2743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Handler进行Loop</a:t>
            </a:r>
          </a:p>
          <a:p/>
          <a:p>
            <a:r>
              <a:t>看代码</a:t>
            </a:r>
          </a:p>
        </p:txBody>
      </p:sp>
      <p:pic>
        <p:nvPicPr>
          <p:cNvPr id="17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834" y="7620489"/>
            <a:ext cx="10336332" cy="12644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KOOM源码分析-子进程dump"/>
          <p:cNvSpPr txBox="1"/>
          <p:nvPr/>
        </p:nvSpPr>
        <p:spPr>
          <a:xfrm>
            <a:off x="387609" y="701178"/>
            <a:ext cx="7242198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KOOM源码分析-子进程dump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095" y="2443772"/>
            <a:ext cx="12361810" cy="1086045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OOM源码分析-Service解析堆转储文件"/>
          <p:cNvSpPr txBox="1"/>
          <p:nvPr/>
        </p:nvSpPr>
        <p:spPr>
          <a:xfrm>
            <a:off x="387609" y="701178"/>
            <a:ext cx="10205251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KOOM源码分析-Service解析堆转储文件</a:t>
            </a:r>
          </a:p>
        </p:txBody>
      </p:sp>
      <p:pic>
        <p:nvPicPr>
          <p:cNvPr id="18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554" y="2090332"/>
            <a:ext cx="16300670" cy="109038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看代码"/>
          <p:cNvSpPr txBox="1"/>
          <p:nvPr/>
        </p:nvSpPr>
        <p:spPr>
          <a:xfrm>
            <a:off x="19456558" y="6343649"/>
            <a:ext cx="2095501" cy="1028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看代码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还有"/>
          <p:cNvSpPr txBox="1"/>
          <p:nvPr/>
        </p:nvSpPr>
        <p:spPr>
          <a:xfrm>
            <a:off x="8570901" y="6102349"/>
            <a:ext cx="7242199" cy="15113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7900"/>
            </a:lvl1pPr>
          </a:lstStyle>
          <a:p>
            <a:r>
              <a:t>还有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还有"/>
          <p:cNvSpPr txBox="1"/>
          <p:nvPr/>
        </p:nvSpPr>
        <p:spPr>
          <a:xfrm>
            <a:off x="8570901" y="923284"/>
            <a:ext cx="7242199" cy="15113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7900"/>
            </a:lvl1pPr>
          </a:lstStyle>
          <a:p>
            <a:r>
              <a:t>还有</a:t>
            </a:r>
          </a:p>
        </p:txBody>
      </p:sp>
      <p:sp>
        <p:nvSpPr>
          <p:cNvPr id="188" name="1. 在java中怎么获取线程"/>
          <p:cNvSpPr txBox="1"/>
          <p:nvPr/>
        </p:nvSpPr>
        <p:spPr>
          <a:xfrm>
            <a:off x="3617877" y="4108449"/>
            <a:ext cx="13296481" cy="1028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1. 在java中怎么获取线程</a:t>
            </a:r>
          </a:p>
        </p:txBody>
      </p:sp>
      <p:sp>
        <p:nvSpPr>
          <p:cNvPr id="189" name="2. xhook怎么hook住malloc等内存分配"/>
          <p:cNvSpPr txBox="1"/>
          <p:nvPr/>
        </p:nvSpPr>
        <p:spPr>
          <a:xfrm>
            <a:off x="3617877" y="5673055"/>
            <a:ext cx="13296481" cy="1028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2. xhook怎么hook住malloc等内存分配</a:t>
            </a:r>
          </a:p>
        </p:txBody>
      </p:sp>
      <p:sp>
        <p:nvSpPr>
          <p:cNvPr id="190" name="3. native中怎么hook住thread的创建"/>
          <p:cNvSpPr txBox="1"/>
          <p:nvPr/>
        </p:nvSpPr>
        <p:spPr>
          <a:xfrm>
            <a:off x="3617877" y="7237660"/>
            <a:ext cx="13296481" cy="1028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3. native中怎么hook住thread的创建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ND"/>
          <p:cNvSpPr txBox="1"/>
          <p:nvPr/>
        </p:nvSpPr>
        <p:spPr>
          <a:xfrm>
            <a:off x="8570901" y="6203950"/>
            <a:ext cx="7242199" cy="1308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7900"/>
            </a:lvl1pPr>
          </a:lstStyle>
          <a:p>
            <a:r>
              <a:t>END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/>
          <p:nvPr/>
        </p:nvSpPr>
        <p:spPr>
          <a:xfrm>
            <a:off x="11474450" y="1090860"/>
            <a:ext cx="1435101" cy="1028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目录</a:t>
            </a:r>
          </a:p>
        </p:txBody>
      </p:sp>
      <p:sp>
        <p:nvSpPr>
          <p:cNvPr id="123" name="堆转储文件(可以转换为HPROF文件)"/>
          <p:cNvSpPr txBox="1"/>
          <p:nvPr/>
        </p:nvSpPr>
        <p:spPr>
          <a:xfrm>
            <a:off x="6689295" y="7252396"/>
            <a:ext cx="11005410" cy="1028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堆转储文件(可以转换为HPROF文件)</a:t>
            </a:r>
          </a:p>
        </p:txBody>
      </p:sp>
      <p:sp>
        <p:nvSpPr>
          <p:cNvPr id="124" name="引起内存泄漏的方法"/>
          <p:cNvSpPr txBox="1"/>
          <p:nvPr/>
        </p:nvSpPr>
        <p:spPr>
          <a:xfrm>
            <a:off x="6689295" y="3617412"/>
            <a:ext cx="11005409" cy="1028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引起内存泄漏的方法</a:t>
            </a:r>
          </a:p>
        </p:txBody>
      </p:sp>
      <p:sp>
        <p:nvSpPr>
          <p:cNvPr id="125" name="KOOM源码分析"/>
          <p:cNvSpPr txBox="1"/>
          <p:nvPr/>
        </p:nvSpPr>
        <p:spPr>
          <a:xfrm>
            <a:off x="6689295" y="9069888"/>
            <a:ext cx="11005409" cy="1028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KOOM源码分析</a:t>
            </a:r>
          </a:p>
        </p:txBody>
      </p:sp>
      <p:sp>
        <p:nvSpPr>
          <p:cNvPr id="126" name="Android Studio Profile工具的使用"/>
          <p:cNvSpPr txBox="1"/>
          <p:nvPr/>
        </p:nvSpPr>
        <p:spPr>
          <a:xfrm>
            <a:off x="6689295" y="5434903"/>
            <a:ext cx="11005409" cy="1028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r>
              <a:t>Android Studio Profile工具的使用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引起内存泄漏的方法"/>
          <p:cNvSpPr txBox="1"/>
          <p:nvPr/>
        </p:nvSpPr>
        <p:spPr>
          <a:xfrm>
            <a:off x="6689295" y="6102349"/>
            <a:ext cx="11005409" cy="15113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7900"/>
            </a:lvl1pPr>
          </a:lstStyle>
          <a:p>
            <a:r>
              <a:t>引起内存泄漏的方法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引起内存泄漏的方法"/>
          <p:cNvSpPr txBox="1"/>
          <p:nvPr/>
        </p:nvSpPr>
        <p:spPr>
          <a:xfrm>
            <a:off x="459671" y="461577"/>
            <a:ext cx="11005410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引起内存泄漏的方法</a:t>
            </a:r>
          </a:p>
        </p:txBody>
      </p:sp>
      <p:sp>
        <p:nvSpPr>
          <p:cNvPr id="131" name="官方文档"/>
          <p:cNvSpPr txBox="1"/>
          <p:nvPr/>
        </p:nvSpPr>
        <p:spPr>
          <a:xfrm>
            <a:off x="13478918" y="607627"/>
            <a:ext cx="1333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官方文档</a:t>
            </a:r>
          </a:p>
        </p:txBody>
      </p:sp>
      <p:sp>
        <p:nvSpPr>
          <p:cNvPr id="132" name="单例类引起的内存泄漏 : ActivitySingletonLeakMaker…"/>
          <p:cNvSpPr txBox="1"/>
          <p:nvPr/>
        </p:nvSpPr>
        <p:spPr>
          <a:xfrm>
            <a:off x="564948" y="3075401"/>
            <a:ext cx="22099784" cy="6311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927100" indent="-927100" algn="l">
              <a:buSzPct val="100000"/>
              <a:buAutoNum type="arabicPeriod"/>
            </a:pPr>
            <a:r>
              <a:t>单例类引起的内存泄漏 : ActivitySingletonLeakMaker</a:t>
            </a:r>
          </a:p>
          <a:p>
            <a:pPr marL="927100" indent="-927100" algn="l">
              <a:buSzPct val="100000"/>
              <a:buAutoNum type="arabicPeriod"/>
            </a:pPr>
            <a:r>
              <a:t>非静态内部类造成的内存泄漏: THISLeakMaker</a:t>
            </a:r>
          </a:p>
          <a:p>
            <a:pPr marL="927100" indent="-927100" algn="l">
              <a:buSzPct val="100000"/>
              <a:buAutoNum type="arabicPeriod"/>
            </a:pPr>
            <a:r>
              <a:t>外部类中持有非静态内部类的静态对象：ActivityLeakMaker</a:t>
            </a:r>
          </a:p>
          <a:p>
            <a:pPr marL="927100" indent="-927100" algn="l">
              <a:buSzPct val="100000"/>
              <a:buAutoNum type="arabicPeriod"/>
            </a:pPr>
            <a:r>
              <a:t>Handler或Runnable作为非静态内部类：ActivityHandlerLeakMaker</a:t>
            </a:r>
          </a:p>
          <a:p>
            <a:pPr marL="927100" indent="-927100" algn="l">
              <a:buSzPct val="100000"/>
              <a:buAutoNum type="arabicPeriod"/>
            </a:pPr>
          </a:p>
          <a:p>
            <a:pPr algn="l"/>
            <a:r>
              <a:t>内部类，匿名类，含有this指针也会引起内存泄漏</a:t>
            </a:r>
          </a:p>
        </p:txBody>
      </p:sp>
      <p:sp>
        <p:nvSpPr>
          <p:cNvPr id="133" name="八个造成 Android 应用内存泄露的原因"/>
          <p:cNvSpPr txBox="1"/>
          <p:nvPr/>
        </p:nvSpPr>
        <p:spPr>
          <a:xfrm>
            <a:off x="1396065" y="10648402"/>
            <a:ext cx="6294274" cy="60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800">
                <a:solidFill>
                  <a:srgbClr val="22222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八个造成 Android 应用内存泄露的原因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引起内存泄漏的方法 - GcRoots"/>
          <p:cNvSpPr txBox="1"/>
          <p:nvPr/>
        </p:nvSpPr>
        <p:spPr>
          <a:xfrm>
            <a:off x="459671" y="461577"/>
            <a:ext cx="11005410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引起内存泄漏的方法 - GcRoots</a:t>
            </a:r>
          </a:p>
        </p:txBody>
      </p:sp>
      <p:sp>
        <p:nvSpPr>
          <p:cNvPr id="136" name="官方文档"/>
          <p:cNvSpPr txBox="1"/>
          <p:nvPr/>
        </p:nvSpPr>
        <p:spPr>
          <a:xfrm>
            <a:off x="13478918" y="607627"/>
            <a:ext cx="1333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官方文档</a:t>
            </a:r>
          </a:p>
        </p:txBody>
      </p:sp>
      <p:pic>
        <p:nvPicPr>
          <p:cNvPr id="1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5830" y="1874792"/>
            <a:ext cx="9768604" cy="6170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6" y="1836071"/>
            <a:ext cx="11302335" cy="109997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802" y="8379835"/>
            <a:ext cx="11005410" cy="44857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ndroid Studio Profile工具的使用"/>
          <p:cNvSpPr txBox="1"/>
          <p:nvPr/>
        </p:nvSpPr>
        <p:spPr>
          <a:xfrm>
            <a:off x="4740016" y="6102349"/>
            <a:ext cx="14903967" cy="15113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7900"/>
            </a:lvl1pPr>
          </a:lstStyle>
          <a:p>
            <a:r>
              <a:t>Android Studio Profile工具的使用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ndroid Studio Profile工具的使用"/>
          <p:cNvSpPr txBox="1"/>
          <p:nvPr/>
        </p:nvSpPr>
        <p:spPr>
          <a:xfrm>
            <a:off x="740524" y="848624"/>
            <a:ext cx="8408050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Android Studio Profile工具的使用</a:t>
            </a:r>
          </a:p>
        </p:txBody>
      </p:sp>
      <p:pic>
        <p:nvPicPr>
          <p:cNvPr id="144" name="图像" descr="图像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52738" y="1969609"/>
            <a:ext cx="19478524" cy="114770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官方网站"/>
          <p:cNvSpPr txBox="1"/>
          <p:nvPr/>
        </p:nvSpPr>
        <p:spPr>
          <a:xfrm>
            <a:off x="14113169" y="593228"/>
            <a:ext cx="2755901" cy="1028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官方网站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ndroid Studio Profile工具的使用"/>
          <p:cNvSpPr txBox="1"/>
          <p:nvPr/>
        </p:nvSpPr>
        <p:spPr>
          <a:xfrm>
            <a:off x="298184" y="516869"/>
            <a:ext cx="7648489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Android Studio Profile工具的使用</a:t>
            </a:r>
          </a:p>
        </p:txBody>
      </p:sp>
      <p:pic>
        <p:nvPicPr>
          <p:cNvPr id="14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157" y="1370520"/>
            <a:ext cx="20061324" cy="122023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" name="堆中的分配数"/>
          <p:cNvSpPr txBox="1"/>
          <p:nvPr/>
        </p:nvSpPr>
        <p:spPr>
          <a:xfrm>
            <a:off x="13220887" y="2631146"/>
            <a:ext cx="13335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堆中的分配数</a:t>
            </a:r>
          </a:p>
        </p:txBody>
      </p:sp>
      <p:sp>
        <p:nvSpPr>
          <p:cNvPr id="150" name="此对象类型使用的原生内存总量（以字节为单位）"/>
          <p:cNvSpPr txBox="1"/>
          <p:nvPr/>
        </p:nvSpPr>
        <p:spPr>
          <a:xfrm>
            <a:off x="11998749" y="4011443"/>
            <a:ext cx="45847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此对象类型使用的原生内存总量（以字节为单位）</a:t>
            </a:r>
          </a:p>
        </p:txBody>
      </p:sp>
      <p:sp>
        <p:nvSpPr>
          <p:cNvPr id="151" name="此对象类型使用的 Java 内存总量（以字节为单位）"/>
          <p:cNvSpPr txBox="1"/>
          <p:nvPr/>
        </p:nvSpPr>
        <p:spPr>
          <a:xfrm>
            <a:off x="15375435" y="2461236"/>
            <a:ext cx="4720432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此对象类型使用的 Java 内存总量（以字节为单位）</a:t>
            </a:r>
          </a:p>
        </p:txBody>
      </p:sp>
      <p:sp>
        <p:nvSpPr>
          <p:cNvPr id="152" name="为此类的所有实例而保留的内存总大小（以字节为单位）"/>
          <p:cNvSpPr txBox="1"/>
          <p:nvPr/>
        </p:nvSpPr>
        <p:spPr>
          <a:xfrm>
            <a:off x="18066988" y="3823103"/>
            <a:ext cx="51943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为此类的所有实例而保留的内存总大小（以字节为单位）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droid Studio Profile工具的使用"/>
          <p:cNvSpPr txBox="1"/>
          <p:nvPr/>
        </p:nvSpPr>
        <p:spPr>
          <a:xfrm>
            <a:off x="298184" y="516869"/>
            <a:ext cx="7648489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Android Studio Profile工具的使用</a:t>
            </a:r>
          </a:p>
        </p:txBody>
      </p:sp>
      <p:pic>
        <p:nvPicPr>
          <p:cNvPr id="15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856" y="1695136"/>
            <a:ext cx="22562288" cy="113675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6" name="从任意 GC 根到选定实例的最短跳数"/>
          <p:cNvSpPr txBox="1"/>
          <p:nvPr/>
        </p:nvSpPr>
        <p:spPr>
          <a:xfrm>
            <a:off x="15564843" y="10114067"/>
            <a:ext cx="3376812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从任意 GC 根到选定实例的最短跳数</a:t>
            </a:r>
          </a:p>
        </p:txBody>
      </p:sp>
      <p:sp>
        <p:nvSpPr>
          <p:cNvPr id="157" name="原生内存中此实例的大小"/>
          <p:cNvSpPr txBox="1"/>
          <p:nvPr/>
        </p:nvSpPr>
        <p:spPr>
          <a:xfrm>
            <a:off x="18196028" y="8526998"/>
            <a:ext cx="23495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原生内存中此实例的大小</a:t>
            </a:r>
          </a:p>
        </p:txBody>
      </p:sp>
      <p:sp>
        <p:nvSpPr>
          <p:cNvPr id="158" name="Java 内存中此实例的大小"/>
          <p:cNvSpPr txBox="1"/>
          <p:nvPr/>
        </p:nvSpPr>
        <p:spPr>
          <a:xfrm>
            <a:off x="20052752" y="10589236"/>
            <a:ext cx="2428777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Java 内存中此实例的大小</a:t>
            </a:r>
          </a:p>
        </p:txBody>
      </p:sp>
      <p:sp>
        <p:nvSpPr>
          <p:cNvPr id="159" name="此实例所支配内存的大小"/>
          <p:cNvSpPr txBox="1"/>
          <p:nvPr/>
        </p:nvSpPr>
        <p:spPr>
          <a:xfrm>
            <a:off x="21122501" y="8688844"/>
            <a:ext cx="23495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600">
                <a:solidFill>
                  <a:srgbClr val="20212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此实例所支配内存的大小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2"/>
                <a:lumOff val="-7112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2"/>
                <a:lumOff val="-7112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演示</Application>
  <PresentationFormat/>
  <Paragraphs>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方正书宋_GBK</vt:lpstr>
      <vt:lpstr>Wingdings</vt:lpstr>
      <vt:lpstr>Helvetica Light</vt:lpstr>
      <vt:lpstr>Helvetica</vt:lpstr>
      <vt:lpstr>Helvetica Neue</vt:lpstr>
      <vt:lpstr>PingFang SC Semibold</vt:lpstr>
      <vt:lpstr>宋体</vt:lpstr>
      <vt:lpstr>汉仪书宋二KW</vt:lpstr>
      <vt:lpstr>微软雅黑</vt:lpstr>
      <vt:lpstr>汉仪旗黑</vt:lpstr>
      <vt:lpstr>Arial Unicode MS</vt:lpstr>
      <vt:lpstr>Helvetica Light</vt:lpstr>
      <vt:lpstr>Gradient</vt:lpstr>
      <vt:lpstr>内存泄漏之KOOM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内存泄漏之KOOM</dc:title>
  <dc:creator/>
  <cp:lastModifiedBy>flannery</cp:lastModifiedBy>
  <cp:revision>1</cp:revision>
  <dcterms:created xsi:type="dcterms:W3CDTF">2022-06-11T08:14:00Z</dcterms:created>
  <dcterms:modified xsi:type="dcterms:W3CDTF">2022-06-11T08:14:00Z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