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1048" r:id="rId5"/>
    <p:sldId id="1047" r:id="rId6"/>
    <p:sldId id="989" r:id="rId7"/>
    <p:sldId id="988" r:id="rId8"/>
    <p:sldId id="1049" r:id="rId9"/>
    <p:sldId id="909" r:id="rId10"/>
    <p:sldId id="913" r:id="rId11"/>
    <p:sldId id="914" r:id="rId12"/>
    <p:sldId id="1050" r:id="rId13"/>
    <p:sldId id="917" r:id="rId14"/>
    <p:sldId id="920" r:id="rId15"/>
    <p:sldId id="1027" r:id="rId16"/>
    <p:sldId id="918" r:id="rId17"/>
    <p:sldId id="960" r:id="rId18"/>
    <p:sldId id="915" r:id="rId19"/>
    <p:sldId id="919" r:id="rId20"/>
    <p:sldId id="916" r:id="rId21"/>
    <p:sldId id="1068" r:id="rId22"/>
    <p:sldId id="1066" r:id="rId23"/>
    <p:sldId id="1067" r:id="rId24"/>
    <p:sldId id="105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93F3E2"/>
    <a:srgbClr val="96EBF1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35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规文件操作使用页缓存机制。这样造成读文件时需要先将文件页从磁盘拷贝到页缓存中，由于页缓存处在内核空间，不能被用户进程直接寻址，所以还需要将页缓存中数据页再次拷贝到内存对应的用户空间中。这样，通过了两次数据拷贝过程，才能完成进程对文件内容的获取任务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308975" cy="1579880"/>
            <a:chOff x="3074" y="6307"/>
            <a:chExt cx="13085" cy="2488"/>
          </a:xfrm>
        </p:grpSpPr>
        <p:sp>
          <p:nvSpPr>
            <p:cNvPr id="351" name="矩形 350"/>
            <p:cNvSpPr/>
            <p:nvPr/>
          </p:nvSpPr>
          <p:spPr>
            <a:xfrm>
              <a:off x="3157" y="6954"/>
              <a:ext cx="13002" cy="1771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享学课题</a:t>
              </a: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让学习成为一种享受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028700"/>
            <a:ext cx="8572500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365" y="-136530"/>
            <a:ext cx="8681292" cy="1059859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22" name="组合 4"/>
          <p:cNvGrpSpPr/>
          <p:nvPr/>
        </p:nvGrpSpPr>
        <p:grpSpPr bwMode="auto">
          <a:xfrm>
            <a:off x="3121660" y="3171825"/>
            <a:ext cx="5476240" cy="56070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35" b="1"/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35" b="1"/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303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93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endParaRPr lang="zh-CN" altLang="en-US" sz="2155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379164" y="205308"/>
            <a:ext cx="3314059" cy="1307094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9393" tIns="54697" rIns="109393" bIns="54697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31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795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  <a:endParaRPr lang="en-US" altLang="zh-CN" sz="1795" b="1" noProof="1">
                <a:solidFill>
                  <a:schemeClr val="bg1">
                    <a:lumMod val="95000"/>
                  </a:schemeClr>
                </a:solidFill>
                <a:latin typeface="方正兰亭超细黑简体" panose="02000000000000000000" charset="-122"/>
                <a:ea typeface="方正兰亭超细黑简体" panose="02000000000000000000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393" tIns="54697" rIns="109393" bIns="54697" anchor="ctr"/>
            <a:lstStyle/>
            <a:p>
              <a:r>
                <a:rPr lang="en-US" altLang="zh-CN" sz="807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endParaRPr lang="en-US" altLang="zh-CN" sz="807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Text Box 8"/>
          <p:cNvSpPr/>
          <p:nvPr/>
        </p:nvSpPr>
        <p:spPr>
          <a:xfrm>
            <a:off x="3880484" y="3240816"/>
            <a:ext cx="4538243" cy="4222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CC9900"/>
              </a:buClr>
              <a:buFont typeface="Arial" panose="020B0604020202020204" pitchFamily="34" charset="0"/>
              <a:buNone/>
              <a:defRPr/>
            </a:pPr>
            <a:r>
              <a:rPr lang="zh-CN" altLang="en-US" sz="2150">
                <a:solidFill>
                  <a:schemeClr val="bg1"/>
                </a:solidFill>
                <a:sym typeface="+mn-ea"/>
              </a:rPr>
              <a:t>Binder是如何做到一次拷贝的</a:t>
            </a:r>
            <a:r>
              <a:rPr lang="en-US" altLang="zh-CN" sz="2150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sz="2150">
                <a:solidFill>
                  <a:srgbClr val="FF0000"/>
                </a:solidFill>
                <a:sym typeface="+mn-ea"/>
              </a:rPr>
              <a:t>腾讯</a:t>
            </a:r>
            <a:endParaRPr lang="en-US" altLang="zh-CN" sz="215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进程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2542540" y="2179955"/>
            <a:ext cx="6312535" cy="2087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rgbClr val="FFFF00"/>
                </a:solidFill>
                <a:sym typeface="+mn-ea"/>
              </a:rPr>
              <a:t>进程间是怎么通信的？</a:t>
            </a:r>
            <a:endParaRPr lang="zh-CN" altLang="en-US" sz="320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内存划分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内存划分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0680" y="1790700"/>
            <a:ext cx="7550785" cy="49161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0973" y="1027654"/>
            <a:ext cx="10952211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内存被操作系统划分成两块：用户空间和内核空间，用户空间是用户程序代码运行的地方，内核空间是内核代码运行的地方。</a:t>
            </a:r>
            <a:r>
              <a:rPr lang="zh-CN" altLang="en-US" dirty="0">
                <a:solidFill>
                  <a:schemeClr val="bg1"/>
                </a:solidFill>
              </a:rPr>
              <a:t>为了安全，它们是隔离的，即使用户的程序崩溃了，内核也不受影响。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74330" y="2681605"/>
            <a:ext cx="3870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32位系统，即2^32，即总共可访问地址为4G。内核空间为1G，用户空间为3G。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37195" y="4341495"/>
            <a:ext cx="3744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64位系统，低位：0～47位才是有效的可变地址（寻址空间256T），高位：48～63位全补0或全补1。一般高位全补0对应的地址空间是用户空间。高位全补1对应的是内核空间。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Y}A%H3WBN@X`~A@}65BJHWJ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5475" y="1562100"/>
            <a:ext cx="8401050" cy="3733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84240" y="3319780"/>
            <a:ext cx="234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寻址空间</a:t>
            </a:r>
            <a:r>
              <a:rPr lang="en-US" altLang="zh-CN"/>
              <a:t>256T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9117c5f76c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545" y="1091565"/>
            <a:ext cx="4312285" cy="4312285"/>
          </a:xfrm>
          <a:prstGeom prst="rect">
            <a:avLst/>
          </a:prstGeom>
        </p:spPr>
      </p:pic>
      <p:pic>
        <p:nvPicPr>
          <p:cNvPr id="7" name="图片 6" descr="20180414205616_7fcaf129b48e7774a50aa6f88c7b9677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0" y="1990090"/>
            <a:ext cx="4324350" cy="2338070"/>
          </a:xfrm>
          <a:prstGeom prst="rect">
            <a:avLst/>
          </a:prstGeom>
        </p:spPr>
      </p:pic>
      <p:pic>
        <p:nvPicPr>
          <p:cNvPr id="3" name="图片 2" descr="591bae1dd02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85" y="2026920"/>
            <a:ext cx="2682875" cy="2301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1195" y="173418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Leo</a:t>
            </a:r>
            <a:r>
              <a:rPr lang="zh-CN" altLang="en-US">
                <a:solidFill>
                  <a:schemeClr val="bg1"/>
                </a:solidFill>
              </a:rPr>
              <a:t>老师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7100" y="162179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17835" y="4144645"/>
            <a:ext cx="257175" cy="75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0995" y="3928110"/>
            <a:ext cx="330200" cy="895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628650" y="4716145"/>
            <a:ext cx="1101471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9117c5f76c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0" y="1091565"/>
            <a:ext cx="4312285" cy="4312285"/>
          </a:xfrm>
          <a:prstGeom prst="rect">
            <a:avLst/>
          </a:prstGeom>
        </p:spPr>
      </p:pic>
      <p:pic>
        <p:nvPicPr>
          <p:cNvPr id="7" name="图片 6" descr="20180414205616_7fcaf129b48e7774a50aa6f88c7b9677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0" y="1990090"/>
            <a:ext cx="4324350" cy="2338070"/>
          </a:xfrm>
          <a:prstGeom prst="rect">
            <a:avLst/>
          </a:prstGeom>
        </p:spPr>
      </p:pic>
      <p:pic>
        <p:nvPicPr>
          <p:cNvPr id="3" name="图片 2" descr="591bae1dd02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85" y="2026920"/>
            <a:ext cx="2682875" cy="2301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1195" y="173418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Leo</a:t>
            </a:r>
            <a:r>
              <a:rPr lang="zh-CN" altLang="en-US">
                <a:solidFill>
                  <a:schemeClr val="bg1"/>
                </a:solidFill>
              </a:rPr>
              <a:t>老师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7100" y="162179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17835" y="4144645"/>
            <a:ext cx="257175" cy="75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0995" y="3928110"/>
            <a:ext cx="330200" cy="895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628650" y="4716145"/>
            <a:ext cx="1101471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35z58PICbY9Dgv3am4jZYMaR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0" y="3656965"/>
            <a:ext cx="2499995" cy="249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传统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IPC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传输数据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传统IPC传输数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41575" y="741045"/>
            <a:ext cx="7308215" cy="5027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9117c5f76c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0" y="1091565"/>
            <a:ext cx="4312285" cy="4312285"/>
          </a:xfrm>
          <a:prstGeom prst="rect">
            <a:avLst/>
          </a:prstGeom>
        </p:spPr>
      </p:pic>
      <p:pic>
        <p:nvPicPr>
          <p:cNvPr id="7" name="图片 6" descr="20180414205616_7fcaf129b48e7774a50aa6f88c7b9677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0" y="1990090"/>
            <a:ext cx="4324350" cy="2338070"/>
          </a:xfrm>
          <a:prstGeom prst="rect">
            <a:avLst/>
          </a:prstGeom>
        </p:spPr>
      </p:pic>
      <p:pic>
        <p:nvPicPr>
          <p:cNvPr id="3" name="图片 2" descr="591bae1dd02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85" y="2026920"/>
            <a:ext cx="2682875" cy="2301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1195" y="173418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Leo</a:t>
            </a:r>
            <a:r>
              <a:rPr lang="zh-CN" altLang="en-US">
                <a:solidFill>
                  <a:schemeClr val="bg1"/>
                </a:solidFill>
              </a:rPr>
              <a:t>老师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7100" y="162179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17835" y="4144645"/>
            <a:ext cx="257175" cy="75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0995" y="3928110"/>
            <a:ext cx="330200" cy="895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628650" y="4716145"/>
            <a:ext cx="1101471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35z58PICbY9Dgv3am4jZYMaR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0" y="3656965"/>
            <a:ext cx="2499995" cy="2499995"/>
          </a:xfrm>
          <a:prstGeom prst="rect">
            <a:avLst/>
          </a:prstGeom>
        </p:spPr>
      </p:pic>
      <p:pic>
        <p:nvPicPr>
          <p:cNvPr id="11" name="图片 10" descr="UI2LSJ8SYW(2G6K72{ISQ5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140" y="2700655"/>
            <a:ext cx="5324475" cy="32143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12735" y="34645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中邮速递易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Binder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传输数据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0" y="838200"/>
            <a:ext cx="102870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365" y="-136530"/>
            <a:ext cx="8681292" cy="1059859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17" name="组合 4"/>
          <p:cNvGrpSpPr/>
          <p:nvPr/>
        </p:nvGrpSpPr>
        <p:grpSpPr bwMode="auto">
          <a:xfrm>
            <a:off x="3074670" y="3171825"/>
            <a:ext cx="5459095" cy="560070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35" b="1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35" b="1"/>
            </a:p>
          </p:txBody>
        </p:sp>
        <p:sp>
          <p:nvSpPr>
            <p:cNvPr id="20" name="Text Box 17"/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309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 Box 8"/>
            <p:cNvSpPr/>
            <p:nvPr/>
          </p:nvSpPr>
          <p:spPr>
            <a:xfrm>
              <a:off x="2585007" y="3655624"/>
              <a:ext cx="4625120" cy="428499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en-US" altLang="zh-CN" sz="2150">
                  <a:solidFill>
                    <a:schemeClr val="bg1"/>
                  </a:solidFill>
                  <a:sym typeface="+mn-ea"/>
                </a:rPr>
                <a:t>MMAP</a:t>
              </a:r>
              <a:r>
                <a:rPr lang="zh-CN" altLang="en-US" sz="2150">
                  <a:solidFill>
                    <a:schemeClr val="bg1"/>
                  </a:solidFill>
                  <a:sym typeface="+mn-ea"/>
                </a:rPr>
                <a:t>的原理讲解</a:t>
              </a:r>
              <a:r>
                <a:rPr lang="en-US" altLang="zh-CN" sz="2150">
                  <a:solidFill>
                    <a:schemeClr val="bg1"/>
                  </a:solidFill>
                  <a:sym typeface="+mn-ea"/>
                </a:rPr>
                <a:t>--</a:t>
              </a:r>
              <a:r>
                <a:rPr lang="zh-CN" altLang="en-US" sz="2150">
                  <a:solidFill>
                    <a:srgbClr val="FF0000"/>
                  </a:solidFill>
                  <a:sym typeface="+mn-ea"/>
                </a:rPr>
                <a:t>腾讯</a:t>
              </a:r>
              <a:endParaRPr lang="zh-CN" altLang="en-US" sz="215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MMAP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0639" y="1023118"/>
            <a:ext cx="10836166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bg1"/>
                </a:solidFill>
                <a:cs typeface="+mn-lt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-apple-system" charset="0"/>
              </a:rPr>
              <a:t>通过将一个虚拟内存区域与一个磁盘上的对象关联起来，以初始化这个虚拟内存区域的内容，这个过程称为内存映射</a:t>
            </a:r>
            <a:r>
              <a:rPr lang="en-US" altLang="zh-CN" dirty="0">
                <a:solidFill>
                  <a:schemeClr val="bg1"/>
                </a:solidFill>
                <a:cs typeface="+mn-lt"/>
              </a:rPr>
              <a:t>(memory mapping)</a:t>
            </a:r>
            <a:r>
              <a:rPr lang="zh-CN" altLang="en-US" dirty="0">
                <a:solidFill>
                  <a:schemeClr val="bg1"/>
                </a:solidFill>
                <a:cs typeface="+mn-lt"/>
              </a:rPr>
              <a:t>。</a:t>
            </a:r>
            <a:endParaRPr lang="zh-CN" altLang="en-US" dirty="0">
              <a:solidFill>
                <a:schemeClr val="bg1"/>
              </a:solidFill>
              <a:latin typeface="-apple-system" charset="0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0466" y="2132999"/>
            <a:ext cx="5100567" cy="43147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14933" y="2754478"/>
            <a:ext cx="6096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-apple-system" charset="0"/>
              </a:rPr>
              <a:t>对文件进行</a:t>
            </a:r>
            <a:r>
              <a:rPr lang="en-US" altLang="zh-CN" dirty="0">
                <a:solidFill>
                  <a:schemeClr val="bg1"/>
                </a:solidFill>
                <a:cs typeface="+mn-lt"/>
              </a:rPr>
              <a:t>mmap</a:t>
            </a:r>
            <a:r>
              <a:rPr lang="zh-CN" altLang="en-US" dirty="0">
                <a:solidFill>
                  <a:schemeClr val="bg1"/>
                </a:solidFill>
                <a:latin typeface="-apple-system" charset="0"/>
              </a:rPr>
              <a:t>，会在进程的虚拟内存分配地址空间，创建映射关系。</a:t>
            </a:r>
            <a:endParaRPr lang="zh-CN" altLang="en-US" dirty="0">
              <a:solidFill>
                <a:schemeClr val="bg1"/>
              </a:solidFill>
              <a:latin typeface="-apple-system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4670" y="4152075"/>
            <a:ext cx="6096000" cy="646331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Courier New" panose="02070309020205020404" charset="0"/>
              </a:rPr>
              <a:t>实现这样的映射关系后，就可以采用指针的方式读写操作这一段内存，而系统会自动回写到对应的文件磁盘上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s://upload-images.jianshu.io/upload_images/12605489-b98181f4a2bf3a18.png?imageMogr2/auto-orient/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8" y="1793093"/>
            <a:ext cx="6415586" cy="38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776067" y="3038082"/>
            <a:ext cx="5270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dirty="0">
                <a:solidFill>
                  <a:schemeClr val="bg1"/>
                </a:solidFill>
              </a:rPr>
              <a:t>写文件流程</a:t>
            </a:r>
            <a:r>
              <a:rPr kumimoji="1" lang="en-US" altLang="zh-CN" sz="1600" dirty="0">
                <a:solidFill>
                  <a:schemeClr val="bg1"/>
                </a:solidFill>
              </a:rPr>
              <a:t>: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write</a:t>
            </a:r>
            <a:r>
              <a:rPr lang="zh-CN" altLang="en-US" sz="1600" dirty="0">
                <a:solidFill>
                  <a:schemeClr val="bg1"/>
                </a:solidFill>
              </a:rPr>
              <a:t>，告诉内核需要写入数据的开始地址与长度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2</a:t>
            </a:r>
            <a:r>
              <a:rPr kumimoji="1" lang="zh-CN" altLang="en-US" sz="1600" dirty="0">
                <a:solidFill>
                  <a:schemeClr val="bg1"/>
                </a:solidFill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</a:rPr>
              <a:t>内核将数据拷贝到内核缓存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3</a:t>
            </a:r>
            <a:r>
              <a:rPr kumimoji="1" lang="zh-CN" altLang="en-US" sz="1600" dirty="0">
                <a:solidFill>
                  <a:schemeClr val="bg1"/>
                </a:solidFill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</a:rPr>
              <a:t>由操作系统调用，将数据拷贝到磁盘，完成写入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0" y="847725"/>
            <a:ext cx="11607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所有的系统资源管理都是在内核空间中完成的。比如读写磁盘文件，分配回收内存，从网络接口读写数据等等。用户空间通过系统调用让内核空间完成这些功能。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7849235" y="4234815"/>
            <a:ext cx="118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Leo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6785" y="2415540"/>
            <a:ext cx="587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想做的事总可以找到时间和机会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0" y="3324860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不想做的事也总可以找到借口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365" y="-136530"/>
            <a:ext cx="8681292" cy="1059859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6" name="组合 5"/>
          <p:cNvGrpSpPr/>
          <p:nvPr/>
        </p:nvGrpSpPr>
        <p:grpSpPr>
          <a:xfrm>
            <a:off x="3367405" y="3140075"/>
            <a:ext cx="5456555" cy="577215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8546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150">
                  <a:solidFill>
                    <a:schemeClr val="bg1"/>
                  </a:solidFill>
                  <a:sym typeface="+mn-ea"/>
                </a:rPr>
                <a:t>为什么面试要问</a:t>
              </a:r>
              <a:r>
                <a:rPr lang="en-US" altLang="zh-CN" sz="2150">
                  <a:solidFill>
                    <a:schemeClr val="bg1"/>
                  </a:solidFill>
                  <a:sym typeface="+mn-ea"/>
                </a:rPr>
                <a:t>Binder</a:t>
              </a:r>
              <a:endParaRPr lang="en-US" altLang="zh-CN" sz="215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400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87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sz="287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标题 24"/>
          <p:cNvSpPr>
            <a:spLocks noChangeArrowheads="1"/>
          </p:cNvSpPr>
          <p:nvPr/>
        </p:nvSpPr>
        <p:spPr bwMode="auto">
          <a:xfrm>
            <a:off x="379095" y="456565"/>
            <a:ext cx="733425" cy="85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9393" tIns="54697" rIns="109393" bIns="54697" anchor="ctr"/>
          <a:lstStyle/>
          <a:p>
            <a:endParaRPr lang="en-US" altLang="zh-CN" sz="807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inder框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128270"/>
            <a:ext cx="7302500" cy="660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进程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730" y="1873250"/>
            <a:ext cx="4762500" cy="47625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74485" y="621665"/>
            <a:ext cx="3602990" cy="1064260"/>
            <a:chOff x="1805" y="2588"/>
            <a:chExt cx="5674" cy="1676"/>
          </a:xfrm>
        </p:grpSpPr>
        <p:sp>
          <p:nvSpPr>
            <p:cNvPr id="9" name="流程图: 可选过程 8"/>
            <p:cNvSpPr/>
            <p:nvPr/>
          </p:nvSpPr>
          <p:spPr>
            <a:xfrm>
              <a:off x="1805" y="2588"/>
              <a:ext cx="5674" cy="1676"/>
            </a:xfrm>
            <a:prstGeom prst="flowChartAlternateProcess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6" y="2676"/>
              <a:ext cx="5592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chemeClr val="bg1"/>
                  </a:solidFill>
                </a:rPr>
                <a:t>什么时候用到多进程？</a:t>
              </a:r>
              <a:endParaRPr lang="zh-CN" altLang="en-US" sz="2800">
                <a:solidFill>
                  <a:schemeClr val="bg1"/>
                </a:solidFill>
              </a:endParaRPr>
            </a:p>
            <a:p>
              <a:r>
                <a:rPr lang="zh-CN" altLang="en-US" sz="2800">
                  <a:solidFill>
                    <a:schemeClr val="bg1"/>
                  </a:solidFill>
                </a:rPr>
                <a:t>多进程优点在哪里？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 descr="PL1X6}[%2]GBT9N5~YH8BK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892810"/>
            <a:ext cx="3710305" cy="581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99505" y="5243830"/>
            <a:ext cx="1788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什么时候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使用多进程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5690" y="5708650"/>
            <a:ext cx="1581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多进程的优点在哪里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365" y="-136530"/>
            <a:ext cx="8681292" cy="1059859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12" name="组合 3"/>
          <p:cNvGrpSpPr/>
          <p:nvPr/>
        </p:nvGrpSpPr>
        <p:grpSpPr bwMode="auto">
          <a:xfrm>
            <a:off x="3368040" y="3148965"/>
            <a:ext cx="5455285" cy="55943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35"/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35"/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315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8985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150">
                  <a:solidFill>
                    <a:schemeClr val="bg1"/>
                  </a:solidFill>
                  <a:sym typeface="+mn-ea"/>
                </a:rPr>
                <a:t>Binder有什么优势</a:t>
              </a:r>
              <a:r>
                <a:rPr lang="en-US" altLang="zh-CN" sz="2150">
                  <a:solidFill>
                    <a:schemeClr val="bg1"/>
                  </a:solidFill>
                  <a:sym typeface="+mn-ea"/>
                </a:rPr>
                <a:t>--</a:t>
              </a:r>
              <a:r>
                <a:rPr lang="zh-CN" altLang="en-US" sz="2150">
                  <a:solidFill>
                    <a:srgbClr val="FF0000"/>
                  </a:solidFill>
                  <a:sym typeface="+mn-ea"/>
                </a:rPr>
                <a:t>字节跳动</a:t>
              </a:r>
              <a:endParaRPr lang="zh-CN" altLang="en-US" sz="2150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379164" y="205308"/>
            <a:ext cx="3314059" cy="1307094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9393" tIns="54697" rIns="109393" bIns="54697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31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795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  <a:endParaRPr lang="en-US" altLang="zh-CN" sz="1795" b="1" noProof="1">
                <a:solidFill>
                  <a:schemeClr val="bg1">
                    <a:lumMod val="95000"/>
                  </a:schemeClr>
                </a:solidFill>
                <a:latin typeface="方正兰亭超细黑简体" panose="02000000000000000000" charset="-122"/>
                <a:ea typeface="方正兰亭超细黑简体" panose="02000000000000000000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393" tIns="54697" rIns="109393" bIns="54697" anchor="ctr"/>
            <a:lstStyle/>
            <a:p>
              <a:r>
                <a:rPr lang="en-US" altLang="zh-CN" sz="807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endParaRPr lang="en-US" altLang="zh-CN" sz="807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4955" y="1337945"/>
            <a:ext cx="4676775" cy="4676775"/>
          </a:xfrm>
          <a:prstGeom prst="rect">
            <a:avLst/>
          </a:prstGeom>
        </p:spPr>
      </p:pic>
      <p:sp>
        <p:nvSpPr>
          <p:cNvPr id="8" name="爆炸形 1 7"/>
          <p:cNvSpPr/>
          <p:nvPr/>
        </p:nvSpPr>
        <p:spPr>
          <a:xfrm>
            <a:off x="1654175" y="645160"/>
            <a:ext cx="3176270" cy="35941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FF00"/>
                </a:solidFill>
                <a:sym typeface="+mn-ea"/>
              </a:rPr>
              <a:t>Linux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进程间通信机制有哪些？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5435" y="613410"/>
            <a:ext cx="6026150" cy="6026150"/>
            <a:chOff x="4494" y="1018"/>
            <a:chExt cx="9490" cy="94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94" y="1018"/>
              <a:ext cx="9490" cy="949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79" y="1322"/>
              <a:ext cx="751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>
                  <a:solidFill>
                    <a:srgbClr val="FF0000"/>
                  </a:solidFill>
                  <a:sym typeface="+mn-ea"/>
                </a:rPr>
                <a:t>Android</a:t>
              </a:r>
              <a:r>
                <a:rPr lang="zh-CN" altLang="en-US" sz="2800">
                  <a:solidFill>
                    <a:srgbClr val="FF0000"/>
                  </a:solidFill>
                  <a:sym typeface="+mn-ea"/>
                </a:rPr>
                <a:t>为什么要增加</a:t>
              </a:r>
              <a:r>
                <a:rPr lang="en-US" altLang="zh-CN" sz="2800">
                  <a:solidFill>
                    <a:srgbClr val="FF0000"/>
                  </a:solidFill>
                  <a:sym typeface="+mn-ea"/>
                </a:rPr>
                <a:t>Binder</a:t>
              </a:r>
              <a:r>
                <a:rPr lang="zh-CN" altLang="en-US" sz="2800">
                  <a:solidFill>
                    <a:srgbClr val="FF0000"/>
                  </a:solidFill>
                  <a:sym typeface="+mn-ea"/>
                </a:rPr>
                <a:t>？</a:t>
              </a:r>
              <a:endParaRPr lang="zh-CN" altLang="en-US" sz="2800">
                <a:solidFill>
                  <a:srgbClr val="FF0000"/>
                </a:solidFill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Binder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与传统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IPC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对比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12775" y="829945"/>
          <a:ext cx="10967085" cy="58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45"/>
                <a:gridCol w="2682240"/>
                <a:gridCol w="3001645"/>
                <a:gridCol w="3043555"/>
              </a:tblGrid>
              <a:tr h="1183005"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Binder</a:t>
                      </a:r>
                      <a:endParaRPr lang="en-US" altLang="zh-CN" sz="24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共享内存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Socket</a:t>
                      </a:r>
                      <a:endParaRPr lang="en-US" altLang="zh-CN" sz="2400"/>
                    </a:p>
                  </a:txBody>
                  <a:tcPr anchor="ctr" anchorCtr="1"/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>
                          <a:ea typeface="+mn-lt"/>
                        </a:rPr>
                        <a:t>性能</a:t>
                      </a:r>
                      <a:endParaRPr lang="zh-CN" altLang="en-US" sz="24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</a:rPr>
                        <a:t>需要拷贝一次</a:t>
                      </a:r>
                      <a:endParaRPr lang="zh-CN" altLang="en-US" sz="18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</a:rPr>
                        <a:t>无需拷贝</a:t>
                      </a:r>
                      <a:endParaRPr lang="zh-CN" altLang="en-US" sz="18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sym typeface="+mn-ea"/>
                        </a:rPr>
                        <a:t>需要拷贝两次</a:t>
                      </a:r>
                      <a:endParaRPr lang="zh-CN" altLang="en-US" sz="1800" dirty="0">
                        <a:ea typeface="+mn-lt"/>
                        <a:sym typeface="+mn-ea"/>
                      </a:endParaRPr>
                    </a:p>
                  </a:txBody>
                  <a:tcPr anchor="ctr" anchorCtr="1"/>
                </a:tc>
              </a:tr>
              <a:tr h="192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 smtClean="0">
                          <a:ea typeface="+mn-lt"/>
                        </a:rPr>
                        <a:t>特点</a:t>
                      </a:r>
                      <a:endParaRPr lang="zh-CN" altLang="en-US" sz="2400" dirty="0" smtClean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cs typeface="+mn-lt"/>
                        </a:rPr>
                        <a:t>基于</a:t>
                      </a:r>
                      <a:r>
                        <a:rPr lang="en-US" altLang="zh-CN" sz="1800" dirty="0">
                          <a:ea typeface="+mn-lt"/>
                          <a:cs typeface="+mn-lt"/>
                        </a:rPr>
                        <a:t>C/S </a:t>
                      </a:r>
                      <a:r>
                        <a:rPr lang="zh-CN" altLang="en-US" sz="1800" dirty="0">
                          <a:ea typeface="+mn-lt"/>
                          <a:cs typeface="+mn-lt"/>
                        </a:rPr>
                        <a:t>架构</a:t>
                      </a:r>
                      <a:endParaRPr lang="zh-CN" altLang="en-US" sz="1800" dirty="0">
                        <a:ea typeface="+mn-lt"/>
                        <a:cs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 smtClean="0">
                          <a:ea typeface="+mn-lt"/>
                          <a:cs typeface="+mn-lt"/>
                        </a:rPr>
                        <a:t>易用性高</a:t>
                      </a:r>
                      <a:endParaRPr lang="zh-CN" altLang="en-US" sz="1800" dirty="0">
                        <a:ea typeface="+mn-lt"/>
                        <a:cs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</a:rPr>
                        <a:t>控制复杂</a:t>
                      </a:r>
                      <a:r>
                        <a:rPr lang="zh-CN" altLang="en-US" sz="1800" dirty="0" smtClean="0">
                          <a:ea typeface="+mn-lt"/>
                        </a:rPr>
                        <a:t>，易用性差</a:t>
                      </a:r>
                      <a:endParaRPr lang="zh-CN" altLang="en-US" sz="18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cs typeface="+mn-lt"/>
                          <a:sym typeface="+mn-ea"/>
                        </a:rPr>
                        <a:t>基于</a:t>
                      </a:r>
                      <a:r>
                        <a:rPr lang="en-US" altLang="zh-CN" sz="1800" dirty="0">
                          <a:ea typeface="+mn-lt"/>
                          <a:cs typeface="+mn-lt"/>
                          <a:sym typeface="+mn-ea"/>
                        </a:rPr>
                        <a:t>C/S </a:t>
                      </a:r>
                      <a:r>
                        <a:rPr lang="zh-CN" altLang="en-US" sz="1800" dirty="0">
                          <a:ea typeface="+mn-lt"/>
                          <a:cs typeface="+mn-lt"/>
                          <a:sym typeface="+mn-ea"/>
                        </a:rPr>
                        <a:t>架构</a:t>
                      </a:r>
                      <a:endParaRPr lang="zh-CN" altLang="en-US" sz="1800" dirty="0">
                        <a:ea typeface="+mn-lt"/>
                        <a:cs typeface="+mn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cs typeface="+mn-lt"/>
                        </a:rPr>
                        <a:t>作为一款通用接口，其传输效率低，开销大</a:t>
                      </a:r>
                      <a:endParaRPr lang="zh-CN" altLang="en-US" sz="1800" dirty="0">
                        <a:ea typeface="+mn-lt"/>
                        <a:cs typeface="+mn-lt"/>
                      </a:endParaRPr>
                    </a:p>
                  </a:txBody>
                  <a:tcPr anchor="ctr" anchorCtr="1"/>
                </a:tc>
              </a:tr>
              <a:tr h="1372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dirty="0">
                          <a:ea typeface="+mn-lt"/>
                        </a:rPr>
                        <a:t>安全性</a:t>
                      </a:r>
                      <a:endParaRPr lang="zh-CN" altLang="en-US" sz="24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cs typeface="+mn-lt"/>
                        </a:rPr>
                        <a:t>为每个</a:t>
                      </a:r>
                      <a:r>
                        <a:rPr lang="en-US" altLang="zh-CN" sz="1800" dirty="0">
                          <a:ea typeface="+mn-lt"/>
                          <a:cs typeface="+mn-lt"/>
                        </a:rPr>
                        <a:t>APP</a:t>
                      </a:r>
                      <a:r>
                        <a:rPr lang="zh-CN" altLang="en-US" sz="1800" dirty="0">
                          <a:ea typeface="+mn-lt"/>
                          <a:cs typeface="+mn-lt"/>
                        </a:rPr>
                        <a:t>分配</a:t>
                      </a:r>
                      <a:r>
                        <a:rPr lang="en-US" altLang="zh-CN" sz="1800" dirty="0">
                          <a:ea typeface="+mn-lt"/>
                          <a:cs typeface="+mn-lt"/>
                        </a:rPr>
                        <a:t>UID</a:t>
                      </a:r>
                      <a:endParaRPr lang="en-US" altLang="zh-CN" sz="1800" dirty="0">
                        <a:ea typeface="+mn-lt"/>
                        <a:cs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cs typeface="+mn-lt"/>
                        </a:rPr>
                        <a:t>同时支持实名和匿名</a:t>
                      </a:r>
                      <a:endParaRPr lang="zh-CN" altLang="en-US" sz="1800" dirty="0">
                        <a:ea typeface="+mn-lt"/>
                        <a:cs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</a:rPr>
                        <a:t>依赖上层协议</a:t>
                      </a:r>
                      <a:endParaRPr lang="zh-CN" altLang="en-US" sz="1800" dirty="0">
                        <a:ea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</a:rPr>
                        <a:t>访问接入点是开放的</a:t>
                      </a:r>
                      <a:endParaRPr lang="zh-CN" altLang="en-US" sz="1800" dirty="0">
                        <a:ea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</a:rPr>
                        <a:t>不安全</a:t>
                      </a:r>
                      <a:endParaRPr lang="zh-CN" altLang="en-US" sz="18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sym typeface="+mn-ea"/>
                        </a:rPr>
                        <a:t>依赖上层协议</a:t>
                      </a:r>
                      <a:endParaRPr lang="zh-CN" altLang="en-US" sz="1800" dirty="0">
                        <a:ea typeface="+mn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sym typeface="+mn-ea"/>
                        </a:rPr>
                        <a:t>访问接入点是开放的</a:t>
                      </a:r>
                      <a:endParaRPr lang="zh-CN" altLang="en-US" sz="1800" dirty="0">
                        <a:ea typeface="+mn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ea typeface="+mn-lt"/>
                          <a:sym typeface="+mn-ea"/>
                        </a:rPr>
                        <a:t>不安全</a:t>
                      </a:r>
                      <a:endParaRPr lang="zh-CN" altLang="en-US" sz="1800" dirty="0">
                        <a:ea typeface="+mn-lt"/>
                        <a:sym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d5658a8-d089-4afd-b9a2-173661af2eec}"/>
</p:tagLst>
</file>

<file path=ppt/tags/tag2.xml><?xml version="1.0" encoding="utf-8"?>
<p:tagLst xmlns:p="http://schemas.openxmlformats.org/presentationml/2006/main">
  <p:tag name="KSO_WM_UNIT_PLACING_PICTURE_USER_VIEWPORT" val="{&quot;height&quot;:5880,&quot;width&quot;:13230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16200}"/>
</p:tagLst>
</file>

<file path=ppt/tags/tag4.xml><?xml version="1.0" encoding="utf-8"?>
<p:tagLst xmlns:p="http://schemas.openxmlformats.org/presentationml/2006/main">
  <p:tag name="KSO_WM_UNIT_PLACING_PICTURE_USER_VIEWPORT" val="{&quot;height&quot;:6794.9055118110236,&quot;width&quot;:8032.3889763779525}"/>
</p:tagLst>
</file>

<file path=ppt/tags/tag5.xml><?xml version="1.0" encoding="utf-8"?>
<p:tagLst xmlns:p="http://schemas.openxmlformats.org/presentationml/2006/main">
  <p:tag name="KSO_WM_UNIT_PLACING_PICTURE_USER_VIEWPORT" val="{&quot;height&quot;:6004.3952755905511,&quot;width&quot;:10103.285039370079}"/>
</p:tagLst>
</file>

<file path=ppt/tags/tag6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WPS 演示</Application>
  <PresentationFormat>宽屏</PresentationFormat>
  <Paragraphs>157</Paragraphs>
  <Slides>22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思源黑体 CN Heavy</vt:lpstr>
      <vt:lpstr>黑体</vt:lpstr>
      <vt:lpstr>Times New Roman</vt:lpstr>
      <vt:lpstr>思源黑体 CN Medium</vt:lpstr>
      <vt:lpstr>微软雅黑</vt:lpstr>
      <vt:lpstr>Clear Sans Light</vt:lpstr>
      <vt:lpstr>方正兰亭超细黑简体</vt:lpstr>
      <vt:lpstr>pingfang SC</vt:lpstr>
      <vt:lpstr>字魂59号-创粗黑</vt:lpstr>
      <vt:lpstr>Calibri</vt:lpstr>
      <vt:lpstr>Arial Unicode MS</vt:lpstr>
      <vt:lpstr>Calibri Light</vt:lpstr>
      <vt:lpstr>-apple-system</vt:lpstr>
      <vt:lpstr>Courier New</vt:lpstr>
      <vt:lpstr>Segoe Print</vt:lpstr>
      <vt:lpstr>Yu Gothic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Administrator</cp:lastModifiedBy>
  <cp:revision>841</cp:revision>
  <dcterms:created xsi:type="dcterms:W3CDTF">2014-11-04T04:04:00Z</dcterms:created>
  <dcterms:modified xsi:type="dcterms:W3CDTF">2020-08-25T09:00:02Z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