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8"/>
  </p:notesMasterIdLst>
  <p:sldIdLst>
    <p:sldId id="256" r:id="rId2"/>
    <p:sldId id="257" r:id="rId3"/>
    <p:sldId id="258" r:id="rId4"/>
    <p:sldId id="268" r:id="rId5"/>
    <p:sldId id="259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istar Markoczy" initials="AM" lastIdx="4" clrIdx="0">
    <p:extLst>
      <p:ext uri="{19B8F6BF-5375-455C-9EA6-DF929625EA0E}">
        <p15:presenceInfo xmlns:p15="http://schemas.microsoft.com/office/powerpoint/2012/main" userId="8f18b01527c755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3" autoAdjust="0"/>
  </p:normalViewPr>
  <p:slideViewPr>
    <p:cSldViewPr snapToGrid="0">
      <p:cViewPr varScale="1">
        <p:scale>
          <a:sx n="92" d="100"/>
          <a:sy n="92" d="100"/>
        </p:scale>
        <p:origin x="64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117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Git\ch.bfh.bti7081.s2017.red\doc\CS1\task10\scrum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Burndown</a:t>
            </a:r>
            <a:r>
              <a:rPr lang="de-CH" baseline="0"/>
              <a:t> Chart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Remaining Effort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BurndownChart!$B$2:$B$13</c:f>
              <c:numCache>
                <c:formatCode>m/d/yyyy</c:formatCode>
                <c:ptCount val="12"/>
                <c:pt idx="0">
                  <c:v>42857</c:v>
                </c:pt>
                <c:pt idx="1">
                  <c:v>42866</c:v>
                </c:pt>
              </c:numCache>
            </c:numRef>
          </c:cat>
          <c:val>
            <c:numRef>
              <c:f>BurndownChart!$C$2:$C$13</c:f>
              <c:numCache>
                <c:formatCode>General</c:formatCode>
                <c:ptCount val="12"/>
                <c:pt idx="0">
                  <c:v>270</c:v>
                </c:pt>
                <c:pt idx="1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4C-4982-A451-C12CECA806BC}"/>
            </c:ext>
          </c:extLst>
        </c:ser>
        <c:ser>
          <c:idx val="1"/>
          <c:order val="1"/>
          <c:tx>
            <c:v>Remaining Resources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BurndownChart!$B$2:$B$13</c:f>
              <c:numCache>
                <c:formatCode>m/d/yyyy</c:formatCode>
                <c:ptCount val="12"/>
                <c:pt idx="0">
                  <c:v>42857</c:v>
                </c:pt>
                <c:pt idx="1">
                  <c:v>42866</c:v>
                </c:pt>
              </c:numCache>
            </c:numRef>
          </c:cat>
          <c:val>
            <c:numRef>
              <c:f>BurndownChart!$D$2:$D$13</c:f>
              <c:numCache>
                <c:formatCode>General</c:formatCode>
                <c:ptCount val="12"/>
                <c:pt idx="0">
                  <c:v>270</c:v>
                </c:pt>
                <c:pt idx="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4C-4982-A451-C12CECA80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512344"/>
        <c:axId val="410510704"/>
      </c:lineChart>
      <c:dateAx>
        <c:axId val="4105123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0510704"/>
        <c:crosses val="autoZero"/>
        <c:auto val="1"/>
        <c:lblOffset val="100"/>
        <c:baseTimeUnit val="days"/>
      </c:dateAx>
      <c:valAx>
        <c:axId val="41051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051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C9B3-8DFD-4D8D-A621-6446D25FF5D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F4878-7372-4426-AAF7-03613765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2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3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1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9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96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6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77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8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6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0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26F0-54F8-4A58-BAAD-23E529B9102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6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crum_v02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 PMS Task10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Gruppe Rot</a:t>
            </a:r>
          </a:p>
        </p:txBody>
      </p:sp>
    </p:spTree>
    <p:extLst>
      <p:ext uri="{BB962C8B-B14F-4D97-AF65-F5344CB8AC3E}">
        <p14:creationId xmlns:p14="http://schemas.microsoft.com/office/powerpoint/2010/main" val="156426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Sprint Analyse</a:t>
            </a:r>
          </a:p>
          <a:p>
            <a:r>
              <a:rPr lang="de-CH" dirty="0"/>
              <a:t>Fazit</a:t>
            </a:r>
          </a:p>
          <a:p>
            <a:r>
              <a:rPr lang="de-CH" dirty="0"/>
              <a:t>(Vorführung)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Sprint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Sprint Backlog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de-CH" dirty="0">
                <a:hlinkClick r:id="rId3" action="ppaction://hlinkfile"/>
              </a:rPr>
              <a:t>scrum_v02.xlsx</a:t>
            </a:r>
            <a:endParaRPr lang="de-C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02950"/>
              </p:ext>
            </p:extLst>
          </p:nvPr>
        </p:nvGraphicFramePr>
        <p:xfrm>
          <a:off x="838201" y="2915896"/>
          <a:ext cx="10515597" cy="2170796"/>
        </p:xfrm>
        <a:graphic>
          <a:graphicData uri="http://schemas.openxmlformats.org/drawingml/2006/table">
            <a:tbl>
              <a:tblPr/>
              <a:tblGrid>
                <a:gridCol w="270163">
                  <a:extLst>
                    <a:ext uri="{9D8B030D-6E8A-4147-A177-3AD203B41FA5}">
                      <a16:colId xmlns:a16="http://schemas.microsoft.com/office/drawing/2014/main" val="3826934996"/>
                    </a:ext>
                  </a:extLst>
                </a:gridCol>
                <a:gridCol w="363682">
                  <a:extLst>
                    <a:ext uri="{9D8B030D-6E8A-4147-A177-3AD203B41FA5}">
                      <a16:colId xmlns:a16="http://schemas.microsoft.com/office/drawing/2014/main" val="2395402860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4006428931"/>
                    </a:ext>
                  </a:extLst>
                </a:gridCol>
                <a:gridCol w="2940627">
                  <a:extLst>
                    <a:ext uri="{9D8B030D-6E8A-4147-A177-3AD203B41FA5}">
                      <a16:colId xmlns:a16="http://schemas.microsoft.com/office/drawing/2014/main" val="277258793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283165860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788500751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133636686"/>
                    </a:ext>
                  </a:extLst>
                </a:gridCol>
                <a:gridCol w="477981">
                  <a:extLst>
                    <a:ext uri="{9D8B030D-6E8A-4147-A177-3AD203B41FA5}">
                      <a16:colId xmlns:a16="http://schemas.microsoft.com/office/drawing/2014/main" val="4051185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56303068"/>
                    </a:ext>
                  </a:extLst>
                </a:gridCol>
                <a:gridCol w="519545">
                  <a:extLst>
                    <a:ext uri="{9D8B030D-6E8A-4147-A177-3AD203B41FA5}">
                      <a16:colId xmlns:a16="http://schemas.microsoft.com/office/drawing/2014/main" val="2031234282"/>
                    </a:ext>
                  </a:extLst>
                </a:gridCol>
                <a:gridCol w="426027">
                  <a:extLst>
                    <a:ext uri="{9D8B030D-6E8A-4147-A177-3AD203B41FA5}">
                      <a16:colId xmlns:a16="http://schemas.microsoft.com/office/drawing/2014/main" val="2124986032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903990916"/>
                    </a:ext>
                  </a:extLst>
                </a:gridCol>
              </a:tblGrid>
              <a:tr h="454982"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206" marR="5206" marT="5206" marB="37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Sprint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Components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Reviewer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Effort Plan Original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Effort Plan Updated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Effort Actual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86253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UI structure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 and General UI component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Ali/Adrian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763246"/>
                  </a:ext>
                </a:extLst>
              </a:tr>
              <a:tr h="317550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view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overview, showing current medication and risks to self an others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UI/view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Rolf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Open?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19934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Hibernate setup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PoC, basic hibernate implementation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29536"/>
                  </a:ext>
                </a:extLst>
              </a:tr>
              <a:tr h="317550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patient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Implenment Service and Class, providing a template for all future implementations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Model, Services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Rolf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Partially Done (80%)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19258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project setup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empty packages/classes etc…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12666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UI Layout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Vaadin layout definition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Ali/Adrian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853672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Authentication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Access Control, possibility to authenticate as a user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Rolf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82945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Users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Service and Class for users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Control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Rolf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7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8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Sprint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de-CH" dirty="0" err="1"/>
              <a:t>urndown</a:t>
            </a:r>
            <a:r>
              <a:rPr lang="de-CH" dirty="0"/>
              <a:t>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4509BF8-FDB2-49A6-92D3-5A1113511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271777"/>
              </p:ext>
            </p:extLst>
          </p:nvPr>
        </p:nvGraphicFramePr>
        <p:xfrm>
          <a:off x="4253345" y="1505888"/>
          <a:ext cx="7204363" cy="3482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25355"/>
              </p:ext>
            </p:extLst>
          </p:nvPr>
        </p:nvGraphicFramePr>
        <p:xfrm>
          <a:off x="5479471" y="5362864"/>
          <a:ext cx="4752109" cy="814099"/>
        </p:xfrm>
        <a:graphic>
          <a:graphicData uri="http://schemas.openxmlformats.org/drawingml/2006/table">
            <a:tbl>
              <a:tblPr/>
              <a:tblGrid>
                <a:gridCol w="803414">
                  <a:extLst>
                    <a:ext uri="{9D8B030D-6E8A-4147-A177-3AD203B41FA5}">
                      <a16:colId xmlns:a16="http://schemas.microsoft.com/office/drawing/2014/main" val="1844460245"/>
                    </a:ext>
                  </a:extLst>
                </a:gridCol>
                <a:gridCol w="1230763">
                  <a:extLst>
                    <a:ext uri="{9D8B030D-6E8A-4147-A177-3AD203B41FA5}">
                      <a16:colId xmlns:a16="http://schemas.microsoft.com/office/drawing/2014/main" val="181743606"/>
                    </a:ext>
                  </a:extLst>
                </a:gridCol>
                <a:gridCol w="1367513">
                  <a:extLst>
                    <a:ext uri="{9D8B030D-6E8A-4147-A177-3AD203B41FA5}">
                      <a16:colId xmlns:a16="http://schemas.microsoft.com/office/drawing/2014/main" val="1472848221"/>
                    </a:ext>
                  </a:extLst>
                </a:gridCol>
                <a:gridCol w="1350419">
                  <a:extLst>
                    <a:ext uri="{9D8B030D-6E8A-4147-A177-3AD203B41FA5}">
                      <a16:colId xmlns:a16="http://schemas.microsoft.com/office/drawing/2014/main" val="3047889948"/>
                    </a:ext>
                  </a:extLst>
                </a:gridCol>
              </a:tblGrid>
              <a:tr h="240177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Sprint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de-CH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C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Record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Remaining</a:t>
                      </a:r>
                      <a:r>
                        <a:rPr lang="de-C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Effort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Remaining Ressources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42692"/>
                  </a:ext>
                </a:extLst>
              </a:tr>
              <a:tr h="28696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02.05.2017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172132"/>
                  </a:ext>
                </a:extLst>
              </a:tr>
              <a:tr h="28696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11.05.2017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57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de-CH" dirty="0" err="1"/>
              <a:t>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Ziele</a:t>
            </a:r>
            <a:r>
              <a:rPr lang="en-US" dirty="0"/>
              <a:t> </a:t>
            </a:r>
            <a:r>
              <a:rPr lang="en-US" dirty="0" err="1"/>
              <a:t>erreicht</a:t>
            </a:r>
            <a:r>
              <a:rPr lang="en-US" dirty="0"/>
              <a:t>, </a:t>
            </a:r>
            <a:r>
              <a:rPr lang="en-US" dirty="0" err="1"/>
              <a:t>ausstehende</a:t>
            </a:r>
            <a:r>
              <a:rPr lang="en-US" dirty="0"/>
              <a:t> </a:t>
            </a:r>
            <a:r>
              <a:rPr lang="en-US" dirty="0" err="1"/>
              <a:t>Ziele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Sprint 1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erledigtes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Sprint 2.</a:t>
            </a:r>
          </a:p>
          <a:p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Kapazität</a:t>
            </a:r>
            <a:r>
              <a:rPr lang="en-US" dirty="0"/>
              <a:t>, </a:t>
            </a:r>
            <a:r>
              <a:rPr lang="en-US" dirty="0" err="1"/>
              <a:t>Ausgleich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Einschätzung</a:t>
            </a:r>
            <a:endParaRPr lang="en-US" dirty="0"/>
          </a:p>
          <a:p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lauffähige</a:t>
            </a:r>
            <a:r>
              <a:rPr lang="en-US" dirty="0"/>
              <a:t> Version </a:t>
            </a:r>
            <a:r>
              <a:rPr lang="en-US" dirty="0" err="1"/>
              <a:t>erstellt</a:t>
            </a:r>
            <a:endParaRPr lang="en-US" dirty="0"/>
          </a:p>
          <a:p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Vorführung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MHC PMS Red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Widescreen</PresentationFormat>
  <Paragraphs>146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MHC PMS Task10</vt:lpstr>
      <vt:lpstr>Übersicht</vt:lpstr>
      <vt:lpstr>Sprint Analyse</vt:lpstr>
      <vt:lpstr>Sprint Analyse</vt:lpstr>
      <vt:lpstr>Fazit</vt:lpstr>
      <vt:lpstr>Vorführung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Task3 MHC PMS</dc:title>
  <dc:creator>Aleistar Markoczy</dc:creator>
  <cp:lastModifiedBy>Aleistar Markoczy</cp:lastModifiedBy>
  <cp:revision>40</cp:revision>
  <dcterms:created xsi:type="dcterms:W3CDTF">2017-03-20T17:36:53Z</dcterms:created>
  <dcterms:modified xsi:type="dcterms:W3CDTF">2017-05-11T21:22:23Z</dcterms:modified>
</cp:coreProperties>
</file>