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8"/>
  </p:notesMasterIdLst>
  <p:sldIdLst>
    <p:sldId id="256" r:id="rId2"/>
    <p:sldId id="257" r:id="rId3"/>
    <p:sldId id="258" r:id="rId4"/>
    <p:sldId id="268" r:id="rId5"/>
    <p:sldId id="259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istar Markoczy" initials="AM" lastIdx="4" clrIdx="0">
    <p:extLst>
      <p:ext uri="{19B8F6BF-5375-455C-9EA6-DF929625EA0E}">
        <p15:presenceInfo xmlns:p15="http://schemas.microsoft.com/office/powerpoint/2012/main" userId="8f18b01527c755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33" autoAdjust="0"/>
  </p:normalViewPr>
  <p:slideViewPr>
    <p:cSldViewPr snapToGrid="0">
      <p:cViewPr varScale="1">
        <p:scale>
          <a:sx n="92" d="100"/>
          <a:sy n="92" d="100"/>
        </p:scale>
        <p:origin x="64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1176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Git\ch.bfh.bti7081.s2017.red\doc\CS1\task10\scrum_v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/>
              <a:t>Burndown</a:t>
            </a:r>
            <a:r>
              <a:rPr lang="de-CH" baseline="0"/>
              <a:t> Chart</a:t>
            </a:r>
            <a:endParaRPr lang="de-CH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Remaining Effort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BurndownChart!$B$2:$B$13</c:f>
              <c:numCache>
                <c:formatCode>m/d/yyyy</c:formatCode>
                <c:ptCount val="12"/>
                <c:pt idx="0">
                  <c:v>42857</c:v>
                </c:pt>
                <c:pt idx="1">
                  <c:v>42866</c:v>
                </c:pt>
              </c:numCache>
            </c:numRef>
          </c:cat>
          <c:val>
            <c:numRef>
              <c:f>BurndownChart!$C$2:$C$13</c:f>
              <c:numCache>
                <c:formatCode>General</c:formatCode>
                <c:ptCount val="12"/>
                <c:pt idx="0">
                  <c:v>270</c:v>
                </c:pt>
                <c:pt idx="1">
                  <c:v>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DF-43C4-A8FC-8524A102C6D7}"/>
            </c:ext>
          </c:extLst>
        </c:ser>
        <c:ser>
          <c:idx val="1"/>
          <c:order val="1"/>
          <c:tx>
            <c:v>Remaining Resources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BurndownChart!$B$2:$B$13</c:f>
              <c:numCache>
                <c:formatCode>m/d/yyyy</c:formatCode>
                <c:ptCount val="12"/>
                <c:pt idx="0">
                  <c:v>42857</c:v>
                </c:pt>
                <c:pt idx="1">
                  <c:v>42866</c:v>
                </c:pt>
              </c:numCache>
            </c:numRef>
          </c:cat>
          <c:val>
            <c:numRef>
              <c:f>BurndownChart!$D$2:$D$13</c:f>
              <c:numCache>
                <c:formatCode>General</c:formatCode>
                <c:ptCount val="12"/>
                <c:pt idx="0">
                  <c:v>270</c:v>
                </c:pt>
                <c:pt idx="1">
                  <c:v>236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DF-43C4-A8FC-8524A102C6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0512344"/>
        <c:axId val="410510704"/>
      </c:lineChart>
      <c:dateAx>
        <c:axId val="4105123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0510704"/>
        <c:crosses val="autoZero"/>
        <c:auto val="1"/>
        <c:lblOffset val="100"/>
        <c:baseTimeUnit val="days"/>
      </c:dateAx>
      <c:valAx>
        <c:axId val="410510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051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5C9B3-8DFD-4D8D-A621-6446D25FF5D3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F4878-7372-4426-AAF7-036137652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8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F4878-7372-4426-AAF7-0361376526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F4878-7372-4426-AAF7-0361376526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35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F4878-7372-4426-AAF7-0361376526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56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F4878-7372-4426-AAF7-0361376526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23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F4878-7372-4426-AAF7-0361376526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03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F4878-7372-4426-AAF7-0361376526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39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12.05.2017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12.05.2017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418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12.05.2017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394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12.05.2017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968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12.05.2017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965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12.05.2017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501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12.05.2017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877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12.05.2017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581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12.05.2017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0668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12.05.2017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42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6F0-54F8-4A58-BAAD-23E529B91028}" type="datetimeFigureOut">
              <a:rPr lang="de-CH" smtClean="0"/>
              <a:t>12.05.2017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706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926F0-54F8-4A58-BAAD-23E529B91028}" type="datetimeFigureOut">
              <a:rPr lang="de-CH" smtClean="0"/>
              <a:t>12.05.2017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F1C58-9544-48E0-B99F-9F97FF3E22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860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scrum_v02.xls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MHC PMS Task10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Gruppe Rot</a:t>
            </a:r>
          </a:p>
        </p:txBody>
      </p:sp>
    </p:spTree>
    <p:extLst>
      <p:ext uri="{BB962C8B-B14F-4D97-AF65-F5344CB8AC3E}">
        <p14:creationId xmlns:p14="http://schemas.microsoft.com/office/powerpoint/2010/main" val="156426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Übersicht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Sprint Analyse</a:t>
            </a:r>
          </a:p>
          <a:p>
            <a:r>
              <a:rPr lang="de-CH" dirty="0"/>
              <a:t>Fazit</a:t>
            </a:r>
          </a:p>
          <a:p>
            <a:r>
              <a:rPr lang="de-CH" dirty="0"/>
              <a:t>(Vorführung)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5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Sprint Analyse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Sprint Backlog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de-CH" dirty="0">
                <a:hlinkClick r:id="rId3" action="ppaction://hlinkfile"/>
              </a:rPr>
              <a:t>scrum_v02.xlsx</a:t>
            </a:r>
            <a:endParaRPr lang="de-C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111831"/>
              </p:ext>
            </p:extLst>
          </p:nvPr>
        </p:nvGraphicFramePr>
        <p:xfrm>
          <a:off x="838201" y="2915896"/>
          <a:ext cx="10515597" cy="2170796"/>
        </p:xfrm>
        <a:graphic>
          <a:graphicData uri="http://schemas.openxmlformats.org/drawingml/2006/table">
            <a:tbl>
              <a:tblPr/>
              <a:tblGrid>
                <a:gridCol w="270163">
                  <a:extLst>
                    <a:ext uri="{9D8B030D-6E8A-4147-A177-3AD203B41FA5}">
                      <a16:colId xmlns:a16="http://schemas.microsoft.com/office/drawing/2014/main" val="4130050318"/>
                    </a:ext>
                  </a:extLst>
                </a:gridCol>
                <a:gridCol w="363682">
                  <a:extLst>
                    <a:ext uri="{9D8B030D-6E8A-4147-A177-3AD203B41FA5}">
                      <a16:colId xmlns:a16="http://schemas.microsoft.com/office/drawing/2014/main" val="577072214"/>
                    </a:ext>
                  </a:extLst>
                </a:gridCol>
                <a:gridCol w="1704109">
                  <a:extLst>
                    <a:ext uri="{9D8B030D-6E8A-4147-A177-3AD203B41FA5}">
                      <a16:colId xmlns:a16="http://schemas.microsoft.com/office/drawing/2014/main" val="2141097334"/>
                    </a:ext>
                  </a:extLst>
                </a:gridCol>
                <a:gridCol w="2940627">
                  <a:extLst>
                    <a:ext uri="{9D8B030D-6E8A-4147-A177-3AD203B41FA5}">
                      <a16:colId xmlns:a16="http://schemas.microsoft.com/office/drawing/2014/main" val="3749899385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3691457227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033274636"/>
                    </a:ext>
                  </a:extLst>
                </a:gridCol>
                <a:gridCol w="550718">
                  <a:extLst>
                    <a:ext uri="{9D8B030D-6E8A-4147-A177-3AD203B41FA5}">
                      <a16:colId xmlns:a16="http://schemas.microsoft.com/office/drawing/2014/main" val="2690406426"/>
                    </a:ext>
                  </a:extLst>
                </a:gridCol>
                <a:gridCol w="477981">
                  <a:extLst>
                    <a:ext uri="{9D8B030D-6E8A-4147-A177-3AD203B41FA5}">
                      <a16:colId xmlns:a16="http://schemas.microsoft.com/office/drawing/2014/main" val="40128227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45034283"/>
                    </a:ext>
                  </a:extLst>
                </a:gridCol>
                <a:gridCol w="519545">
                  <a:extLst>
                    <a:ext uri="{9D8B030D-6E8A-4147-A177-3AD203B41FA5}">
                      <a16:colId xmlns:a16="http://schemas.microsoft.com/office/drawing/2014/main" val="957057902"/>
                    </a:ext>
                  </a:extLst>
                </a:gridCol>
                <a:gridCol w="426027">
                  <a:extLst>
                    <a:ext uri="{9D8B030D-6E8A-4147-A177-3AD203B41FA5}">
                      <a16:colId xmlns:a16="http://schemas.microsoft.com/office/drawing/2014/main" val="2849288403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1079784108"/>
                    </a:ext>
                  </a:extLst>
                </a:gridCol>
              </a:tblGrid>
              <a:tr h="454982">
                <a:tc>
                  <a:txBody>
                    <a:bodyPr/>
                    <a:lstStyle/>
                    <a:p>
                      <a:pPr algn="l" fontAlgn="t"/>
                      <a:r>
                        <a:rPr lang="de-C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5206" marR="5206" marT="5206" marB="37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43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Sprint</a:t>
                      </a:r>
                    </a:p>
                  </a:txBody>
                  <a:tcPr marL="5206" marR="5206" marT="5206" marB="3748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43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5206" marR="5206" marT="5206" marB="3748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43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5206" marR="5206" marT="5206" marB="3748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43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Components</a:t>
                      </a:r>
                    </a:p>
                  </a:txBody>
                  <a:tcPr marL="5206" marR="5206" marT="5206" marB="3748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43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Owner</a:t>
                      </a:r>
                    </a:p>
                  </a:txBody>
                  <a:tcPr marL="5206" marR="5206" marT="5206" marB="3748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43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Reviewer</a:t>
                      </a:r>
                    </a:p>
                  </a:txBody>
                  <a:tcPr marL="5206" marR="5206" marT="5206" marB="3748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43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Priority</a:t>
                      </a:r>
                    </a:p>
                  </a:txBody>
                  <a:tcPr marL="5206" marR="5206" marT="5206" marB="3748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43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Effort Plan Original</a:t>
                      </a:r>
                    </a:p>
                  </a:txBody>
                  <a:tcPr marL="5206" marR="5206" marT="5206" marB="3748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43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Effort Plan Updated</a:t>
                      </a:r>
                    </a:p>
                  </a:txBody>
                  <a:tcPr marL="5206" marR="5206" marT="5206" marB="3748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43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Effort Actual</a:t>
                      </a:r>
                    </a:p>
                  </a:txBody>
                  <a:tcPr marL="5206" marR="5206" marT="5206" marB="3748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43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5206" marR="5206" marT="5206" marB="37481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4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917634"/>
                  </a:ext>
                </a:extLst>
              </a:tr>
              <a:tr h="180119"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5206" marR="5206" marT="5206" marB="3748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 UI structure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Menu and General UI component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Ali/Adrian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Florian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176428"/>
                  </a:ext>
                </a:extLst>
              </a:tr>
              <a:tr h="317550"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5206" marR="5206" marT="5206" marB="3748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view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overview, showing current medication and risks to self an others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UI/view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Adrian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Rolf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175144"/>
                  </a:ext>
                </a:extLst>
              </a:tr>
              <a:tr h="180119"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5206" marR="5206" marT="5206" marB="3748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Basic Hibernate setup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Database PoC, basic hibernate implementation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Database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Samuel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Florian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922157"/>
                  </a:ext>
                </a:extLst>
              </a:tr>
              <a:tr h="317550"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5206" marR="5206" marT="5206" marB="3748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 patient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Implenment Service and Class, providing a template for all future implementations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Model, Services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Samuel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Rolf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513446"/>
                  </a:ext>
                </a:extLst>
              </a:tr>
              <a:tr h="180119"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206" marR="5206" marT="5206" marB="3748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Basic project setup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 empty packages/classes etc…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Implementation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836314"/>
                  </a:ext>
                </a:extLst>
              </a:tr>
              <a:tr h="180119"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5206" marR="5206" marT="5206" marB="3748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 UI Layout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Vaadin layout definition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Ali/Adrian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Florian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484966"/>
                  </a:ext>
                </a:extLst>
              </a:tr>
              <a:tr h="180119"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5206" marR="5206" marT="5206" marB="3748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Authentication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Access Control, possibility to authenticate as a user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Rolf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272799"/>
                  </a:ext>
                </a:extLst>
              </a:tr>
              <a:tr h="180119"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5206" marR="5206" marT="5206" marB="3748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 Users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 Service and Class for users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 Control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Rolf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6" marR="5206" marT="5206" marB="37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</a:t>
                      </a:r>
                    </a:p>
                  </a:txBody>
                  <a:tcPr marL="5206" marR="5206" marT="5206" marB="37481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619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85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Sprint Analyse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de-CH" dirty="0" err="1"/>
              <a:t>urndown</a:t>
            </a:r>
            <a:r>
              <a:rPr lang="de-CH" dirty="0"/>
              <a:t> Chart</a:t>
            </a:r>
          </a:p>
          <a:p>
            <a:endParaRPr lang="en-US" dirty="0"/>
          </a:p>
          <a:p>
            <a:pPr lvl="1"/>
            <a:r>
              <a:rPr lang="en-US" dirty="0" err="1"/>
              <a:t>Geplant</a:t>
            </a:r>
            <a:r>
              <a:rPr lang="en-US" dirty="0"/>
              <a:t>: 35h</a:t>
            </a:r>
          </a:p>
          <a:p>
            <a:pPr lvl="1"/>
            <a:r>
              <a:rPr lang="en-US" dirty="0" err="1"/>
              <a:t>Erreicht</a:t>
            </a:r>
            <a:r>
              <a:rPr lang="en-US" dirty="0"/>
              <a:t>: 26h</a:t>
            </a:r>
            <a:endParaRPr lang="de-CH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4509BF8-FDB2-49A6-92D3-5A1113511C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796763"/>
              </p:ext>
            </p:extLst>
          </p:nvPr>
        </p:nvGraphicFramePr>
        <p:xfrm>
          <a:off x="4774478" y="1101437"/>
          <a:ext cx="6579322" cy="3773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631782"/>
              </p:ext>
            </p:extLst>
          </p:nvPr>
        </p:nvGraphicFramePr>
        <p:xfrm>
          <a:off x="5979391" y="5350193"/>
          <a:ext cx="3530600" cy="826770"/>
        </p:xfrm>
        <a:graphic>
          <a:graphicData uri="http://schemas.openxmlformats.org/drawingml/2006/table">
            <a:tbl>
              <a:tblPr/>
              <a:tblGrid>
                <a:gridCol w="596900">
                  <a:extLst>
                    <a:ext uri="{9D8B030D-6E8A-4147-A177-3AD203B41FA5}">
                      <a16:colId xmlns:a16="http://schemas.microsoft.com/office/drawing/2014/main" val="324505433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9794383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4434416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3028545738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Sprint</a:t>
                      </a:r>
                    </a:p>
                  </a:txBody>
                  <a:tcPr marL="6350" marR="6350" marT="63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Time of Record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Remaining Effort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Remaining Ressources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05727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02.05.2017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10762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11.05.2017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633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46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de-CH" dirty="0" err="1"/>
              <a:t>azit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Sprint </a:t>
            </a:r>
            <a:r>
              <a:rPr lang="en-US" dirty="0" err="1"/>
              <a:t>Planung</a:t>
            </a:r>
            <a:r>
              <a:rPr lang="en-US" dirty="0"/>
              <a:t> </a:t>
            </a:r>
            <a:r>
              <a:rPr lang="en-US" dirty="0" err="1"/>
              <a:t>ineffizient</a:t>
            </a:r>
            <a:endParaRPr lang="en-US" dirty="0"/>
          </a:p>
          <a:p>
            <a:r>
              <a:rPr lang="en-US" dirty="0" err="1"/>
              <a:t>Weniger</a:t>
            </a:r>
            <a:r>
              <a:rPr lang="en-US" dirty="0"/>
              <a:t> </a:t>
            </a:r>
            <a:r>
              <a:rPr lang="en-US" dirty="0" err="1"/>
              <a:t>Ressourcen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erwartet</a:t>
            </a:r>
            <a:endParaRPr lang="en-US" dirty="0"/>
          </a:p>
          <a:p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lauffähige</a:t>
            </a:r>
            <a:r>
              <a:rPr lang="en-US" dirty="0"/>
              <a:t> Version </a:t>
            </a:r>
            <a:r>
              <a:rPr lang="en-US" dirty="0" err="1"/>
              <a:t>erstellt</a:t>
            </a:r>
            <a:endParaRPr lang="en-US" dirty="0"/>
          </a:p>
          <a:p>
            <a:endParaRPr lang="de-C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5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Vorführung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MHC PMS Red</a:t>
            </a:r>
            <a:endParaRPr lang="de-C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34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248</Words>
  <Application>Microsoft Office PowerPoint</Application>
  <PresentationFormat>Widescreen</PresentationFormat>
  <Paragraphs>145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MHC PMS Task10</vt:lpstr>
      <vt:lpstr>Übersicht</vt:lpstr>
      <vt:lpstr>Sprint Analyse</vt:lpstr>
      <vt:lpstr>Sprint Analyse</vt:lpstr>
      <vt:lpstr>Fazit</vt:lpstr>
      <vt:lpstr>Vorführung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Task3 MHC PMS</dc:title>
  <dc:creator>Aleistar Markoczy</dc:creator>
  <cp:lastModifiedBy>Aleistar Markoczy</cp:lastModifiedBy>
  <cp:revision>47</cp:revision>
  <dcterms:created xsi:type="dcterms:W3CDTF">2017-03-20T17:36:53Z</dcterms:created>
  <dcterms:modified xsi:type="dcterms:W3CDTF">2017-05-12T06:25:29Z</dcterms:modified>
</cp:coreProperties>
</file>