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27432000" cy="16459200"/>
  <p:notesSz cx="6858000" cy="9144000"/>
  <p:defaultText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84">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snapToObjects="1">
      <p:cViewPr varScale="1">
        <p:scale>
          <a:sx n="47" d="100"/>
          <a:sy n="47" d="100"/>
        </p:scale>
        <p:origin x="1362" y="48"/>
      </p:cViewPr>
      <p:guideLst>
        <p:guide orient="horz" pos="5184"/>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113021"/>
            <a:ext cx="23317200" cy="3528060"/>
          </a:xfrm>
        </p:spPr>
        <p:txBody>
          <a:bodyPr/>
          <a:lstStyle/>
          <a:p>
            <a:r>
              <a:rPr lang="en-US"/>
              <a:t>Click to edit Master title style</a:t>
            </a:r>
          </a:p>
        </p:txBody>
      </p:sp>
      <p:sp>
        <p:nvSpPr>
          <p:cNvPr id="3" name="Subtitle 2"/>
          <p:cNvSpPr>
            <a:spLocks noGrp="1"/>
          </p:cNvSpPr>
          <p:nvPr>
            <p:ph type="subTitle" idx="1"/>
          </p:nvPr>
        </p:nvSpPr>
        <p:spPr>
          <a:xfrm>
            <a:off x="4114800" y="9326880"/>
            <a:ext cx="19202400" cy="4206240"/>
          </a:xfrm>
        </p:spPr>
        <p:txBody>
          <a:bodyPr/>
          <a:lstStyle>
            <a:lvl1pPr marL="0" indent="0" algn="ctr">
              <a:buNone/>
              <a:defRPr>
                <a:solidFill>
                  <a:schemeClr val="tx1">
                    <a:tint val="75000"/>
                  </a:schemeClr>
                </a:solidFill>
              </a:defRPr>
            </a:lvl1pPr>
            <a:lvl2pPr marL="1254008" indent="0" algn="ctr">
              <a:buNone/>
              <a:defRPr>
                <a:solidFill>
                  <a:schemeClr val="tx1">
                    <a:tint val="75000"/>
                  </a:schemeClr>
                </a:solidFill>
              </a:defRPr>
            </a:lvl2pPr>
            <a:lvl3pPr marL="2508016" indent="0" algn="ctr">
              <a:buNone/>
              <a:defRPr>
                <a:solidFill>
                  <a:schemeClr val="tx1">
                    <a:tint val="75000"/>
                  </a:schemeClr>
                </a:solidFill>
              </a:defRPr>
            </a:lvl3pPr>
            <a:lvl4pPr marL="3762024" indent="0" algn="ctr">
              <a:buNone/>
              <a:defRPr>
                <a:solidFill>
                  <a:schemeClr val="tx1">
                    <a:tint val="75000"/>
                  </a:schemeClr>
                </a:solidFill>
              </a:defRPr>
            </a:lvl4pPr>
            <a:lvl5pPr marL="5016033" indent="0" algn="ctr">
              <a:buNone/>
              <a:defRPr>
                <a:solidFill>
                  <a:schemeClr val="tx1">
                    <a:tint val="75000"/>
                  </a:schemeClr>
                </a:solidFill>
              </a:defRPr>
            </a:lvl5pPr>
            <a:lvl6pPr marL="6270041" indent="0" algn="ctr">
              <a:buNone/>
              <a:defRPr>
                <a:solidFill>
                  <a:schemeClr val="tx1">
                    <a:tint val="75000"/>
                  </a:schemeClr>
                </a:solidFill>
              </a:defRPr>
            </a:lvl6pPr>
            <a:lvl7pPr marL="7524049" indent="0" algn="ctr">
              <a:buNone/>
              <a:defRPr>
                <a:solidFill>
                  <a:schemeClr val="tx1">
                    <a:tint val="75000"/>
                  </a:schemeClr>
                </a:solidFill>
              </a:defRPr>
            </a:lvl7pPr>
            <a:lvl8pPr marL="8778057" indent="0" algn="ctr">
              <a:buNone/>
              <a:defRPr>
                <a:solidFill>
                  <a:schemeClr val="tx1">
                    <a:tint val="75000"/>
                  </a:schemeClr>
                </a:solidFill>
              </a:defRPr>
            </a:lvl8pPr>
            <a:lvl9pPr marL="1003206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53D7A8-1F1E-8044-9F3E-D49BE3D1CC50}" type="datetimeFigureOut">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50565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401953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664600" y="1581151"/>
            <a:ext cx="18516600" cy="337070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14800" y="1581151"/>
            <a:ext cx="55092600" cy="337070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037334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857330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0576561"/>
            <a:ext cx="23317200" cy="3268980"/>
          </a:xfrm>
        </p:spPr>
        <p:txBody>
          <a:bodyPr anchor="t"/>
          <a:lstStyle>
            <a:lvl1pPr algn="l">
              <a:defRPr sz="11000" b="1" cap="all"/>
            </a:lvl1pPr>
          </a:lstStyle>
          <a:p>
            <a:r>
              <a:rPr lang="en-US"/>
              <a:t>Click to edit Master title style</a:t>
            </a:r>
          </a:p>
        </p:txBody>
      </p:sp>
      <p:sp>
        <p:nvSpPr>
          <p:cNvPr id="3" name="Text Placeholder 2"/>
          <p:cNvSpPr>
            <a:spLocks noGrp="1"/>
          </p:cNvSpPr>
          <p:nvPr>
            <p:ph type="body" idx="1"/>
          </p:nvPr>
        </p:nvSpPr>
        <p:spPr>
          <a:xfrm>
            <a:off x="2166939" y="6976112"/>
            <a:ext cx="23317200" cy="3600449"/>
          </a:xfrm>
        </p:spPr>
        <p:txBody>
          <a:bodyPr anchor="b"/>
          <a:lstStyle>
            <a:lvl1pPr marL="0" indent="0">
              <a:buNone/>
              <a:defRPr sz="5500">
                <a:solidFill>
                  <a:schemeClr val="tx1">
                    <a:tint val="75000"/>
                  </a:schemeClr>
                </a:solidFill>
              </a:defRPr>
            </a:lvl1pPr>
            <a:lvl2pPr marL="1254008" indent="0">
              <a:buNone/>
              <a:defRPr sz="4900">
                <a:solidFill>
                  <a:schemeClr val="tx1">
                    <a:tint val="75000"/>
                  </a:schemeClr>
                </a:solidFill>
              </a:defRPr>
            </a:lvl2pPr>
            <a:lvl3pPr marL="2508016" indent="0">
              <a:buNone/>
              <a:defRPr sz="4400">
                <a:solidFill>
                  <a:schemeClr val="tx1">
                    <a:tint val="75000"/>
                  </a:schemeClr>
                </a:solidFill>
              </a:defRPr>
            </a:lvl3pPr>
            <a:lvl4pPr marL="3762024" indent="0">
              <a:buNone/>
              <a:defRPr sz="3800">
                <a:solidFill>
                  <a:schemeClr val="tx1">
                    <a:tint val="75000"/>
                  </a:schemeClr>
                </a:solidFill>
              </a:defRPr>
            </a:lvl4pPr>
            <a:lvl5pPr marL="5016033" indent="0">
              <a:buNone/>
              <a:defRPr sz="3800">
                <a:solidFill>
                  <a:schemeClr val="tx1">
                    <a:tint val="75000"/>
                  </a:schemeClr>
                </a:solidFill>
              </a:defRPr>
            </a:lvl5pPr>
            <a:lvl6pPr marL="6270041" indent="0">
              <a:buNone/>
              <a:defRPr sz="3800">
                <a:solidFill>
                  <a:schemeClr val="tx1">
                    <a:tint val="75000"/>
                  </a:schemeClr>
                </a:solidFill>
              </a:defRPr>
            </a:lvl6pPr>
            <a:lvl7pPr marL="7524049" indent="0">
              <a:buNone/>
              <a:defRPr sz="3800">
                <a:solidFill>
                  <a:schemeClr val="tx1">
                    <a:tint val="75000"/>
                  </a:schemeClr>
                </a:solidFill>
              </a:defRPr>
            </a:lvl7pPr>
            <a:lvl8pPr marL="8778057" indent="0">
              <a:buNone/>
              <a:defRPr sz="3800">
                <a:solidFill>
                  <a:schemeClr val="tx1">
                    <a:tint val="75000"/>
                  </a:schemeClr>
                </a:solidFill>
              </a:defRPr>
            </a:lvl8pPr>
            <a:lvl9pPr marL="10032065" indent="0">
              <a:buNone/>
              <a:defRPr sz="3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53D7A8-1F1E-8044-9F3E-D49BE3D1CC50}" type="datetimeFigureOut">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76735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48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3766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53D7A8-1F1E-8044-9F3E-D49BE3D1CC50}" type="datetimeFigureOut">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289408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59131"/>
            <a:ext cx="24688800" cy="2743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0" y="3684271"/>
            <a:ext cx="12120564"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a:t>Click to edit Master text styles</a:t>
            </a:r>
          </a:p>
        </p:txBody>
      </p:sp>
      <p:sp>
        <p:nvSpPr>
          <p:cNvPr id="4" name="Content Placeholder 3"/>
          <p:cNvSpPr>
            <a:spLocks noGrp="1"/>
          </p:cNvSpPr>
          <p:nvPr>
            <p:ph sz="half" idx="2"/>
          </p:nvPr>
        </p:nvSpPr>
        <p:spPr>
          <a:xfrm>
            <a:off x="1371600" y="5219700"/>
            <a:ext cx="12120564"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5077" y="3684271"/>
            <a:ext cx="12125325"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a:t>Click to edit Master text styles</a:t>
            </a:r>
          </a:p>
        </p:txBody>
      </p:sp>
      <p:sp>
        <p:nvSpPr>
          <p:cNvPr id="6" name="Content Placeholder 5"/>
          <p:cNvSpPr>
            <a:spLocks noGrp="1"/>
          </p:cNvSpPr>
          <p:nvPr>
            <p:ph sz="quarter" idx="4"/>
          </p:nvPr>
        </p:nvSpPr>
        <p:spPr>
          <a:xfrm>
            <a:off x="13935077" y="5219700"/>
            <a:ext cx="12125325"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53D7A8-1F1E-8044-9F3E-D49BE3D1CC50}" type="datetimeFigureOut">
              <a:t>12/11/2018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290182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53D7A8-1F1E-8044-9F3E-D49BE3D1CC50}" type="datetimeFigureOut">
              <a:t>12/11/2018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866257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53D7A8-1F1E-8044-9F3E-D49BE3D1CC50}" type="datetimeFigureOut">
              <a:t>12/11/2018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924345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655320"/>
            <a:ext cx="9024939" cy="2788920"/>
          </a:xfrm>
        </p:spPr>
        <p:txBody>
          <a:bodyPr anchor="b"/>
          <a:lstStyle>
            <a:lvl1pPr algn="l">
              <a:defRPr sz="5500" b="1"/>
            </a:lvl1pPr>
          </a:lstStyle>
          <a:p>
            <a:r>
              <a:rPr lang="en-US"/>
              <a:t>Click to edit Master title style</a:t>
            </a:r>
          </a:p>
        </p:txBody>
      </p:sp>
      <p:sp>
        <p:nvSpPr>
          <p:cNvPr id="3" name="Content Placeholder 2"/>
          <p:cNvSpPr>
            <a:spLocks noGrp="1"/>
          </p:cNvSpPr>
          <p:nvPr>
            <p:ph idx="1"/>
          </p:nvPr>
        </p:nvSpPr>
        <p:spPr>
          <a:xfrm>
            <a:off x="10725150" y="655321"/>
            <a:ext cx="15335250" cy="14047471"/>
          </a:xfrm>
        </p:spPr>
        <p:txBody>
          <a:bodyPr/>
          <a:lstStyle>
            <a:lvl1pPr>
              <a:defRPr sz="8800"/>
            </a:lvl1pPr>
            <a:lvl2pPr>
              <a:defRPr sz="7700"/>
            </a:lvl2pPr>
            <a:lvl3pPr>
              <a:defRPr sz="66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602" y="3444241"/>
            <a:ext cx="9024939" cy="11258551"/>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4753D7A8-1F1E-8044-9F3E-D49BE3D1CC50}" type="datetimeFigureOut">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901869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1521440"/>
            <a:ext cx="16459200" cy="1360171"/>
          </a:xfrm>
        </p:spPr>
        <p:txBody>
          <a:bodyPr anchor="b"/>
          <a:lstStyle>
            <a:lvl1pPr algn="l">
              <a:defRPr sz="5500" b="1"/>
            </a:lvl1pPr>
          </a:lstStyle>
          <a:p>
            <a:r>
              <a:rPr lang="en-US"/>
              <a:t>Click to edit Master title style</a:t>
            </a:r>
          </a:p>
        </p:txBody>
      </p:sp>
      <p:sp>
        <p:nvSpPr>
          <p:cNvPr id="3" name="Picture Placeholder 2"/>
          <p:cNvSpPr>
            <a:spLocks noGrp="1"/>
          </p:cNvSpPr>
          <p:nvPr>
            <p:ph type="pic" idx="1"/>
          </p:nvPr>
        </p:nvSpPr>
        <p:spPr>
          <a:xfrm>
            <a:off x="5376864" y="1470660"/>
            <a:ext cx="16459200" cy="9875520"/>
          </a:xfrm>
        </p:spPr>
        <p:txBody>
          <a:bodyPr/>
          <a:lstStyle>
            <a:lvl1pPr marL="0" indent="0">
              <a:buNone/>
              <a:defRPr sz="8800"/>
            </a:lvl1pPr>
            <a:lvl2pPr marL="1254008" indent="0">
              <a:buNone/>
              <a:defRPr sz="7700"/>
            </a:lvl2pPr>
            <a:lvl3pPr marL="2508016" indent="0">
              <a:buNone/>
              <a:defRPr sz="6600"/>
            </a:lvl3pPr>
            <a:lvl4pPr marL="3762024" indent="0">
              <a:buNone/>
              <a:defRPr sz="5500"/>
            </a:lvl4pPr>
            <a:lvl5pPr marL="5016033" indent="0">
              <a:buNone/>
              <a:defRPr sz="5500"/>
            </a:lvl5pPr>
            <a:lvl6pPr marL="6270041" indent="0">
              <a:buNone/>
              <a:defRPr sz="5500"/>
            </a:lvl6pPr>
            <a:lvl7pPr marL="7524049" indent="0">
              <a:buNone/>
              <a:defRPr sz="5500"/>
            </a:lvl7pPr>
            <a:lvl8pPr marL="8778057" indent="0">
              <a:buNone/>
              <a:defRPr sz="5500"/>
            </a:lvl8pPr>
            <a:lvl9pPr marL="10032065" indent="0">
              <a:buNone/>
              <a:defRPr sz="5500"/>
            </a:lvl9pPr>
          </a:lstStyle>
          <a:p>
            <a:endParaRPr lang="en-US"/>
          </a:p>
        </p:txBody>
      </p:sp>
      <p:sp>
        <p:nvSpPr>
          <p:cNvPr id="4" name="Text Placeholder 3"/>
          <p:cNvSpPr>
            <a:spLocks noGrp="1"/>
          </p:cNvSpPr>
          <p:nvPr>
            <p:ph type="body" sz="half" idx="2"/>
          </p:nvPr>
        </p:nvSpPr>
        <p:spPr>
          <a:xfrm>
            <a:off x="5376864" y="12881611"/>
            <a:ext cx="16459200" cy="1931669"/>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4753D7A8-1F1E-8044-9F3E-D49BE3D1CC50}" type="datetimeFigureOut">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954336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59131"/>
            <a:ext cx="24688800" cy="2743200"/>
          </a:xfrm>
          <a:prstGeom prst="rect">
            <a:avLst/>
          </a:prstGeom>
        </p:spPr>
        <p:txBody>
          <a:bodyPr vert="horz" lIns="250802" tIns="125401" rIns="250802" bIns="125401" rtlCol="0" anchor="ctr">
            <a:normAutofit/>
          </a:bodyPr>
          <a:lstStyle/>
          <a:p>
            <a:r>
              <a:rPr lang="en-US"/>
              <a:t>Click to edit Master title style</a:t>
            </a:r>
          </a:p>
        </p:txBody>
      </p:sp>
      <p:sp>
        <p:nvSpPr>
          <p:cNvPr id="3" name="Text Placeholder 2"/>
          <p:cNvSpPr>
            <a:spLocks noGrp="1"/>
          </p:cNvSpPr>
          <p:nvPr>
            <p:ph type="body" idx="1"/>
          </p:nvPr>
        </p:nvSpPr>
        <p:spPr>
          <a:xfrm>
            <a:off x="1371600" y="3840481"/>
            <a:ext cx="24688800" cy="10862311"/>
          </a:xfrm>
          <a:prstGeom prst="rect">
            <a:avLst/>
          </a:prstGeom>
        </p:spPr>
        <p:txBody>
          <a:bodyPr vert="horz" lIns="250802" tIns="125401" rIns="250802" bIns="1254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71600" y="15255241"/>
            <a:ext cx="6400800" cy="876300"/>
          </a:xfrm>
          <a:prstGeom prst="rect">
            <a:avLst/>
          </a:prstGeom>
        </p:spPr>
        <p:txBody>
          <a:bodyPr vert="horz" lIns="250802" tIns="125401" rIns="250802" bIns="125401" rtlCol="0" anchor="ctr"/>
          <a:lstStyle>
            <a:lvl1pPr algn="l">
              <a:defRPr sz="3300">
                <a:solidFill>
                  <a:schemeClr val="tx1">
                    <a:tint val="75000"/>
                  </a:schemeClr>
                </a:solidFill>
              </a:defRPr>
            </a:lvl1pPr>
          </a:lstStyle>
          <a:p>
            <a:fld id="{4753D7A8-1F1E-8044-9F3E-D49BE3D1CC50}" type="datetimeFigureOut">
              <a:t>12/11/2018</a:t>
            </a:fld>
            <a:endParaRPr lang="en-US"/>
          </a:p>
        </p:txBody>
      </p:sp>
      <p:sp>
        <p:nvSpPr>
          <p:cNvPr id="5" name="Footer Placeholder 4"/>
          <p:cNvSpPr>
            <a:spLocks noGrp="1"/>
          </p:cNvSpPr>
          <p:nvPr>
            <p:ph type="ftr" sz="quarter" idx="3"/>
          </p:nvPr>
        </p:nvSpPr>
        <p:spPr>
          <a:xfrm>
            <a:off x="9372600" y="15255241"/>
            <a:ext cx="8686800" cy="876300"/>
          </a:xfrm>
          <a:prstGeom prst="rect">
            <a:avLst/>
          </a:prstGeom>
        </p:spPr>
        <p:txBody>
          <a:bodyPr vert="horz" lIns="250802" tIns="125401" rIns="250802" bIns="125401" rtlCol="0" anchor="ctr"/>
          <a:lstStyle>
            <a:lvl1pPr algn="ctr">
              <a:defRPr sz="3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15255241"/>
            <a:ext cx="6400800" cy="876300"/>
          </a:xfrm>
          <a:prstGeom prst="rect">
            <a:avLst/>
          </a:prstGeom>
        </p:spPr>
        <p:txBody>
          <a:bodyPr vert="horz" lIns="250802" tIns="125401" rIns="250802" bIns="125401" rtlCol="0" anchor="ctr"/>
          <a:lstStyle>
            <a:lvl1pPr algn="r">
              <a:defRPr sz="3300">
                <a:solidFill>
                  <a:schemeClr val="tx1">
                    <a:tint val="75000"/>
                  </a:schemeClr>
                </a:solidFill>
              </a:defRPr>
            </a:lvl1pPr>
          </a:lstStyle>
          <a:p>
            <a:fld id="{39C1E372-0626-2842-8F90-F95181A2701B}" type="slidenum">
              <a:t>‹#›</a:t>
            </a:fld>
            <a:endParaRPr lang="en-US"/>
          </a:p>
        </p:txBody>
      </p:sp>
    </p:spTree>
    <p:extLst>
      <p:ext uri="{BB962C8B-B14F-4D97-AF65-F5344CB8AC3E}">
        <p14:creationId xmlns:p14="http://schemas.microsoft.com/office/powerpoint/2010/main" val="3982854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54008" rtl="0" eaLnBrk="1" latinLnBrk="0" hangingPunct="1">
        <a:spcBef>
          <a:spcPct val="0"/>
        </a:spcBef>
        <a:buNone/>
        <a:defRPr sz="12100" kern="1200">
          <a:solidFill>
            <a:schemeClr val="tx1"/>
          </a:solidFill>
          <a:latin typeface="+mj-lt"/>
          <a:ea typeface="+mj-ea"/>
          <a:cs typeface="+mj-cs"/>
        </a:defRPr>
      </a:lvl1pPr>
    </p:titleStyle>
    <p:bodyStyle>
      <a:lvl1pPr marL="940506" indent="-940506" algn="l" defTabSz="1254008" rtl="0" eaLnBrk="1" latinLnBrk="0" hangingPunct="1">
        <a:spcBef>
          <a:spcPct val="20000"/>
        </a:spcBef>
        <a:buFont typeface="Arial"/>
        <a:buChar char="•"/>
        <a:defRPr sz="8800" kern="1200">
          <a:solidFill>
            <a:schemeClr val="tx1"/>
          </a:solidFill>
          <a:latin typeface="+mn-lt"/>
          <a:ea typeface="+mn-ea"/>
          <a:cs typeface="+mn-cs"/>
        </a:defRPr>
      </a:lvl1pPr>
      <a:lvl2pPr marL="2037763" indent="-783755" algn="l" defTabSz="1254008" rtl="0" eaLnBrk="1" latinLnBrk="0" hangingPunct="1">
        <a:spcBef>
          <a:spcPct val="20000"/>
        </a:spcBef>
        <a:buFont typeface="Arial"/>
        <a:buChar char="–"/>
        <a:defRPr sz="7700" kern="1200">
          <a:solidFill>
            <a:schemeClr val="tx1"/>
          </a:solidFill>
          <a:latin typeface="+mn-lt"/>
          <a:ea typeface="+mn-ea"/>
          <a:cs typeface="+mn-cs"/>
        </a:defRPr>
      </a:lvl2pPr>
      <a:lvl3pPr marL="3135020" indent="-627004" algn="l" defTabSz="1254008" rtl="0" eaLnBrk="1" latinLnBrk="0" hangingPunct="1">
        <a:spcBef>
          <a:spcPct val="20000"/>
        </a:spcBef>
        <a:buFont typeface="Arial"/>
        <a:buChar char="•"/>
        <a:defRPr sz="6600" kern="1200">
          <a:solidFill>
            <a:schemeClr val="tx1"/>
          </a:solidFill>
          <a:latin typeface="+mn-lt"/>
          <a:ea typeface="+mn-ea"/>
          <a:cs typeface="+mn-cs"/>
        </a:defRPr>
      </a:lvl3pPr>
      <a:lvl4pPr marL="4389029" indent="-627004" algn="l" defTabSz="1254008" rtl="0" eaLnBrk="1" latinLnBrk="0" hangingPunct="1">
        <a:spcBef>
          <a:spcPct val="20000"/>
        </a:spcBef>
        <a:buFont typeface="Arial"/>
        <a:buChar char="–"/>
        <a:defRPr sz="5500" kern="1200">
          <a:solidFill>
            <a:schemeClr val="tx1"/>
          </a:solidFill>
          <a:latin typeface="+mn-lt"/>
          <a:ea typeface="+mn-ea"/>
          <a:cs typeface="+mn-cs"/>
        </a:defRPr>
      </a:lvl4pPr>
      <a:lvl5pPr marL="5643037" indent="-627004" algn="l" defTabSz="1254008" rtl="0" eaLnBrk="1" latinLnBrk="0" hangingPunct="1">
        <a:spcBef>
          <a:spcPct val="20000"/>
        </a:spcBef>
        <a:buFont typeface="Arial"/>
        <a:buChar char="»"/>
        <a:defRPr sz="5500" kern="1200">
          <a:solidFill>
            <a:schemeClr val="tx1"/>
          </a:solidFill>
          <a:latin typeface="+mn-lt"/>
          <a:ea typeface="+mn-ea"/>
          <a:cs typeface="+mn-cs"/>
        </a:defRPr>
      </a:lvl5pPr>
      <a:lvl6pPr marL="6897045" indent="-627004" algn="l" defTabSz="1254008" rtl="0" eaLnBrk="1" latinLnBrk="0" hangingPunct="1">
        <a:spcBef>
          <a:spcPct val="20000"/>
        </a:spcBef>
        <a:buFont typeface="Arial"/>
        <a:buChar char="•"/>
        <a:defRPr sz="5500" kern="1200">
          <a:solidFill>
            <a:schemeClr val="tx1"/>
          </a:solidFill>
          <a:latin typeface="+mn-lt"/>
          <a:ea typeface="+mn-ea"/>
          <a:cs typeface="+mn-cs"/>
        </a:defRPr>
      </a:lvl6pPr>
      <a:lvl7pPr marL="8151053" indent="-627004" algn="l" defTabSz="1254008" rtl="0" eaLnBrk="1" latinLnBrk="0" hangingPunct="1">
        <a:spcBef>
          <a:spcPct val="20000"/>
        </a:spcBef>
        <a:buFont typeface="Arial"/>
        <a:buChar char="•"/>
        <a:defRPr sz="5500" kern="1200">
          <a:solidFill>
            <a:schemeClr val="tx1"/>
          </a:solidFill>
          <a:latin typeface="+mn-lt"/>
          <a:ea typeface="+mn-ea"/>
          <a:cs typeface="+mn-cs"/>
        </a:defRPr>
      </a:lvl7pPr>
      <a:lvl8pPr marL="9405061" indent="-627004" algn="l" defTabSz="1254008" rtl="0" eaLnBrk="1" latinLnBrk="0" hangingPunct="1">
        <a:spcBef>
          <a:spcPct val="20000"/>
        </a:spcBef>
        <a:buFont typeface="Arial"/>
        <a:buChar char="•"/>
        <a:defRPr sz="5500" kern="1200">
          <a:solidFill>
            <a:schemeClr val="tx1"/>
          </a:solidFill>
          <a:latin typeface="+mn-lt"/>
          <a:ea typeface="+mn-ea"/>
          <a:cs typeface="+mn-cs"/>
        </a:defRPr>
      </a:lvl8pPr>
      <a:lvl9pPr marL="10659069" indent="-627004" algn="l" defTabSz="1254008" rtl="0" eaLnBrk="1" latinLnBrk="0" hangingPunct="1">
        <a:spcBef>
          <a:spcPct val="20000"/>
        </a:spcBef>
        <a:buFont typeface="Arial"/>
        <a:buChar char="•"/>
        <a:defRPr sz="5500" kern="1200">
          <a:solidFill>
            <a:schemeClr val="tx1"/>
          </a:solidFill>
          <a:latin typeface="+mn-lt"/>
          <a:ea typeface="+mn-ea"/>
          <a:cs typeface="+mn-cs"/>
        </a:defRPr>
      </a:lvl9pPr>
    </p:bodyStyle>
    <p:other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33"/>
          <p:cNvSpPr txBox="1">
            <a:spLocks noChangeArrowheads="1"/>
          </p:cNvSpPr>
          <p:nvPr/>
        </p:nvSpPr>
        <p:spPr bwMode="auto">
          <a:xfrm>
            <a:off x="828400" y="3746500"/>
            <a:ext cx="618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7" name="Text Box 234"/>
          <p:cNvSpPr txBox="1">
            <a:spLocks noChangeArrowheads="1"/>
          </p:cNvSpPr>
          <p:nvPr/>
        </p:nvSpPr>
        <p:spPr bwMode="auto">
          <a:xfrm>
            <a:off x="828400" y="3455352"/>
            <a:ext cx="179228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solidFill>
                  <a:srgbClr val="0071EE"/>
                </a:solidFill>
                <a:latin typeface="Helvetica" charset="0"/>
                <a:cs typeface="+mn-cs"/>
              </a:rPr>
              <a:t>Introduction</a:t>
            </a:r>
          </a:p>
        </p:txBody>
      </p:sp>
      <p:sp>
        <p:nvSpPr>
          <p:cNvPr id="8" name="Text Box 235"/>
          <p:cNvSpPr txBox="1">
            <a:spLocks noChangeArrowheads="1"/>
          </p:cNvSpPr>
          <p:nvPr/>
        </p:nvSpPr>
        <p:spPr bwMode="auto">
          <a:xfrm>
            <a:off x="828400" y="3991927"/>
            <a:ext cx="58772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a:latin typeface="Helvetica" charset="0"/>
              </a:rPr>
              <a:t>While there is a plethora of parallel corpora for languages that are similar, such as Indo-European languages, it is much harder to find corpora for language pairs that are more distance. My goal for this project was to translate Chinese fiction into English. While there are parallel corpora for Chinese-English, the majority focus on domains such as news and legal documents. I was unable to find any parallel corpora that dealt with modern Chinese fiction. As a result, I created my own corpus out of a popular Chinese web novel that has an official English translation. I then trained four neural network translation models and tested how they performed on both data sets.</a:t>
            </a:r>
            <a:endParaRPr lang="en-US" sz="1800" dirty="0">
              <a:latin typeface="Helvetica" charset="0"/>
              <a:cs typeface="+mn-cs"/>
            </a:endParaRPr>
          </a:p>
        </p:txBody>
      </p:sp>
      <p:sp>
        <p:nvSpPr>
          <p:cNvPr id="9" name="Text Box 237"/>
          <p:cNvSpPr txBox="1">
            <a:spLocks noChangeArrowheads="1"/>
          </p:cNvSpPr>
          <p:nvPr/>
        </p:nvSpPr>
        <p:spPr bwMode="auto">
          <a:xfrm>
            <a:off x="828400" y="9200161"/>
            <a:ext cx="329723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solidFill>
                  <a:srgbClr val="0071EE"/>
                </a:solidFill>
                <a:latin typeface="Helvetica" charset="0"/>
                <a:cs typeface="+mn-cs"/>
              </a:rPr>
              <a:t>Materials and Methods</a:t>
            </a:r>
          </a:p>
        </p:txBody>
      </p:sp>
      <p:sp>
        <p:nvSpPr>
          <p:cNvPr id="10" name="Text Box 238"/>
          <p:cNvSpPr txBox="1">
            <a:spLocks noChangeArrowheads="1"/>
          </p:cNvSpPr>
          <p:nvPr/>
        </p:nvSpPr>
        <p:spPr bwMode="auto">
          <a:xfrm>
            <a:off x="828400" y="9762136"/>
            <a:ext cx="587720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a:solidFill>
                  <a:srgbClr val="000000"/>
                </a:solidFill>
                <a:latin typeface="Helvetica" charset="0"/>
                <a:cs typeface="+mn-cs"/>
              </a:rPr>
              <a:t>I scraped the Chinese original and the official English translation of a Chinese web novel and manually aligned forty-five thousand sentences. For my other set of training data, I used the casia2015 corpus, a corpus of sentence pairs collected around the web. I used the </a:t>
            </a:r>
            <a:r>
              <a:rPr lang="en-US" sz="1800" dirty="0" err="1">
                <a:solidFill>
                  <a:srgbClr val="000000"/>
                </a:solidFill>
                <a:latin typeface="Helvetica" charset="0"/>
                <a:cs typeface="+mn-cs"/>
              </a:rPr>
              <a:t>nltk</a:t>
            </a:r>
            <a:r>
              <a:rPr lang="en-US" sz="1800" dirty="0">
                <a:solidFill>
                  <a:srgbClr val="000000"/>
                </a:solidFill>
                <a:latin typeface="Helvetica" charset="0"/>
                <a:cs typeface="+mn-cs"/>
              </a:rPr>
              <a:t> tokenizer and </a:t>
            </a:r>
            <a:r>
              <a:rPr lang="en-US" sz="1800" dirty="0" err="1">
                <a:solidFill>
                  <a:srgbClr val="000000"/>
                </a:solidFill>
                <a:latin typeface="Helvetica" charset="0"/>
                <a:cs typeface="+mn-cs"/>
              </a:rPr>
              <a:t>jieba</a:t>
            </a:r>
            <a:r>
              <a:rPr lang="en-US" sz="1800" dirty="0">
                <a:solidFill>
                  <a:srgbClr val="000000"/>
                </a:solidFill>
                <a:latin typeface="Helvetica" charset="0"/>
                <a:cs typeface="+mn-cs"/>
              </a:rPr>
              <a:t>, a Chinese tokenizer, to tokenize the Chinese and English </a:t>
            </a:r>
            <a:r>
              <a:rPr lang="en-US" sz="1800" dirty="0">
                <a:solidFill>
                  <a:srgbClr val="000000"/>
                </a:solidFill>
                <a:latin typeface="Helvetica" charset="0"/>
              </a:rPr>
              <a:t>corpora. </a:t>
            </a:r>
            <a:r>
              <a:rPr lang="en-US" sz="1800" dirty="0">
                <a:solidFill>
                  <a:srgbClr val="000000"/>
                </a:solidFill>
                <a:latin typeface="Helvetica" charset="0"/>
                <a:cs typeface="+mn-cs"/>
              </a:rPr>
              <a:t>I used </a:t>
            </a:r>
            <a:r>
              <a:rPr lang="en-US" sz="1800" dirty="0" err="1">
                <a:solidFill>
                  <a:srgbClr val="000000"/>
                </a:solidFill>
                <a:latin typeface="Helvetica" charset="0"/>
                <a:cs typeface="+mn-cs"/>
              </a:rPr>
              <a:t>OpenNMT</a:t>
            </a:r>
            <a:r>
              <a:rPr lang="en-US" sz="1800" dirty="0">
                <a:solidFill>
                  <a:srgbClr val="000000"/>
                </a:solidFill>
                <a:latin typeface="Helvetica" charset="0"/>
                <a:cs typeface="+mn-cs"/>
              </a:rPr>
              <a:t> to train four neural network translation models on the default encoder-decoder architecture. The first model was trained exclusively on the casia2015 corpus. The second model was trained exclusively on the fiction corpus I compiled. The third model was trained on a mix of the two corpora. The last model was trained on the same mix, but employed target token mixing from the paper Effective Domain Mixing for Neural Machine </a:t>
            </a:r>
            <a:r>
              <a:rPr lang="en-US" sz="1800" dirty="0">
                <a:solidFill>
                  <a:srgbClr val="000000"/>
                </a:solidFill>
                <a:latin typeface="Helvetica" panose="020B0604020202020204" pitchFamily="34" charset="0"/>
                <a:cs typeface="Helvetica" panose="020B0604020202020204" pitchFamily="34" charset="0"/>
              </a:rPr>
              <a:t>Translation (</a:t>
            </a:r>
            <a:r>
              <a:rPr lang="en-US" sz="1800" dirty="0">
                <a:latin typeface="Helvetica" panose="020B0604020202020204" pitchFamily="34" charset="0"/>
                <a:cs typeface="Helvetica" panose="020B0604020202020204" pitchFamily="34" charset="0"/>
              </a:rPr>
              <a:t>Denny </a:t>
            </a:r>
            <a:r>
              <a:rPr lang="en-US" sz="1800" dirty="0" err="1">
                <a:latin typeface="Helvetica" panose="020B0604020202020204" pitchFamily="34" charset="0"/>
                <a:cs typeface="Helvetica" panose="020B0604020202020204" pitchFamily="34" charset="0"/>
              </a:rPr>
              <a:t>Britz</a:t>
            </a:r>
            <a:r>
              <a:rPr lang="en-US" sz="1800" dirty="0">
                <a:latin typeface="Helvetica" panose="020B0604020202020204" pitchFamily="34" charset="0"/>
                <a:cs typeface="Helvetica" panose="020B0604020202020204" pitchFamily="34" charset="0"/>
              </a:rPr>
              <a:t>, Quoc Le, and Reid </a:t>
            </a:r>
            <a:r>
              <a:rPr lang="en-US" sz="1800" dirty="0" err="1">
                <a:latin typeface="Helvetica" panose="020B0604020202020204" pitchFamily="34" charset="0"/>
                <a:cs typeface="Helvetica" panose="020B0604020202020204" pitchFamily="34" charset="0"/>
              </a:rPr>
              <a:t>Pryzant</a:t>
            </a:r>
            <a:r>
              <a:rPr lang="en-US" sz="1800" dirty="0">
                <a:latin typeface="Helvetica" panose="020B0604020202020204" pitchFamily="34" charset="0"/>
                <a:cs typeface="Helvetica" panose="020B0604020202020204" pitchFamily="34" charset="0"/>
              </a:rPr>
              <a:t>. 2017)</a:t>
            </a:r>
            <a:r>
              <a:rPr lang="en-US" sz="1800" dirty="0">
                <a:solidFill>
                  <a:srgbClr val="000000"/>
                </a:solidFill>
                <a:latin typeface="Helvetica" panose="020B0604020202020204" pitchFamily="34" charset="0"/>
                <a:cs typeface="Helvetica" panose="020B0604020202020204" pitchFamily="34" charset="0"/>
              </a:rPr>
              <a:t>. I performed </a:t>
            </a:r>
            <a:r>
              <a:rPr lang="en-US" sz="1800" dirty="0">
                <a:solidFill>
                  <a:srgbClr val="000000"/>
                </a:solidFill>
                <a:latin typeface="Helvetica" charset="0"/>
                <a:cs typeface="+mn-cs"/>
              </a:rPr>
              <a:t>the steps twice, training a total of eight models. For the first four models, I used a smaller portion of the casia2015 corpus. For the second four models, I used the full casia2015 corpus.</a:t>
            </a:r>
          </a:p>
        </p:txBody>
      </p:sp>
      <p:sp>
        <p:nvSpPr>
          <p:cNvPr id="11" name="Text Box 243"/>
          <p:cNvSpPr txBox="1">
            <a:spLocks noChangeArrowheads="1"/>
          </p:cNvSpPr>
          <p:nvPr/>
        </p:nvSpPr>
        <p:spPr bwMode="auto">
          <a:xfrm>
            <a:off x="20675600" y="3911600"/>
            <a:ext cx="12112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solidFill>
                  <a:srgbClr val="0071EE"/>
                </a:solidFill>
                <a:latin typeface="Helvetica" charset="0"/>
                <a:cs typeface="+mn-cs"/>
              </a:rPr>
              <a:t>Results</a:t>
            </a:r>
          </a:p>
        </p:txBody>
      </p:sp>
      <p:sp>
        <p:nvSpPr>
          <p:cNvPr id="12" name="Text Box 244"/>
          <p:cNvSpPr txBox="1">
            <a:spLocks noChangeArrowheads="1"/>
          </p:cNvSpPr>
          <p:nvPr/>
        </p:nvSpPr>
        <p:spPr bwMode="auto">
          <a:xfrm>
            <a:off x="20675600" y="4464050"/>
            <a:ext cx="584227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a:solidFill>
                  <a:srgbClr val="000000"/>
                </a:solidFill>
                <a:latin typeface="Helvetica" charset="0"/>
              </a:rPr>
              <a:t>For the first four models, both the naïve mixture and the mixture with target token mixing performed better than the pure </a:t>
            </a:r>
            <a:r>
              <a:rPr lang="en-US" sz="1800" dirty="0" err="1">
                <a:solidFill>
                  <a:srgbClr val="000000"/>
                </a:solidFill>
                <a:latin typeface="Helvetica" charset="0"/>
              </a:rPr>
              <a:t>Casia</a:t>
            </a:r>
            <a:r>
              <a:rPr lang="en-US" sz="1800" dirty="0">
                <a:solidFill>
                  <a:srgbClr val="000000"/>
                </a:solidFill>
                <a:latin typeface="Helvetica" charset="0"/>
              </a:rPr>
              <a:t> and pure </a:t>
            </a:r>
            <a:r>
              <a:rPr lang="en-US" sz="1800" dirty="0" err="1">
                <a:solidFill>
                  <a:srgbClr val="000000"/>
                </a:solidFill>
                <a:latin typeface="Helvetica" charset="0"/>
              </a:rPr>
              <a:t>Ficiton</a:t>
            </a:r>
            <a:r>
              <a:rPr lang="en-US" sz="1800" dirty="0">
                <a:solidFill>
                  <a:srgbClr val="000000"/>
                </a:solidFill>
                <a:latin typeface="Helvetica" charset="0"/>
              </a:rPr>
              <a:t> datasets. The naïve mixture performed better than the mixture with target tokens on both </a:t>
            </a:r>
            <a:r>
              <a:rPr lang="en-US" sz="1800" dirty="0" err="1">
                <a:solidFill>
                  <a:srgbClr val="000000"/>
                </a:solidFill>
                <a:latin typeface="Helvetica" charset="0"/>
              </a:rPr>
              <a:t>Casia</a:t>
            </a:r>
            <a:r>
              <a:rPr lang="en-US" sz="1800" dirty="0">
                <a:solidFill>
                  <a:srgbClr val="000000"/>
                </a:solidFill>
                <a:latin typeface="Helvetica" charset="0"/>
              </a:rPr>
              <a:t> and Fiction test data. </a:t>
            </a:r>
          </a:p>
          <a:p>
            <a:pPr>
              <a:defRPr/>
            </a:pPr>
            <a:r>
              <a:rPr lang="en-US" sz="1800" dirty="0">
                <a:solidFill>
                  <a:srgbClr val="000000"/>
                </a:solidFill>
                <a:latin typeface="Helvetica" charset="0"/>
                <a:cs typeface="+mn-cs"/>
              </a:rPr>
              <a:t>The target token was correctly predicted 2317/2400 times on the </a:t>
            </a:r>
            <a:r>
              <a:rPr lang="en-US" sz="1800" dirty="0" err="1">
                <a:solidFill>
                  <a:srgbClr val="000000"/>
                </a:solidFill>
                <a:latin typeface="Helvetica" charset="0"/>
                <a:cs typeface="+mn-cs"/>
              </a:rPr>
              <a:t>Ficiton</a:t>
            </a:r>
            <a:r>
              <a:rPr lang="en-US" sz="1800" dirty="0">
                <a:solidFill>
                  <a:srgbClr val="000000"/>
                </a:solidFill>
                <a:latin typeface="Helvetica" charset="0"/>
                <a:cs typeface="+mn-cs"/>
              </a:rPr>
              <a:t> data set, and 1044/1050 times on the </a:t>
            </a:r>
            <a:r>
              <a:rPr lang="en-US" sz="1800" dirty="0" err="1">
                <a:solidFill>
                  <a:srgbClr val="000000"/>
                </a:solidFill>
                <a:latin typeface="Helvetica" charset="0"/>
                <a:cs typeface="+mn-cs"/>
              </a:rPr>
              <a:t>Casia</a:t>
            </a:r>
            <a:r>
              <a:rPr lang="en-US" sz="1800" dirty="0">
                <a:solidFill>
                  <a:srgbClr val="000000"/>
                </a:solidFill>
                <a:latin typeface="Helvetica" charset="0"/>
                <a:cs typeface="+mn-cs"/>
              </a:rPr>
              <a:t> dataset. </a:t>
            </a:r>
          </a:p>
          <a:p>
            <a:pPr>
              <a:defRPr/>
            </a:pPr>
            <a:r>
              <a:rPr lang="en-US" sz="1800" dirty="0">
                <a:solidFill>
                  <a:srgbClr val="000000"/>
                </a:solidFill>
                <a:latin typeface="Helvetica" charset="0"/>
              </a:rPr>
              <a:t>For the second four models, the pure Fiction dataset performed better than either of the mixed datasets on Fiction. The naïve mixture performed best on the </a:t>
            </a:r>
            <a:r>
              <a:rPr lang="en-US" sz="1800" dirty="0" err="1">
                <a:solidFill>
                  <a:srgbClr val="000000"/>
                </a:solidFill>
                <a:latin typeface="Helvetica" charset="0"/>
              </a:rPr>
              <a:t>Casia</a:t>
            </a:r>
            <a:r>
              <a:rPr lang="en-US" sz="1800" dirty="0">
                <a:solidFill>
                  <a:srgbClr val="000000"/>
                </a:solidFill>
                <a:latin typeface="Helvetica" charset="0"/>
              </a:rPr>
              <a:t> test data, and the pure </a:t>
            </a:r>
            <a:r>
              <a:rPr lang="en-US" sz="1800" dirty="0" err="1">
                <a:solidFill>
                  <a:srgbClr val="000000"/>
                </a:solidFill>
                <a:latin typeface="Helvetica" charset="0"/>
              </a:rPr>
              <a:t>Casia</a:t>
            </a:r>
            <a:r>
              <a:rPr lang="en-US" sz="1800" dirty="0">
                <a:solidFill>
                  <a:srgbClr val="000000"/>
                </a:solidFill>
                <a:latin typeface="Helvetica" charset="0"/>
              </a:rPr>
              <a:t> and the mixture with target tokens performed equally well on </a:t>
            </a:r>
            <a:r>
              <a:rPr lang="en-US" sz="1800" dirty="0" err="1">
                <a:solidFill>
                  <a:srgbClr val="000000"/>
                </a:solidFill>
                <a:latin typeface="Helvetica" charset="0"/>
              </a:rPr>
              <a:t>Casia</a:t>
            </a:r>
            <a:r>
              <a:rPr lang="en-US" sz="1800" dirty="0">
                <a:solidFill>
                  <a:srgbClr val="000000"/>
                </a:solidFill>
                <a:latin typeface="Helvetica" charset="0"/>
              </a:rPr>
              <a:t> test data.</a:t>
            </a:r>
            <a:endParaRPr lang="en-US" sz="1800" dirty="0">
              <a:solidFill>
                <a:srgbClr val="000000"/>
              </a:solidFill>
              <a:latin typeface="Helvetica" charset="0"/>
              <a:cs typeface="+mn-cs"/>
            </a:endParaRPr>
          </a:p>
        </p:txBody>
      </p:sp>
      <p:sp>
        <p:nvSpPr>
          <p:cNvPr id="13" name="Text Box 245"/>
          <p:cNvSpPr txBox="1">
            <a:spLocks noChangeArrowheads="1"/>
          </p:cNvSpPr>
          <p:nvPr/>
        </p:nvSpPr>
        <p:spPr bwMode="auto">
          <a:xfrm>
            <a:off x="20675600" y="8738198"/>
            <a:ext cx="17081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solidFill>
                  <a:srgbClr val="0071EE"/>
                </a:solidFill>
                <a:latin typeface="Helvetica" charset="0"/>
                <a:cs typeface="+mn-cs"/>
              </a:rPr>
              <a:t>Conclusion</a:t>
            </a:r>
          </a:p>
        </p:txBody>
      </p:sp>
      <p:sp>
        <p:nvSpPr>
          <p:cNvPr id="14" name="Text Box 246"/>
          <p:cNvSpPr txBox="1">
            <a:spLocks noChangeArrowheads="1"/>
          </p:cNvSpPr>
          <p:nvPr/>
        </p:nvSpPr>
        <p:spPr bwMode="auto">
          <a:xfrm>
            <a:off x="20675600" y="9299152"/>
            <a:ext cx="584227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a:solidFill>
                  <a:srgbClr val="000000"/>
                </a:solidFill>
                <a:latin typeface="Helvetica" charset="0"/>
              </a:rPr>
              <a:t>It is unexpected that the naïve mixing of the </a:t>
            </a:r>
            <a:r>
              <a:rPr lang="en-US" sz="1800" dirty="0" err="1">
                <a:solidFill>
                  <a:srgbClr val="000000"/>
                </a:solidFill>
                <a:latin typeface="Helvetica" charset="0"/>
              </a:rPr>
              <a:t>Casia</a:t>
            </a:r>
            <a:r>
              <a:rPr lang="en-US" sz="1800" dirty="0">
                <a:solidFill>
                  <a:srgbClr val="000000"/>
                </a:solidFill>
                <a:latin typeface="Helvetica" charset="0"/>
              </a:rPr>
              <a:t> and Fiction data sets resulted in better BLEU scores than the mixing with target tokens. Two possible explanations are as follows. One, the </a:t>
            </a:r>
            <a:r>
              <a:rPr lang="en-US" sz="1800" dirty="0" err="1">
                <a:solidFill>
                  <a:srgbClr val="000000"/>
                </a:solidFill>
                <a:latin typeface="Helvetica" charset="0"/>
              </a:rPr>
              <a:t>Casia</a:t>
            </a:r>
            <a:r>
              <a:rPr lang="en-US" sz="1800" dirty="0">
                <a:solidFill>
                  <a:srgbClr val="000000"/>
                </a:solidFill>
                <a:latin typeface="Helvetica" charset="0"/>
              </a:rPr>
              <a:t> data set may be too mixed already. The </a:t>
            </a:r>
            <a:r>
              <a:rPr lang="en-US" sz="1800" dirty="0" err="1">
                <a:solidFill>
                  <a:srgbClr val="000000"/>
                </a:solidFill>
                <a:latin typeface="Helvetica" charset="0"/>
              </a:rPr>
              <a:t>Casia</a:t>
            </a:r>
            <a:r>
              <a:rPr lang="en-US" sz="1800" dirty="0">
                <a:solidFill>
                  <a:srgbClr val="000000"/>
                </a:solidFill>
                <a:latin typeface="Helvetica" charset="0"/>
              </a:rPr>
              <a:t> data set was pulled from various places around the web, and while there are no domain tags, it does seem that the number of domains covered are fairly broad. It is possible that the heterogeneity of the corpus had already led to a degradation of translation quality. If possible, I would redo the experiment with a more homogenous corpus as the base, then try naïve mixing and mixing with target tokens. A second possibility is simply that more data is required. It is possible that the naïve mixing improved scores in both categories because the model was still being refined, and having a larger amount of data was more important than having domain specific data.</a:t>
            </a:r>
          </a:p>
        </p:txBody>
      </p:sp>
      <p:sp>
        <p:nvSpPr>
          <p:cNvPr id="15" name="Text Box 247"/>
          <p:cNvSpPr txBox="1">
            <a:spLocks noChangeArrowheads="1"/>
          </p:cNvSpPr>
          <p:nvPr/>
        </p:nvSpPr>
        <p:spPr bwMode="auto">
          <a:xfrm>
            <a:off x="20675600" y="14751962"/>
            <a:ext cx="207168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solidFill>
                  <a:srgbClr val="0071EE"/>
                </a:solidFill>
                <a:latin typeface="Helvetica" charset="0"/>
                <a:cs typeface="+mn-cs"/>
              </a:rPr>
              <a:t>Acknowledgement</a:t>
            </a:r>
          </a:p>
        </p:txBody>
      </p:sp>
      <p:sp>
        <p:nvSpPr>
          <p:cNvPr id="16" name="Text Box 249"/>
          <p:cNvSpPr txBox="1">
            <a:spLocks noChangeArrowheads="1"/>
          </p:cNvSpPr>
          <p:nvPr/>
        </p:nvSpPr>
        <p:spPr bwMode="auto">
          <a:xfrm>
            <a:off x="20675600" y="15215512"/>
            <a:ext cx="584227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400" dirty="0">
                <a:solidFill>
                  <a:srgbClr val="000000"/>
                </a:solidFill>
                <a:latin typeface="Helvetica" charset="0"/>
                <a:cs typeface="+mn-cs"/>
              </a:rPr>
              <a:t>Thank you Drago for your guidance this semester.</a:t>
            </a:r>
          </a:p>
          <a:p>
            <a:pPr>
              <a:defRPr/>
            </a:pPr>
            <a:r>
              <a:rPr lang="en-US" sz="1400" dirty="0">
                <a:solidFill>
                  <a:srgbClr val="000000"/>
                </a:solidFill>
                <a:latin typeface="Helvetica" charset="0"/>
              </a:rPr>
              <a:t>Effective Domain Mixing for Neural Machine </a:t>
            </a:r>
            <a:r>
              <a:rPr lang="en-US" sz="1400" dirty="0">
                <a:solidFill>
                  <a:srgbClr val="000000"/>
                </a:solidFill>
                <a:latin typeface="Helvetica" panose="020B0604020202020204" pitchFamily="34" charset="0"/>
                <a:cs typeface="Helvetica" panose="020B0604020202020204" pitchFamily="34" charset="0"/>
              </a:rPr>
              <a:t>Translation (</a:t>
            </a:r>
            <a:r>
              <a:rPr lang="en-US" sz="1400" dirty="0">
                <a:latin typeface="Helvetica" panose="020B0604020202020204" pitchFamily="34" charset="0"/>
                <a:cs typeface="Helvetica" panose="020B0604020202020204" pitchFamily="34" charset="0"/>
              </a:rPr>
              <a:t>Denny </a:t>
            </a:r>
            <a:r>
              <a:rPr lang="en-US" sz="1400" dirty="0" err="1">
                <a:latin typeface="Helvetica" panose="020B0604020202020204" pitchFamily="34" charset="0"/>
                <a:cs typeface="Helvetica" panose="020B0604020202020204" pitchFamily="34" charset="0"/>
              </a:rPr>
              <a:t>Britz</a:t>
            </a:r>
            <a:r>
              <a:rPr lang="en-US" sz="1400" dirty="0">
                <a:latin typeface="Helvetica" panose="020B0604020202020204" pitchFamily="34" charset="0"/>
                <a:cs typeface="Helvetica" panose="020B0604020202020204" pitchFamily="34" charset="0"/>
              </a:rPr>
              <a:t>, Quoc Le, and Reid </a:t>
            </a:r>
            <a:r>
              <a:rPr lang="en-US" sz="1400" dirty="0" err="1">
                <a:latin typeface="Helvetica" panose="020B0604020202020204" pitchFamily="34" charset="0"/>
                <a:cs typeface="Helvetica" panose="020B0604020202020204" pitchFamily="34" charset="0"/>
              </a:rPr>
              <a:t>Pryzant</a:t>
            </a:r>
            <a:r>
              <a:rPr lang="en-US" sz="1400" dirty="0">
                <a:latin typeface="Helvetica" panose="020B0604020202020204" pitchFamily="34" charset="0"/>
                <a:cs typeface="Helvetica" panose="020B0604020202020204" pitchFamily="34" charset="0"/>
              </a:rPr>
              <a:t>. 2017)</a:t>
            </a:r>
            <a:r>
              <a:rPr lang="en-US" sz="1400" dirty="0">
                <a:solidFill>
                  <a:srgbClr val="000000"/>
                </a:solidFill>
                <a:latin typeface="Helvetica" panose="020B0604020202020204" pitchFamily="34" charset="0"/>
                <a:cs typeface="Helvetica" panose="020B0604020202020204" pitchFamily="34" charset="0"/>
              </a:rPr>
              <a:t>.</a:t>
            </a:r>
            <a:endParaRPr lang="en-US" sz="1400" dirty="0">
              <a:solidFill>
                <a:srgbClr val="000000"/>
              </a:solidFill>
              <a:latin typeface="Helvetica" charset="0"/>
              <a:cs typeface="+mn-cs"/>
            </a:endParaRPr>
          </a:p>
        </p:txBody>
      </p:sp>
      <p:sp>
        <p:nvSpPr>
          <p:cNvPr id="17" name="Text Box 250"/>
          <p:cNvSpPr txBox="1">
            <a:spLocks noChangeArrowheads="1"/>
          </p:cNvSpPr>
          <p:nvPr/>
        </p:nvSpPr>
        <p:spPr bwMode="auto">
          <a:xfrm>
            <a:off x="4396154" y="1517650"/>
            <a:ext cx="2025747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3600" dirty="0">
                <a:latin typeface="Helvetica" charset="0"/>
                <a:cs typeface="+mn-cs"/>
              </a:rPr>
              <a:t>Christopher Leege</a:t>
            </a:r>
            <a:endParaRPr lang="en-US" sz="3600" baseline="30000" dirty="0">
              <a:cs typeface="+mn-cs"/>
            </a:endParaRPr>
          </a:p>
        </p:txBody>
      </p:sp>
      <p:sp>
        <p:nvSpPr>
          <p:cNvPr id="18" name="Text Box 40"/>
          <p:cNvSpPr txBox="1">
            <a:spLocks noChangeArrowheads="1"/>
          </p:cNvSpPr>
          <p:nvPr/>
        </p:nvSpPr>
        <p:spPr bwMode="auto">
          <a:xfrm>
            <a:off x="4396154" y="493713"/>
            <a:ext cx="2093530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5200" dirty="0">
                <a:solidFill>
                  <a:srgbClr val="0071EE"/>
                </a:solidFill>
                <a:latin typeface="Helvetica" charset="0"/>
                <a:cs typeface="+mn-cs"/>
              </a:rPr>
              <a:t>Domain Mixing for Chinese-English Neural Machine Translation</a:t>
            </a:r>
            <a:endParaRPr lang="en-US" dirty="0">
              <a:solidFill>
                <a:srgbClr val="0071EE"/>
              </a:solidFill>
              <a:cs typeface="+mn-cs"/>
            </a:endParaRPr>
          </a:p>
        </p:txBody>
      </p:sp>
      <p:sp>
        <p:nvSpPr>
          <p:cNvPr id="19" name="Text Box 251"/>
          <p:cNvSpPr txBox="1">
            <a:spLocks noChangeArrowheads="1"/>
          </p:cNvSpPr>
          <p:nvPr/>
        </p:nvSpPr>
        <p:spPr bwMode="auto">
          <a:xfrm>
            <a:off x="4554415" y="2179638"/>
            <a:ext cx="2023989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800" dirty="0">
                <a:solidFill>
                  <a:srgbClr val="000000"/>
                </a:solidFill>
                <a:cs typeface="+mn-cs"/>
              </a:rPr>
              <a:t>Department of Computer Science, Yale University</a:t>
            </a:r>
          </a:p>
        </p:txBody>
      </p:sp>
      <p:cxnSp>
        <p:nvCxnSpPr>
          <p:cNvPr id="223" name="Straight Connector 222"/>
          <p:cNvCxnSpPr/>
          <p:nvPr/>
        </p:nvCxnSpPr>
        <p:spPr bwMode="auto">
          <a:xfrm>
            <a:off x="828400" y="3111500"/>
            <a:ext cx="25689475" cy="0"/>
          </a:xfrm>
          <a:prstGeom prst="line">
            <a:avLst/>
          </a:prstGeom>
          <a:solidFill>
            <a:schemeClr val="accent1"/>
          </a:solidFill>
          <a:ln w="2857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25" name="Text Box 38"/>
          <p:cNvSpPr txBox="1">
            <a:spLocks noChangeArrowheads="1"/>
          </p:cNvSpPr>
          <p:nvPr/>
        </p:nvSpPr>
        <p:spPr bwMode="auto">
          <a:xfrm>
            <a:off x="13964862" y="7373737"/>
            <a:ext cx="46737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a:solidFill>
                  <a:srgbClr val="0071EE"/>
                </a:solidFill>
                <a:latin typeface="Helvetica" charset="0"/>
                <a:cs typeface="+mn-cs"/>
              </a:rPr>
              <a:t>Figure 2. BLEU Scores for the four models. Models on the y-axis, test data on the x-axis</a:t>
            </a:r>
            <a:endParaRPr lang="en-US" sz="1400" dirty="0">
              <a:solidFill>
                <a:srgbClr val="0071EE"/>
              </a:solidFill>
              <a:latin typeface="Helvetica" charset="0"/>
              <a:cs typeface="+mn-cs"/>
            </a:endParaRPr>
          </a:p>
        </p:txBody>
      </p:sp>
      <p:sp>
        <p:nvSpPr>
          <p:cNvPr id="227" name="Text Box 38"/>
          <p:cNvSpPr txBox="1">
            <a:spLocks noChangeArrowheads="1"/>
          </p:cNvSpPr>
          <p:nvPr/>
        </p:nvSpPr>
        <p:spPr bwMode="auto">
          <a:xfrm>
            <a:off x="8236836" y="10948966"/>
            <a:ext cx="4666276" cy="296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ts val="1700"/>
              </a:lnSpc>
              <a:spcBef>
                <a:spcPct val="50000"/>
              </a:spcBef>
              <a:defRPr/>
            </a:pPr>
            <a:r>
              <a:rPr lang="en-US" sz="1400" b="1" dirty="0">
                <a:solidFill>
                  <a:srgbClr val="0071EE"/>
                </a:solidFill>
                <a:latin typeface="Helvetica" charset="0"/>
                <a:cs typeface="+mn-cs"/>
              </a:rPr>
              <a:t>Figure 1. </a:t>
            </a:r>
            <a:r>
              <a:rPr lang="en-US" sz="1400" b="1" dirty="0" err="1">
                <a:solidFill>
                  <a:srgbClr val="0071EE"/>
                </a:solidFill>
                <a:latin typeface="Helvetica" charset="0"/>
                <a:cs typeface="+mn-cs"/>
              </a:rPr>
              <a:t>OpenNMT</a:t>
            </a:r>
            <a:r>
              <a:rPr lang="en-US" sz="1400" b="1" dirty="0">
                <a:solidFill>
                  <a:srgbClr val="0071EE"/>
                </a:solidFill>
                <a:latin typeface="Helvetica" charset="0"/>
                <a:cs typeface="+mn-cs"/>
              </a:rPr>
              <a:t> encoder-decoder architecture</a:t>
            </a:r>
            <a:endParaRPr lang="en-US" sz="1400" dirty="0">
              <a:solidFill>
                <a:srgbClr val="0071EE"/>
              </a:solidFill>
              <a:latin typeface="Helvetica" charset="0"/>
              <a:cs typeface="+mn-cs"/>
            </a:endParaRPr>
          </a:p>
        </p:txBody>
      </p:sp>
      <p:sp>
        <p:nvSpPr>
          <p:cNvPr id="2" name="TextBox 1"/>
          <p:cNvSpPr txBox="1"/>
          <p:nvPr/>
        </p:nvSpPr>
        <p:spPr>
          <a:xfrm>
            <a:off x="24794308" y="2141865"/>
            <a:ext cx="1846662" cy="523220"/>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Verdana" panose="020B0604030504040204" pitchFamily="34" charset="0"/>
              </a:rPr>
              <a:t>LILY Lab</a:t>
            </a:r>
          </a:p>
        </p:txBody>
      </p:sp>
      <p:pic>
        <p:nvPicPr>
          <p:cNvPr id="1029" name="Picture 5" descr="C:\Users\Dragomir Radev\Dropbox\Drago\Yale_University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400" y="1064349"/>
            <a:ext cx="2581687" cy="111528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1779" y="862527"/>
            <a:ext cx="2275840" cy="1000311"/>
          </a:xfrm>
          <a:prstGeom prst="rect">
            <a:avLst/>
          </a:prstGeom>
        </p:spPr>
      </p:pic>
      <p:graphicFrame>
        <p:nvGraphicFramePr>
          <p:cNvPr id="304" name="Table 303">
            <a:extLst>
              <a:ext uri="{FF2B5EF4-FFF2-40B4-BE49-F238E27FC236}">
                <a16:creationId xmlns:a16="http://schemas.microsoft.com/office/drawing/2014/main" id="{EBC21815-CAA9-4DC0-A769-DD65390B80DC}"/>
              </a:ext>
            </a:extLst>
          </p:cNvPr>
          <p:cNvGraphicFramePr>
            <a:graphicFrameLocks noGrp="1"/>
          </p:cNvGraphicFramePr>
          <p:nvPr>
            <p:extLst>
              <p:ext uri="{D42A27DB-BD31-4B8C-83A1-F6EECF244321}">
                <p14:modId xmlns:p14="http://schemas.microsoft.com/office/powerpoint/2010/main" val="2045996092"/>
              </p:ext>
            </p:extLst>
          </p:nvPr>
        </p:nvGraphicFramePr>
        <p:xfrm>
          <a:off x="13964862" y="3998097"/>
          <a:ext cx="5648988" cy="3375640"/>
        </p:xfrm>
        <a:graphic>
          <a:graphicData uri="http://schemas.openxmlformats.org/drawingml/2006/table">
            <a:tbl>
              <a:tblPr firstRow="1" bandRow="1">
                <a:tableStyleId>{5C22544A-7EE6-4342-B048-85BDC9FD1C3A}</a:tableStyleId>
              </a:tblPr>
              <a:tblGrid>
                <a:gridCol w="1882996">
                  <a:extLst>
                    <a:ext uri="{9D8B030D-6E8A-4147-A177-3AD203B41FA5}">
                      <a16:colId xmlns:a16="http://schemas.microsoft.com/office/drawing/2014/main" val="2199459130"/>
                    </a:ext>
                  </a:extLst>
                </a:gridCol>
                <a:gridCol w="1882996">
                  <a:extLst>
                    <a:ext uri="{9D8B030D-6E8A-4147-A177-3AD203B41FA5}">
                      <a16:colId xmlns:a16="http://schemas.microsoft.com/office/drawing/2014/main" val="623093306"/>
                    </a:ext>
                  </a:extLst>
                </a:gridCol>
                <a:gridCol w="1882996">
                  <a:extLst>
                    <a:ext uri="{9D8B030D-6E8A-4147-A177-3AD203B41FA5}">
                      <a16:colId xmlns:a16="http://schemas.microsoft.com/office/drawing/2014/main" val="3195583568"/>
                    </a:ext>
                  </a:extLst>
                </a:gridCol>
              </a:tblGrid>
              <a:tr h="675128">
                <a:tc>
                  <a:txBody>
                    <a:bodyPr/>
                    <a:lstStyle/>
                    <a:p>
                      <a:r>
                        <a:rPr lang="en-US" sz="2400" dirty="0"/>
                        <a:t>Smaller</a:t>
                      </a:r>
                    </a:p>
                  </a:txBody>
                  <a:tcPr/>
                </a:tc>
                <a:tc>
                  <a:txBody>
                    <a:bodyPr/>
                    <a:lstStyle/>
                    <a:p>
                      <a:r>
                        <a:rPr lang="en-US" sz="2400" dirty="0"/>
                        <a:t>Casia2015</a:t>
                      </a:r>
                    </a:p>
                  </a:txBody>
                  <a:tcPr/>
                </a:tc>
                <a:tc>
                  <a:txBody>
                    <a:bodyPr/>
                    <a:lstStyle/>
                    <a:p>
                      <a:r>
                        <a:rPr lang="en-US" sz="2400" dirty="0"/>
                        <a:t>Fiction</a:t>
                      </a:r>
                    </a:p>
                  </a:txBody>
                  <a:tcPr/>
                </a:tc>
                <a:extLst>
                  <a:ext uri="{0D108BD9-81ED-4DB2-BD59-A6C34878D82A}">
                    <a16:rowId xmlns:a16="http://schemas.microsoft.com/office/drawing/2014/main" val="3742624151"/>
                  </a:ext>
                </a:extLst>
              </a:tr>
              <a:tr h="675128">
                <a:tc>
                  <a:txBody>
                    <a:bodyPr/>
                    <a:lstStyle/>
                    <a:p>
                      <a:r>
                        <a:rPr lang="en-US" sz="2400" dirty="0"/>
                        <a:t>Casia2015</a:t>
                      </a:r>
                    </a:p>
                  </a:txBody>
                  <a:tcPr/>
                </a:tc>
                <a:tc>
                  <a:txBody>
                    <a:bodyPr/>
                    <a:lstStyle/>
                    <a:p>
                      <a:r>
                        <a:rPr lang="en-US" sz="2400" dirty="0"/>
                        <a:t>8.79</a:t>
                      </a:r>
                    </a:p>
                  </a:txBody>
                  <a:tcPr/>
                </a:tc>
                <a:tc>
                  <a:txBody>
                    <a:bodyPr/>
                    <a:lstStyle/>
                    <a:p>
                      <a:r>
                        <a:rPr lang="en-US" sz="2400" dirty="0"/>
                        <a:t>2.01</a:t>
                      </a:r>
                    </a:p>
                  </a:txBody>
                  <a:tcPr/>
                </a:tc>
                <a:extLst>
                  <a:ext uri="{0D108BD9-81ED-4DB2-BD59-A6C34878D82A}">
                    <a16:rowId xmlns:a16="http://schemas.microsoft.com/office/drawing/2014/main" val="2851682941"/>
                  </a:ext>
                </a:extLst>
              </a:tr>
              <a:tr h="675128">
                <a:tc>
                  <a:txBody>
                    <a:bodyPr/>
                    <a:lstStyle/>
                    <a:p>
                      <a:r>
                        <a:rPr lang="en-US" sz="2400" dirty="0"/>
                        <a:t>Fiction</a:t>
                      </a:r>
                    </a:p>
                  </a:txBody>
                  <a:tcPr/>
                </a:tc>
                <a:tc>
                  <a:txBody>
                    <a:bodyPr/>
                    <a:lstStyle/>
                    <a:p>
                      <a:r>
                        <a:rPr lang="en-US" sz="2400" dirty="0"/>
                        <a:t>1.12</a:t>
                      </a:r>
                    </a:p>
                  </a:txBody>
                  <a:tcPr/>
                </a:tc>
                <a:tc>
                  <a:txBody>
                    <a:bodyPr/>
                    <a:lstStyle/>
                    <a:p>
                      <a:r>
                        <a:rPr lang="en-US" sz="2400" dirty="0"/>
                        <a:t>11.79</a:t>
                      </a:r>
                    </a:p>
                  </a:txBody>
                  <a:tcPr/>
                </a:tc>
                <a:extLst>
                  <a:ext uri="{0D108BD9-81ED-4DB2-BD59-A6C34878D82A}">
                    <a16:rowId xmlns:a16="http://schemas.microsoft.com/office/drawing/2014/main" val="1090466143"/>
                  </a:ext>
                </a:extLst>
              </a:tr>
              <a:tr h="675128">
                <a:tc>
                  <a:txBody>
                    <a:bodyPr/>
                    <a:lstStyle/>
                    <a:p>
                      <a:r>
                        <a:rPr lang="en-US" sz="2400" dirty="0"/>
                        <a:t>Mix</a:t>
                      </a:r>
                    </a:p>
                  </a:txBody>
                  <a:tcPr/>
                </a:tc>
                <a:tc>
                  <a:txBody>
                    <a:bodyPr/>
                    <a:lstStyle/>
                    <a:p>
                      <a:r>
                        <a:rPr lang="en-US" sz="2400" b="1" dirty="0"/>
                        <a:t>9.44</a:t>
                      </a:r>
                    </a:p>
                  </a:txBody>
                  <a:tcPr/>
                </a:tc>
                <a:tc>
                  <a:txBody>
                    <a:bodyPr/>
                    <a:lstStyle/>
                    <a:p>
                      <a:r>
                        <a:rPr lang="en-US" sz="2400" b="1" dirty="0"/>
                        <a:t>13.67</a:t>
                      </a:r>
                    </a:p>
                  </a:txBody>
                  <a:tcPr/>
                </a:tc>
                <a:extLst>
                  <a:ext uri="{0D108BD9-81ED-4DB2-BD59-A6C34878D82A}">
                    <a16:rowId xmlns:a16="http://schemas.microsoft.com/office/drawing/2014/main" val="1082345621"/>
                  </a:ext>
                </a:extLst>
              </a:tr>
              <a:tr h="675128">
                <a:tc>
                  <a:txBody>
                    <a:bodyPr/>
                    <a:lstStyle/>
                    <a:p>
                      <a:r>
                        <a:rPr lang="en-US" sz="2400" dirty="0" err="1"/>
                        <a:t>Mix+Token</a:t>
                      </a:r>
                      <a:endParaRPr lang="en-US" sz="2400" dirty="0"/>
                    </a:p>
                  </a:txBody>
                  <a:tcPr/>
                </a:tc>
                <a:tc>
                  <a:txBody>
                    <a:bodyPr/>
                    <a:lstStyle/>
                    <a:p>
                      <a:r>
                        <a:rPr lang="en-US" sz="2400" dirty="0"/>
                        <a:t>9.37</a:t>
                      </a:r>
                    </a:p>
                  </a:txBody>
                  <a:tcPr/>
                </a:tc>
                <a:tc>
                  <a:txBody>
                    <a:bodyPr/>
                    <a:lstStyle/>
                    <a:p>
                      <a:r>
                        <a:rPr lang="en-US" sz="2400" dirty="0"/>
                        <a:t>13.01</a:t>
                      </a:r>
                    </a:p>
                  </a:txBody>
                  <a:tcPr/>
                </a:tc>
                <a:extLst>
                  <a:ext uri="{0D108BD9-81ED-4DB2-BD59-A6C34878D82A}">
                    <a16:rowId xmlns:a16="http://schemas.microsoft.com/office/drawing/2014/main" val="3530170428"/>
                  </a:ext>
                </a:extLst>
              </a:tr>
            </a:tbl>
          </a:graphicData>
        </a:graphic>
      </p:graphicFrame>
      <p:pic>
        <p:nvPicPr>
          <p:cNvPr id="1026" name="Picture 2" descr="Decoder with input feeding">
            <a:extLst>
              <a:ext uri="{FF2B5EF4-FFF2-40B4-BE49-F238E27FC236}">
                <a16:creationId xmlns:a16="http://schemas.microsoft.com/office/drawing/2014/main" id="{57D4FC3A-D0ED-461D-8D39-FD2C0DDBBB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6836" y="7094063"/>
            <a:ext cx="3810000" cy="37147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08" name="Table 307">
            <a:extLst>
              <a:ext uri="{FF2B5EF4-FFF2-40B4-BE49-F238E27FC236}">
                <a16:creationId xmlns:a16="http://schemas.microsoft.com/office/drawing/2014/main" id="{2E0FB91A-3BFF-4359-835E-F6BD37B304D5}"/>
              </a:ext>
            </a:extLst>
          </p:cNvPr>
          <p:cNvGraphicFramePr>
            <a:graphicFrameLocks noGrp="1"/>
          </p:cNvGraphicFramePr>
          <p:nvPr>
            <p:extLst>
              <p:ext uri="{D42A27DB-BD31-4B8C-83A1-F6EECF244321}">
                <p14:modId xmlns:p14="http://schemas.microsoft.com/office/powerpoint/2010/main" val="3892959017"/>
              </p:ext>
            </p:extLst>
          </p:nvPr>
        </p:nvGraphicFramePr>
        <p:xfrm>
          <a:off x="13964862" y="9781350"/>
          <a:ext cx="5648988" cy="3375640"/>
        </p:xfrm>
        <a:graphic>
          <a:graphicData uri="http://schemas.openxmlformats.org/drawingml/2006/table">
            <a:tbl>
              <a:tblPr firstRow="1" bandRow="1">
                <a:tableStyleId>{5C22544A-7EE6-4342-B048-85BDC9FD1C3A}</a:tableStyleId>
              </a:tblPr>
              <a:tblGrid>
                <a:gridCol w="1882996">
                  <a:extLst>
                    <a:ext uri="{9D8B030D-6E8A-4147-A177-3AD203B41FA5}">
                      <a16:colId xmlns:a16="http://schemas.microsoft.com/office/drawing/2014/main" val="2199459130"/>
                    </a:ext>
                  </a:extLst>
                </a:gridCol>
                <a:gridCol w="1882996">
                  <a:extLst>
                    <a:ext uri="{9D8B030D-6E8A-4147-A177-3AD203B41FA5}">
                      <a16:colId xmlns:a16="http://schemas.microsoft.com/office/drawing/2014/main" val="623093306"/>
                    </a:ext>
                  </a:extLst>
                </a:gridCol>
                <a:gridCol w="1882996">
                  <a:extLst>
                    <a:ext uri="{9D8B030D-6E8A-4147-A177-3AD203B41FA5}">
                      <a16:colId xmlns:a16="http://schemas.microsoft.com/office/drawing/2014/main" val="3195583568"/>
                    </a:ext>
                  </a:extLst>
                </a:gridCol>
              </a:tblGrid>
              <a:tr h="675128">
                <a:tc>
                  <a:txBody>
                    <a:bodyPr/>
                    <a:lstStyle/>
                    <a:p>
                      <a:r>
                        <a:rPr lang="en-US" sz="2400" dirty="0"/>
                        <a:t>Larger</a:t>
                      </a:r>
                    </a:p>
                  </a:txBody>
                  <a:tcPr/>
                </a:tc>
                <a:tc>
                  <a:txBody>
                    <a:bodyPr/>
                    <a:lstStyle/>
                    <a:p>
                      <a:r>
                        <a:rPr lang="en-US" sz="2400" dirty="0"/>
                        <a:t>Casia2015</a:t>
                      </a:r>
                    </a:p>
                  </a:txBody>
                  <a:tcPr/>
                </a:tc>
                <a:tc>
                  <a:txBody>
                    <a:bodyPr/>
                    <a:lstStyle/>
                    <a:p>
                      <a:r>
                        <a:rPr lang="en-US" sz="2400" dirty="0"/>
                        <a:t>Fiction</a:t>
                      </a:r>
                    </a:p>
                  </a:txBody>
                  <a:tcPr/>
                </a:tc>
                <a:extLst>
                  <a:ext uri="{0D108BD9-81ED-4DB2-BD59-A6C34878D82A}">
                    <a16:rowId xmlns:a16="http://schemas.microsoft.com/office/drawing/2014/main" val="3742624151"/>
                  </a:ext>
                </a:extLst>
              </a:tr>
              <a:tr h="675128">
                <a:tc>
                  <a:txBody>
                    <a:bodyPr/>
                    <a:lstStyle/>
                    <a:p>
                      <a:r>
                        <a:rPr lang="en-US" sz="2400" dirty="0"/>
                        <a:t>Casia2015</a:t>
                      </a:r>
                    </a:p>
                  </a:txBody>
                  <a:tcPr/>
                </a:tc>
                <a:tc>
                  <a:txBody>
                    <a:bodyPr/>
                    <a:lstStyle/>
                    <a:p>
                      <a:r>
                        <a:rPr lang="en-US" sz="2400" dirty="0"/>
                        <a:t>14.38</a:t>
                      </a:r>
                    </a:p>
                  </a:txBody>
                  <a:tcPr/>
                </a:tc>
                <a:tc>
                  <a:txBody>
                    <a:bodyPr/>
                    <a:lstStyle/>
                    <a:p>
                      <a:r>
                        <a:rPr lang="en-US" sz="2400" dirty="0"/>
                        <a:t>3.42</a:t>
                      </a:r>
                    </a:p>
                  </a:txBody>
                  <a:tcPr/>
                </a:tc>
                <a:extLst>
                  <a:ext uri="{0D108BD9-81ED-4DB2-BD59-A6C34878D82A}">
                    <a16:rowId xmlns:a16="http://schemas.microsoft.com/office/drawing/2014/main" val="2851682941"/>
                  </a:ext>
                </a:extLst>
              </a:tr>
              <a:tr h="675128">
                <a:tc>
                  <a:txBody>
                    <a:bodyPr/>
                    <a:lstStyle/>
                    <a:p>
                      <a:r>
                        <a:rPr lang="en-US" sz="2400" dirty="0"/>
                        <a:t>Fiction</a:t>
                      </a:r>
                    </a:p>
                  </a:txBody>
                  <a:tcPr/>
                </a:tc>
                <a:tc>
                  <a:txBody>
                    <a:bodyPr/>
                    <a:lstStyle/>
                    <a:p>
                      <a:r>
                        <a:rPr lang="en-US" sz="2400" dirty="0"/>
                        <a:t>0.74</a:t>
                      </a:r>
                    </a:p>
                  </a:txBody>
                  <a:tcPr/>
                </a:tc>
                <a:tc>
                  <a:txBody>
                    <a:bodyPr/>
                    <a:lstStyle/>
                    <a:p>
                      <a:r>
                        <a:rPr lang="en-US" sz="2400" b="1" dirty="0"/>
                        <a:t>10.60</a:t>
                      </a:r>
                    </a:p>
                  </a:txBody>
                  <a:tcPr/>
                </a:tc>
                <a:extLst>
                  <a:ext uri="{0D108BD9-81ED-4DB2-BD59-A6C34878D82A}">
                    <a16:rowId xmlns:a16="http://schemas.microsoft.com/office/drawing/2014/main" val="1090466143"/>
                  </a:ext>
                </a:extLst>
              </a:tr>
              <a:tr h="675128">
                <a:tc>
                  <a:txBody>
                    <a:bodyPr/>
                    <a:lstStyle/>
                    <a:p>
                      <a:r>
                        <a:rPr lang="en-US" sz="2400" dirty="0"/>
                        <a:t>Mix</a:t>
                      </a:r>
                    </a:p>
                  </a:txBody>
                  <a:tcPr/>
                </a:tc>
                <a:tc>
                  <a:txBody>
                    <a:bodyPr/>
                    <a:lstStyle/>
                    <a:p>
                      <a:r>
                        <a:rPr lang="en-US" sz="2400" b="1" dirty="0"/>
                        <a:t>14.43</a:t>
                      </a:r>
                    </a:p>
                  </a:txBody>
                  <a:tcPr/>
                </a:tc>
                <a:tc>
                  <a:txBody>
                    <a:bodyPr/>
                    <a:lstStyle/>
                    <a:p>
                      <a:r>
                        <a:rPr lang="en-US" sz="2400" b="0" dirty="0"/>
                        <a:t>10.50</a:t>
                      </a:r>
                    </a:p>
                  </a:txBody>
                  <a:tcPr/>
                </a:tc>
                <a:extLst>
                  <a:ext uri="{0D108BD9-81ED-4DB2-BD59-A6C34878D82A}">
                    <a16:rowId xmlns:a16="http://schemas.microsoft.com/office/drawing/2014/main" val="1082345621"/>
                  </a:ext>
                </a:extLst>
              </a:tr>
              <a:tr h="675128">
                <a:tc>
                  <a:txBody>
                    <a:bodyPr/>
                    <a:lstStyle/>
                    <a:p>
                      <a:r>
                        <a:rPr lang="en-US" sz="2400" dirty="0" err="1"/>
                        <a:t>Mix+Token</a:t>
                      </a:r>
                      <a:endParaRPr lang="en-US" sz="2400" dirty="0"/>
                    </a:p>
                  </a:txBody>
                  <a:tcPr/>
                </a:tc>
                <a:tc>
                  <a:txBody>
                    <a:bodyPr/>
                    <a:lstStyle/>
                    <a:p>
                      <a:r>
                        <a:rPr lang="en-US" sz="2400" dirty="0"/>
                        <a:t>14.38</a:t>
                      </a:r>
                    </a:p>
                  </a:txBody>
                  <a:tcPr/>
                </a:tc>
                <a:tc>
                  <a:txBody>
                    <a:bodyPr/>
                    <a:lstStyle/>
                    <a:p>
                      <a:r>
                        <a:rPr lang="en-US" sz="2400" dirty="0"/>
                        <a:t>10.03</a:t>
                      </a:r>
                    </a:p>
                  </a:txBody>
                  <a:tcPr/>
                </a:tc>
                <a:extLst>
                  <a:ext uri="{0D108BD9-81ED-4DB2-BD59-A6C34878D82A}">
                    <a16:rowId xmlns:a16="http://schemas.microsoft.com/office/drawing/2014/main" val="3530170428"/>
                  </a:ext>
                </a:extLst>
              </a:tr>
            </a:tbl>
          </a:graphicData>
        </a:graphic>
      </p:graphicFrame>
      <p:sp>
        <p:nvSpPr>
          <p:cNvPr id="309" name="Text Box 38">
            <a:extLst>
              <a:ext uri="{FF2B5EF4-FFF2-40B4-BE49-F238E27FC236}">
                <a16:creationId xmlns:a16="http://schemas.microsoft.com/office/drawing/2014/main" id="{A8692DE1-EB50-41F3-A1E8-D2EA7A389A56}"/>
              </a:ext>
            </a:extLst>
          </p:cNvPr>
          <p:cNvSpPr txBox="1">
            <a:spLocks noChangeArrowheads="1"/>
          </p:cNvSpPr>
          <p:nvPr/>
        </p:nvSpPr>
        <p:spPr bwMode="auto">
          <a:xfrm>
            <a:off x="13964861" y="13167247"/>
            <a:ext cx="46737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a:solidFill>
                  <a:srgbClr val="0071EE"/>
                </a:solidFill>
                <a:latin typeface="Helvetica" charset="0"/>
                <a:cs typeface="+mn-cs"/>
              </a:rPr>
              <a:t>Figure 3. BLEU Scores for the second four models. Models on the y-axis, test data on the x-axis</a:t>
            </a:r>
            <a:endParaRPr lang="en-US" sz="1400" dirty="0">
              <a:solidFill>
                <a:srgbClr val="0071EE"/>
              </a:solidFill>
              <a:latin typeface="Helvetica" charset="0"/>
              <a:cs typeface="+mn-cs"/>
            </a:endParaRPr>
          </a:p>
        </p:txBody>
      </p:sp>
    </p:spTree>
    <p:extLst>
      <p:ext uri="{BB962C8B-B14F-4D97-AF65-F5344CB8AC3E}">
        <p14:creationId xmlns:p14="http://schemas.microsoft.com/office/powerpoint/2010/main" val="1287793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433</TotalTime>
  <Words>748</Words>
  <Application>Microsoft Office PowerPoint</Application>
  <PresentationFormat>Custom</PresentationFormat>
  <Paragraphs>50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Helvetica</vt:lpstr>
      <vt:lpstr>Verdana</vt:lpstr>
      <vt:lpstr>Office Theme</vt:lpstr>
      <vt:lpstr>PowerPoint Presentation</vt:lpstr>
    </vt:vector>
  </TitlesOfParts>
  <Company>photo+design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Saba</dc:creator>
  <cp:lastModifiedBy>Leege, Christopher</cp:lastModifiedBy>
  <cp:revision>26</cp:revision>
  <dcterms:created xsi:type="dcterms:W3CDTF">2013-06-13T16:39:06Z</dcterms:created>
  <dcterms:modified xsi:type="dcterms:W3CDTF">2018-12-12T01:05:41Z</dcterms:modified>
</cp:coreProperties>
</file>