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9753600" cx="130048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>
            <p:ph idx="2" type="pic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11"/>
          <p:cNvSpPr/>
          <p:nvPr>
            <p:ph idx="3" type="pic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11"/>
          <p:cNvSpPr/>
          <p:nvPr>
            <p:ph idx="4" type="pic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Helvetica Neue"/>
              <a:buNone/>
              <a:defRPr b="0" i="1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30"/>
              <a:buFont typeface="Helvetica Neue"/>
              <a:buNone/>
              <a:defRPr b="0" i="0" sz="3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486410" lvl="0" marL="4572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86410" lvl="1" marL="9144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86410" lvl="2" marL="13716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86410" lvl="3" marL="1828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86410" lvl="4" marL="22860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  <a:defRPr b="0" i="0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>
            <p:ph idx="2" type="pic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None/>
              <a:defRPr b="0" i="0" sz="6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65"/>
              <a:buFont typeface="Helvetica Neue"/>
              <a:buNone/>
              <a:defRPr b="0" i="0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i="0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/>
          <a:lstStyle>
            <a:lvl1pPr indent="-523240" lvl="0" marL="457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523240" lvl="1" marL="914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523239" lvl="2" marL="1371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523239" lvl="3" marL="1828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523239" lvl="4" marL="22860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523239" lvl="5" marL="27432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23239" lvl="6" marL="32004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523239" lvl="7" marL="36576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523240" lvl="8" marL="41148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b="0" i="0" sz="1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dnuggets.com/images/deep-learning-google-trends.jp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ctrTitle"/>
          </p:nvPr>
        </p:nvSpPr>
        <p:spPr>
          <a:xfrm>
            <a:off x="1270000" y="11684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1EE"/>
              </a:buClr>
              <a:buSzPts val="4000"/>
              <a:buFont typeface="Helvetica Neue"/>
              <a:buNone/>
            </a:pPr>
            <a:r>
              <a:rPr b="0" i="0" lang="en-US" sz="4000" u="none" cap="none" strike="noStrike">
                <a:solidFill>
                  <a:srgbClr val="0071E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TutorialBank: Using a Manually-Collected Corpus for Prerequisite Chains, Survey Extraction and Resource Recommendation</a:t>
            </a:r>
            <a:endParaRPr/>
          </a:p>
        </p:txBody>
      </p:sp>
      <p:sp>
        <p:nvSpPr>
          <p:cNvPr id="60" name="Google Shape;60;p14"/>
          <p:cNvSpPr txBox="1"/>
          <p:nvPr>
            <p:ph idx="4294967295" type="subTitle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25"/>
              <a:buFont typeface="Helvetica Neue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Alexander R. Fabbri</a:t>
            </a:r>
            <a:r>
              <a:rPr b="0" i="0" lang="en-US" sz="2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Irene Li, Prawat Trairatvorakul, Yijiao He, Wei Tai Ting, Robert Tung, Caitlin Westerfield, Dragomir R. Radev PhD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Tutorial Bank?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 of 5,600 resources on Natural Language Processing (NLP) as well as the related fields of Artificial Intelligence(AI), Machine Learning (ML) and Information Retrieval (IR)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Notable emphasis on resources rather than academic papers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engine and command-line tool for annotations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8-04-26 at 8.04.40 AM.png"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2328120"/>
            <a:ext cx="13004800" cy="65705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84733" y="923609"/>
            <a:ext cx="11671945" cy="85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Helvetica Neue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Create TutorialBank?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35000" y="2489200"/>
            <a:ext cx="12038112" cy="6957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35584" lvl="0" marL="23558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Char char="•"/>
            </a:pPr>
            <a:r>
              <a:rPr b="1" i="0" lang="en-US" sz="2384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Growth of NLP and related fields</a:t>
            </a:r>
            <a:endParaRPr/>
          </a:p>
          <a:p>
            <a:pPr indent="-16077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077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077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077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077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077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077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077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077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3457"/>
              <a:buFont typeface="Helvetica Neue"/>
              <a:buNone/>
            </a:pPr>
            <a:r>
              <a:t/>
            </a:r>
            <a:endParaRPr b="1" i="0" sz="2384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35584" lvl="0" marL="235584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691"/>
              <a:buFont typeface="Helvetica Neue"/>
              <a:buChar char="•"/>
            </a:pPr>
            <a:r>
              <a:rPr b="1" i="0" lang="en-US" sz="1166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https://www.kdnuggets.com/images/deep-learning-google-trends.jpg</a:t>
            </a:r>
            <a:endParaRPr/>
          </a:p>
        </p:txBody>
      </p:sp>
      <p:pic>
        <p:nvPicPr>
          <p:cNvPr descr="Screen Shot 2018-04-26 at 8.07.14 AM.png"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6550" y="3054350"/>
            <a:ext cx="8267700" cy="189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ep-learning-google-trends.jpg" id="80" name="Google Shape;8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6607" y="5410200"/>
            <a:ext cx="8409786" cy="374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0"/>
              <a:buFont typeface="Helvetica Neue"/>
              <a:buNone/>
            </a:pPr>
            <a:r>
              <a:rPr b="0" i="0" lang="en-US" sz="66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did we create TutorialBank?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44500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Collection of resources over years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Annotation! </a:t>
            </a:r>
            <a:endParaRPr/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Annotation!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0"/>
              <a:buFont typeface="Helvetica Neue"/>
              <a:buNone/>
            </a:pPr>
            <a:r>
              <a:rPr b="0" i="0" lang="en-US" sz="66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Taxonomy and Pedagogical Function Annotations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149859" lvl="0" marL="44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49859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44500" lvl="0" marL="444500" marR="0" rtl="0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640"/>
              <a:buFont typeface="Helvetica Neue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top-level of our taxonomy of 300+ topics and meta-data about the types of resources</a:t>
            </a:r>
            <a:endParaRPr/>
          </a:p>
        </p:txBody>
      </p:sp>
      <p:pic>
        <p:nvPicPr>
          <p:cNvPr descr="Screen Shot 2018-04-26 at 8.59.11 AM.png"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899" y="2914650"/>
            <a:ext cx="4959686" cy="3005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4-26 at 8.58.54 AM.png" id="94" name="Google Shape;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500" y="2914650"/>
            <a:ext cx="5603403" cy="300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0"/>
              <a:buFont typeface="Helvetica Neue"/>
              <a:buNone/>
            </a:pPr>
            <a:r>
              <a:rPr b="0" i="0" lang="en-US" sz="66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Reading List and Content Card Annotation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952500" y="2590800"/>
            <a:ext cx="1191265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Reading lists created for 182 of 200 hand-picked topics </a:t>
            </a:r>
            <a:endParaRPr/>
          </a:p>
          <a:p>
            <a:pPr indent="-34290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3.94 resources per reading list on average for the 182 topics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313 resources split into content cards which we annotated for usefulness in survey extraction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0"/>
              <a:buFont typeface="Helvetica Neue"/>
              <a:buNone/>
            </a:pPr>
            <a:r>
              <a:rPr b="0" i="0" lang="en-US" sz="66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Prerequisite Chain Annotations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952499" y="2590800"/>
            <a:ext cx="11594804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Labeled prerequisite annotations for 208 topics</a:t>
            </a:r>
            <a:endParaRPr/>
          </a:p>
          <a:p>
            <a:pPr indent="-34290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Will understanding topic X help you understand Topic Y?</a:t>
            </a:r>
            <a:endParaRPr/>
          </a:p>
          <a:p>
            <a:pPr indent="-34290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network consists of 794 unidirectional edges and 33 bidirectional edges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0"/>
              <a:buFont typeface="Helvetica Neue"/>
              <a:buNone/>
            </a:pPr>
            <a:r>
              <a:rPr b="0" i="0" lang="en-US" sz="66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 and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40"/>
              <a:buFont typeface="Helvetica Neue"/>
              <a:buNone/>
            </a:pPr>
            <a:r>
              <a:rPr b="0" i="0" lang="en-US" sz="664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952500" y="2590800"/>
            <a:ext cx="11645652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TutorialBank is notably larger than similar datasets and unique in its use as an educational tool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have done initial experiments in topic modeling, survey generation and prerequisite chain discovery (presentations to follow)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 </a:t>
            </a:r>
            <a:endParaRPr/>
          </a:p>
          <a:p>
            <a:pPr indent="-34290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Refine annotation</a:t>
            </a:r>
            <a:endParaRPr/>
          </a:p>
          <a:p>
            <a:pPr indent="-34290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Expand taxonomy and coverage</a:t>
            </a:r>
            <a:endParaRPr/>
          </a:p>
          <a:p>
            <a:pPr indent="-342900" lvl="1" marL="685800" marR="0" rtl="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406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in individual areas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