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that this neural network takes in features regarding a \textbf{pair} of resources, and returns a score representing whether resource $2$ is helpful for resource / project $1$. Note also that each time the network is trained and tested, it assumes a constant LDA model, Doc2Vec model, and corpus from which these models are created. Changing these models would inherently change the embeddings and similarity representations, and thus require retraining the network as well.</a:t>
            </a:r>
            <a:endParaRPr/>
          </a:p>
          <a:p>
            <a:pPr indent="0" lvl="0" marL="0">
              <a:spcBef>
                <a:spcPts val="0"/>
              </a:spcBef>
              <a:spcAft>
                <a:spcPts val="0"/>
              </a:spcAft>
              <a:buNone/>
            </a:pPr>
            <a:r>
              <a:t/>
            </a:r>
            <a:endParaRPr/>
          </a:p>
          <a:p>
            <a:pPr indent="0" lvl="0" marL="0">
              <a:spcBef>
                <a:spcPts val="0"/>
              </a:spcBef>
              <a:spcAft>
                <a:spcPts val="0"/>
              </a:spcAft>
              <a:buNone/>
            </a:pPr>
            <a:r>
              <a:rPr lang="en"/>
              <a:t>The inputs that the neural network takes in are: the topic embedding of each, an array of similarity scores from different metrics, and the embedding of the title and text of each resource.</a:t>
            </a:r>
            <a:endParaRPr/>
          </a:p>
          <a:p>
            <a:pPr indent="0" lvl="0" marL="0">
              <a:spcBef>
                <a:spcPts val="0"/>
              </a:spcBef>
              <a:spcAft>
                <a:spcPts val="0"/>
              </a:spcAft>
              <a:buNone/>
            </a:pPr>
            <a:r>
              <a:t/>
            </a:r>
            <a:endParaRPr/>
          </a:p>
          <a:p>
            <a:pPr indent="0" lvl="0" marL="0">
              <a:spcBef>
                <a:spcPts val="0"/>
              </a:spcBef>
              <a:spcAft>
                <a:spcPts val="0"/>
              </a:spcAft>
              <a:buNone/>
            </a:pPr>
            <a:r>
              <a:rPr lang="en"/>
              <a:t>All the above dense layers use $tanh$ as the activation function.</a:t>
            </a:r>
            <a:endParaRPr/>
          </a:p>
          <a:p>
            <a:pPr indent="0" lvl="0" marL="0">
              <a:spcBef>
                <a:spcPts val="0"/>
              </a:spcBef>
              <a:spcAft>
                <a:spcPts val="0"/>
              </a:spcAft>
              <a:buNone/>
            </a:pPr>
            <a:r>
              <a:t/>
            </a:r>
            <a:endParaRPr/>
          </a:p>
          <a:p>
            <a:pPr indent="0" lvl="0" marL="0">
              <a:spcBef>
                <a:spcPts val="0"/>
              </a:spcBef>
              <a:spcAft>
                <a:spcPts val="0"/>
              </a:spcAft>
              <a:buNone/>
            </a:pPr>
            <a:r>
              <a:rPr lang="en"/>
              <a:t>For our training and testing metrics, we use LDA to perform the topic embedding of each, Doc2Vec for the embeddings, and the cosine similarities of the LDA and Doc2Vec representations for the similarity scores. However, note that the neural network code in this project can be reused with any topic embedding metric, any similarity scores, and any embeddings of the title and texts of the resources, by just changing the preprocessing code.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future project could determine if LDA and Doc2Vec are indeed the best for topic and document embeddings. Pre-requisite chains may be used.</a:t>
            </a:r>
            <a:endParaRPr/>
          </a:p>
          <a:p>
            <a:pPr indent="0" lvl="0" marL="0">
              <a:spcBef>
                <a:spcPts val="0"/>
              </a:spcBef>
              <a:spcAft>
                <a:spcPts val="0"/>
              </a:spcAft>
              <a:buNone/>
            </a:pPr>
            <a:r>
              <a:t/>
            </a:r>
            <a:endParaRPr/>
          </a:p>
          <a:p>
            <a:pPr indent="0" lvl="0" marL="0">
              <a:spcBef>
                <a:spcPts val="0"/>
              </a:spcBef>
              <a:spcAft>
                <a:spcPts val="0"/>
              </a:spcAft>
              <a:buNone/>
            </a:pPr>
            <a:r>
              <a:rPr lang="en"/>
              <a:t>The network may improve performance with a different structure.</a:t>
            </a:r>
            <a:endParaRPr/>
          </a:p>
          <a:p>
            <a:pPr indent="0" lvl="0" marL="0">
              <a:spcBef>
                <a:spcPts val="0"/>
              </a:spcBef>
              <a:spcAft>
                <a:spcPts val="0"/>
              </a:spcAft>
              <a:buNone/>
            </a:pPr>
            <a:r>
              <a:t/>
            </a:r>
            <a:endParaRPr/>
          </a:p>
          <a:p>
            <a:pPr indent="0" lvl="0" marL="0">
              <a:spcBef>
                <a:spcPts val="0"/>
              </a:spcBef>
              <a:spcAft>
                <a:spcPts val="0"/>
              </a:spcAft>
              <a:buNone/>
            </a:pPr>
            <a:r>
              <a:rPr lang="en"/>
              <a:t>Other approaches may be taken such as query modeling.</a:t>
            </a:r>
            <a:endParaRPr/>
          </a:p>
          <a:p>
            <a:pPr indent="0" lvl="0" marL="0">
              <a:spcBef>
                <a:spcPts val="0"/>
              </a:spcBef>
              <a:spcAft>
                <a:spcPts val="0"/>
              </a:spcAft>
              <a:buNone/>
            </a:pPr>
            <a:r>
              <a:t/>
            </a:r>
            <a:endParaRPr/>
          </a:p>
          <a:p>
            <a:pPr indent="0" lvl="0" marL="0">
              <a:spcBef>
                <a:spcPts val="0"/>
              </a:spcBef>
              <a:spcAft>
                <a:spcPts val="0"/>
              </a:spcAft>
              <a:buNone/>
            </a:pPr>
            <a:r>
              <a:rPr lang="en"/>
              <a:t>Other evaluation metrics may more accurately fit the problem.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user of this work may input the title and abstract of some new project, and the work in this paper will recommend resources from the AAN corpus to help the user prepare for said project.</a:t>
            </a:r>
            <a:endParaRPr/>
          </a:p>
          <a:p>
            <a:pPr indent="0" lvl="0" marL="0">
              <a:spcBef>
                <a:spcPts val="0"/>
              </a:spcBef>
              <a:spcAft>
                <a:spcPts val="0"/>
              </a:spcAft>
              <a:buNone/>
            </a:pPr>
            <a:r>
              <a:t/>
            </a:r>
            <a:endParaRPr/>
          </a:p>
          <a:p>
            <a:pPr indent="0" lvl="0" marL="0">
              <a:spcBef>
                <a:spcPts val="0"/>
              </a:spcBef>
              <a:spcAft>
                <a:spcPts val="0"/>
              </a:spcAft>
              <a:buNone/>
            </a:pPr>
            <a:r>
              <a:rPr lang="en"/>
              <a:t>There currently exists extensive literature in the realm of recommending scientific papers to others, such as that of Tang and McCalla’s paper “On the Pedagogically Guided Paper Recommendation for an Evolving Web-Based Learning System” in which they base a system on user's learned behaviors and pedagogical functions of papers among other factors.</a:t>
            </a:r>
            <a:endParaRPr/>
          </a:p>
          <a:p>
            <a:pPr indent="0" lvl="0" marL="0">
              <a:spcBef>
                <a:spcPts val="0"/>
              </a:spcBef>
              <a:spcAft>
                <a:spcPts val="0"/>
              </a:spcAft>
              <a:buNone/>
            </a:pPr>
            <a:r>
              <a:t/>
            </a:r>
            <a:endParaRPr/>
          </a:p>
          <a:p>
            <a:pPr indent="0" lvl="0" marL="0">
              <a:spcBef>
                <a:spcPts val="0"/>
              </a:spcBef>
              <a:spcAft>
                <a:spcPts val="0"/>
              </a:spcAft>
              <a:buNone/>
            </a:pPr>
            <a:r>
              <a:rPr lang="en"/>
              <a:t>However, much less literature exists regarding resources such as those in AAN, including tutorials and corpora among other types listed later in this paper. Additionally, recommending scientific papers specifically may make the recommendations largely inaccessible to a beginner in the relevant topics. For this reason, we focus more generally on recommending resources (e.g. tutorials, links, presentations, etc.).</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Sheng et. al determine pedagogical value of resources in “An Investigation into the Pedagogical Features of Documents”.</a:t>
            </a:r>
            <a:endParaRPr/>
          </a:p>
          <a:p>
            <a:pPr indent="0" lvl="0" marL="0">
              <a:spcBef>
                <a:spcPts val="0"/>
              </a:spcBef>
              <a:spcAft>
                <a:spcPts val="0"/>
              </a:spcAft>
              <a:buNone/>
            </a:pPr>
            <a:r>
              <a:t/>
            </a:r>
            <a:endParaRPr/>
          </a:p>
          <a:p>
            <a:pPr indent="0" lvl="0" marL="0">
              <a:spcBef>
                <a:spcPts val="0"/>
              </a:spcBef>
              <a:spcAft>
                <a:spcPts val="0"/>
              </a:spcAft>
              <a:buNone/>
            </a:pPr>
            <a:r>
              <a:rPr lang="en"/>
              <a:t>A separate but inter-related AAN project deals with pre-requisite chains, which seek to find a graph representation of the topics in a corpus, and the dependency relationships between them. </a:t>
            </a:r>
            <a:r>
              <a:rPr lang="en"/>
              <a:t>Pre-requisite chains not used in this project’s results but very related in determining the topic structure. See Pan et. al’s “Prerequisite Relation Learning for Concepts in MOOCs”.</a:t>
            </a:r>
            <a:endParaRPr/>
          </a:p>
          <a:p>
            <a:pPr indent="0" lvl="0" marL="0">
              <a:spcBef>
                <a:spcPts val="0"/>
              </a:spcBef>
              <a:spcAft>
                <a:spcPts val="0"/>
              </a:spcAft>
              <a:buNone/>
            </a:pPr>
            <a:r>
              <a:t/>
            </a:r>
            <a:endParaRPr/>
          </a:p>
          <a:p>
            <a:pPr indent="0" lvl="0" marL="0">
              <a:spcBef>
                <a:spcPts val="0"/>
              </a:spcBef>
              <a:spcAft>
                <a:spcPts val="0"/>
              </a:spcAft>
              <a:buNone/>
            </a:pPr>
            <a:r>
              <a:rPr lang="en"/>
              <a:t>Jardine does this on technical papers with ThemedPageRank, and Gordon et. al generates a concept graph and then traverses it to recommend resources for each topic node.</a:t>
            </a:r>
            <a:endParaRPr/>
          </a:p>
          <a:p>
            <a:pPr indent="0" lvl="0" marL="0">
              <a:spcBef>
                <a:spcPts val="0"/>
              </a:spcBef>
              <a:spcAft>
                <a:spcPts val="0"/>
              </a:spcAft>
              <a:buNone/>
            </a:pPr>
            <a:r>
              <a:t/>
            </a:r>
            <a:endParaRPr/>
          </a:p>
          <a:p>
            <a:pPr indent="0" lvl="0" marL="0">
              <a:spcBef>
                <a:spcPts val="0"/>
              </a:spcBef>
              <a:spcAft>
                <a:spcPts val="0"/>
              </a:spcAft>
              <a:buNone/>
            </a:pPr>
            <a:r>
              <a:rPr lang="en"/>
              <a:t>LDA, or Latent Dirichlet Allocation, is an NLP technique that allows for documents to be explained by multiple unobserved topics. It assumes that each document is a mixture of these topics, and that the document is generated probabilistically.</a:t>
            </a:r>
            <a:endParaRPr/>
          </a:p>
          <a:p>
            <a:pPr indent="0" lvl="0" marL="0">
              <a:spcBef>
                <a:spcPts val="0"/>
              </a:spcBef>
              <a:spcAft>
                <a:spcPts val="0"/>
              </a:spcAft>
              <a:buNone/>
            </a:pPr>
            <a:r>
              <a:t/>
            </a:r>
            <a:endParaRPr/>
          </a:p>
          <a:p>
            <a:pPr indent="0" lvl="0" marL="0">
              <a:spcBef>
                <a:spcPts val="0"/>
              </a:spcBef>
              <a:spcAft>
                <a:spcPts val="0"/>
              </a:spcAft>
              <a:buNone/>
            </a:pPr>
            <a:r>
              <a:rPr lang="en"/>
              <a:t>Doc2Vec is an extension of Word2Vec, which creates representations of arbitrarily-sized documents.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began by constructing a baseline implementation of resource recommendation using only each of LDA and Doc2Vec. For this part, we tested on a set of 1,480 files with a vocabulary size  191,446 and a token count of 9,134,452. For each file, tokens were stripped for stop words and stemmed. Additionally, any word with overall counts of less than five across the entire corpus were dropped.</a:t>
            </a:r>
            <a:endParaRPr/>
          </a:p>
          <a:p>
            <a:pPr indent="0" lvl="0" marL="0">
              <a:spcBef>
                <a:spcPts val="0"/>
              </a:spcBef>
              <a:spcAft>
                <a:spcPts val="0"/>
              </a:spcAft>
              <a:buNone/>
            </a:pPr>
            <a:r>
              <a:t/>
            </a:r>
            <a:endParaRPr/>
          </a:p>
          <a:p>
            <a:pPr indent="0" lvl="0" marL="0">
              <a:spcBef>
                <a:spcPts val="0"/>
              </a:spcBef>
              <a:spcAft>
                <a:spcPts val="0"/>
              </a:spcAft>
              <a:buNone/>
            </a:pPr>
            <a:r>
              <a:rPr lang="en"/>
              <a:t>LDA specifically was applied in an unsupervised manner, and used $60$ topics over $300$ iterations as displayed in Figure 2.</a:t>
            </a:r>
            <a:endParaRPr/>
          </a:p>
          <a:p>
            <a:pPr indent="0" lvl="0" marL="0">
              <a:spcBef>
                <a:spcPts val="0"/>
              </a:spcBef>
              <a:spcAft>
                <a:spcPts val="0"/>
              </a:spcAft>
              <a:buNone/>
            </a:pPr>
            <a:r>
              <a:t/>
            </a:r>
            <a:endParaRPr/>
          </a:p>
          <a:p>
            <a:pPr indent="0" lvl="0" marL="0">
              <a:spcBef>
                <a:spcPts val="0"/>
              </a:spcBef>
              <a:spcAft>
                <a:spcPts val="0"/>
              </a:spcAft>
              <a:buNone/>
            </a:pPr>
            <a:r>
              <a:rPr lang="en"/>
              <a:t>Our Doc2Vec model used a hidden dimension size of $300$, a window size of $10$, and a constant learning rate of $0.025$. The model was trained for $10$ epochs \cite{aan}.</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IreneZihuiLi/aan_r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Resource Recommendation for AAN</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Robert Tung</a:t>
            </a:r>
            <a:endParaRPr/>
          </a:p>
          <a:p>
            <a:pPr indent="0" lvl="0" marL="0">
              <a:spcBef>
                <a:spcPts val="0"/>
              </a:spcBef>
              <a:spcAft>
                <a:spcPts val="0"/>
              </a:spcAft>
              <a:buNone/>
            </a:pPr>
            <a:r>
              <a:rPr lang="en"/>
              <a:t>Alexander R. Fabbri, Irene Li</a:t>
            </a:r>
            <a:endParaRPr/>
          </a:p>
          <a:p>
            <a:pPr indent="0" lvl="0" marL="0">
              <a:spcBef>
                <a:spcPts val="0"/>
              </a:spcBef>
              <a:spcAft>
                <a:spcPts val="0"/>
              </a:spcAft>
              <a:buNone/>
            </a:pPr>
            <a:r>
              <a:rPr lang="en"/>
              <a:t>Advisor: Professor Dragomir Radev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Methods: Deep Learning Approach</a:t>
            </a:r>
            <a:endParaRPr/>
          </a:p>
        </p:txBody>
      </p:sp>
      <p:sp>
        <p:nvSpPr>
          <p:cNvPr id="118" name="Shape 1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Built a network for each project / resource pair</a:t>
            </a:r>
            <a:endParaRPr/>
          </a:p>
          <a:p>
            <a:pPr indent="-317500" lvl="1" marL="914400" rtl="0">
              <a:spcBef>
                <a:spcPts val="0"/>
              </a:spcBef>
              <a:spcAft>
                <a:spcPts val="0"/>
              </a:spcAft>
              <a:buSzPts val="1400"/>
              <a:buChar char="○"/>
            </a:pPr>
            <a:r>
              <a:rPr lang="en"/>
              <a:t>Uses topic embedding of each, document embedding of title and text of each, and similarity scores</a:t>
            </a:r>
            <a:endParaRPr/>
          </a:p>
          <a:p>
            <a:pPr indent="-317500" lvl="1" marL="914400">
              <a:spcBef>
                <a:spcPts val="0"/>
              </a:spcBef>
              <a:spcAft>
                <a:spcPts val="0"/>
              </a:spcAft>
              <a:buSzPts val="1400"/>
              <a:buChar char="○"/>
            </a:pPr>
            <a:r>
              <a:rPr lang="en"/>
              <a:t>Assumes document and topic embedding models constan</a:t>
            </a:r>
            <a:endParaRPr/>
          </a:p>
          <a:p>
            <a:pPr indent="0" lvl="0" marL="0">
              <a:spcBef>
                <a:spcPts val="1600"/>
              </a:spcBef>
              <a:spcAft>
                <a:spcPts val="0"/>
              </a:spcAft>
              <a:buNone/>
            </a:pPr>
            <a:r>
              <a:t/>
            </a:r>
            <a:endParaRPr/>
          </a:p>
          <a:p>
            <a:pPr indent="0" lvl="0" marL="0" rtl="0">
              <a:spcBef>
                <a:spcPts val="1600"/>
              </a:spcBef>
              <a:spcAft>
                <a:spcPts val="1600"/>
              </a:spcAft>
              <a:buNone/>
            </a:pPr>
            <a:r>
              <a:rPr lang="en"/>
              <a:t>Neural network on next slide...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Neural Network Architecture</a:t>
            </a:r>
            <a:endParaRPr/>
          </a:p>
          <a:p>
            <a:pPr indent="0" lvl="0" marL="0">
              <a:spcBef>
                <a:spcPts val="0"/>
              </a:spcBef>
              <a:spcAft>
                <a:spcPts val="0"/>
              </a:spcAft>
              <a:buNone/>
            </a:pPr>
            <a:r>
              <a:t/>
            </a:r>
            <a:endParaRPr/>
          </a:p>
        </p:txBody>
      </p:sp>
      <p:grpSp>
        <p:nvGrpSpPr>
          <p:cNvPr id="124" name="Shape 124"/>
          <p:cNvGrpSpPr/>
          <p:nvPr/>
        </p:nvGrpSpPr>
        <p:grpSpPr>
          <a:xfrm>
            <a:off x="693496" y="123823"/>
            <a:ext cx="7109310" cy="4366108"/>
            <a:chOff x="181050" y="123825"/>
            <a:chExt cx="7996075" cy="4820700"/>
          </a:xfrm>
        </p:grpSpPr>
        <p:sp>
          <p:nvSpPr>
            <p:cNvPr id="125" name="Shape 125"/>
            <p:cNvSpPr/>
            <p:nvPr/>
          </p:nvSpPr>
          <p:spPr>
            <a:xfrm flipH="1">
              <a:off x="2219325" y="2797430"/>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flipH="1">
              <a:off x="2219325" y="3368425"/>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flipH="1">
              <a:off x="2219325" y="3939420"/>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flipH="1">
              <a:off x="2219325" y="4510416"/>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flipH="1">
              <a:off x="2219325" y="513450"/>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flipH="1">
              <a:off x="2219325" y="1084445"/>
              <a:ext cx="152400" cy="4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flipH="1">
              <a:off x="2219325" y="1933568"/>
              <a:ext cx="152400" cy="135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flipH="1">
              <a:off x="3467100" y="513450"/>
              <a:ext cx="152400" cy="9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flipH="1">
              <a:off x="3467100" y="2797425"/>
              <a:ext cx="152400" cy="2127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flipH="1">
              <a:off x="2219325" y="2200268"/>
              <a:ext cx="152400" cy="135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1266825" y="513450"/>
              <a:ext cx="352500" cy="10050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1266825" y="2797425"/>
              <a:ext cx="352500" cy="21471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1266825" y="1922250"/>
              <a:ext cx="352500" cy="4140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txBox="1"/>
            <p:nvPr/>
          </p:nvSpPr>
          <p:spPr>
            <a:xfrm>
              <a:off x="1219200" y="551250"/>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LDA topic distr.</a:t>
              </a:r>
              <a:endParaRPr sz="800"/>
            </a:p>
            <a:p>
              <a:pPr indent="0" lvl="0" marL="0" rtl="0" algn="ctr">
                <a:spcBef>
                  <a:spcPts val="0"/>
                </a:spcBef>
                <a:spcAft>
                  <a:spcPts val="0"/>
                </a:spcAft>
                <a:buNone/>
              </a:pPr>
              <a:r>
                <a:rPr lang="en" sz="800"/>
                <a:t> Doc 1</a:t>
              </a:r>
              <a:endParaRPr sz="800"/>
            </a:p>
            <a:p>
              <a:pPr indent="0" lvl="0" marL="0" rtl="0" algn="ctr">
                <a:spcBef>
                  <a:spcPts val="0"/>
                </a:spcBef>
                <a:spcAft>
                  <a:spcPts val="0"/>
                </a:spcAft>
                <a:buNone/>
              </a:pPr>
              <a:r>
                <a:t/>
              </a:r>
              <a:endParaRPr sz="800"/>
            </a:p>
          </p:txBody>
        </p:sp>
        <p:sp>
          <p:nvSpPr>
            <p:cNvPr id="139" name="Shape 139"/>
            <p:cNvSpPr txBox="1"/>
            <p:nvPr/>
          </p:nvSpPr>
          <p:spPr>
            <a:xfrm>
              <a:off x="1219200" y="1084450"/>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LDA topic distr.</a:t>
              </a:r>
              <a:endParaRPr sz="800"/>
            </a:p>
            <a:p>
              <a:pPr indent="0" lvl="0" marL="0" rtl="0" algn="ctr">
                <a:spcBef>
                  <a:spcPts val="0"/>
                </a:spcBef>
                <a:spcAft>
                  <a:spcPts val="0"/>
                </a:spcAft>
                <a:buNone/>
              </a:pPr>
              <a:r>
                <a:rPr lang="en" sz="800"/>
                <a:t> Doc 2</a:t>
              </a:r>
              <a:endParaRPr sz="800"/>
            </a:p>
            <a:p>
              <a:pPr indent="0" lvl="0" marL="0" rtl="0" algn="ctr">
                <a:spcBef>
                  <a:spcPts val="0"/>
                </a:spcBef>
                <a:spcAft>
                  <a:spcPts val="0"/>
                </a:spcAft>
                <a:buNone/>
              </a:pPr>
              <a:r>
                <a:t/>
              </a:r>
              <a:endParaRPr sz="800"/>
            </a:p>
          </p:txBody>
        </p:sp>
        <p:sp>
          <p:nvSpPr>
            <p:cNvPr id="140" name="Shape 140"/>
            <p:cNvSpPr txBox="1"/>
            <p:nvPr/>
          </p:nvSpPr>
          <p:spPr>
            <a:xfrm>
              <a:off x="181050" y="846750"/>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Topic Distributions</a:t>
              </a:r>
              <a:endParaRPr sz="800"/>
            </a:p>
          </p:txBody>
        </p:sp>
        <p:sp>
          <p:nvSpPr>
            <p:cNvPr id="141" name="Shape 141"/>
            <p:cNvSpPr txBox="1"/>
            <p:nvPr/>
          </p:nvSpPr>
          <p:spPr>
            <a:xfrm>
              <a:off x="333375"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Overall Inputs</a:t>
              </a:r>
              <a:endParaRPr sz="800" u="sng"/>
            </a:p>
          </p:txBody>
        </p:sp>
        <p:sp>
          <p:nvSpPr>
            <p:cNvPr id="142" name="Shape 142"/>
            <p:cNvSpPr txBox="1"/>
            <p:nvPr/>
          </p:nvSpPr>
          <p:spPr>
            <a:xfrm>
              <a:off x="1323975"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Our specific inputs</a:t>
              </a:r>
              <a:endParaRPr sz="800" u="sng"/>
            </a:p>
          </p:txBody>
        </p:sp>
        <p:sp>
          <p:nvSpPr>
            <p:cNvPr id="143" name="Shape 143"/>
            <p:cNvSpPr txBox="1"/>
            <p:nvPr/>
          </p:nvSpPr>
          <p:spPr>
            <a:xfrm>
              <a:off x="181050" y="1967763"/>
              <a:ext cx="12858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Similarity Scores</a:t>
              </a:r>
              <a:endParaRPr sz="800"/>
            </a:p>
          </p:txBody>
        </p:sp>
        <p:sp>
          <p:nvSpPr>
            <p:cNvPr id="144" name="Shape 144"/>
            <p:cNvSpPr txBox="1"/>
            <p:nvPr/>
          </p:nvSpPr>
          <p:spPr>
            <a:xfrm>
              <a:off x="181050" y="3706913"/>
              <a:ext cx="12858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Embeddings</a:t>
              </a:r>
              <a:endParaRPr sz="800"/>
            </a:p>
          </p:txBody>
        </p:sp>
        <p:sp>
          <p:nvSpPr>
            <p:cNvPr id="145" name="Shape 145"/>
            <p:cNvSpPr txBox="1"/>
            <p:nvPr/>
          </p:nvSpPr>
          <p:spPr>
            <a:xfrm>
              <a:off x="1195375" y="1862425"/>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LDA cosine sim.</a:t>
              </a:r>
              <a:endParaRPr sz="800"/>
            </a:p>
            <a:p>
              <a:pPr indent="0" lvl="0" marL="0" rtl="0" algn="ctr">
                <a:spcBef>
                  <a:spcPts val="0"/>
                </a:spcBef>
                <a:spcAft>
                  <a:spcPts val="0"/>
                </a:spcAft>
                <a:buNone/>
              </a:pPr>
              <a:r>
                <a:t/>
              </a:r>
              <a:endParaRPr sz="800"/>
            </a:p>
          </p:txBody>
        </p:sp>
        <p:sp>
          <p:nvSpPr>
            <p:cNvPr id="146" name="Shape 146"/>
            <p:cNvSpPr txBox="1"/>
            <p:nvPr/>
          </p:nvSpPr>
          <p:spPr>
            <a:xfrm>
              <a:off x="1195375" y="2069475"/>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Doc2Vec cosine</a:t>
              </a:r>
              <a:endParaRPr sz="800"/>
            </a:p>
            <a:p>
              <a:pPr indent="0" lvl="0" marL="0" rtl="0" algn="ctr">
                <a:spcBef>
                  <a:spcPts val="0"/>
                </a:spcBef>
                <a:spcAft>
                  <a:spcPts val="0"/>
                </a:spcAft>
                <a:buNone/>
              </a:pPr>
              <a:r>
                <a:rPr lang="en" sz="800"/>
                <a:t>sim.</a:t>
              </a:r>
              <a:endParaRPr sz="800"/>
            </a:p>
            <a:p>
              <a:pPr indent="0" lvl="0" marL="0" rtl="0" algn="ctr">
                <a:spcBef>
                  <a:spcPts val="0"/>
                </a:spcBef>
                <a:spcAft>
                  <a:spcPts val="0"/>
                </a:spcAft>
                <a:buNone/>
              </a:pPr>
              <a:r>
                <a:t/>
              </a:r>
              <a:endParaRPr sz="800"/>
            </a:p>
          </p:txBody>
        </p:sp>
        <p:sp>
          <p:nvSpPr>
            <p:cNvPr id="147" name="Shape 147"/>
            <p:cNvSpPr txBox="1"/>
            <p:nvPr/>
          </p:nvSpPr>
          <p:spPr>
            <a:xfrm>
              <a:off x="1304875" y="2750450"/>
              <a:ext cx="1066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Doc2Vec embedding:</a:t>
              </a:r>
              <a:endParaRPr sz="800"/>
            </a:p>
            <a:p>
              <a:pPr indent="0" lvl="0" marL="0" rtl="0" algn="ctr">
                <a:spcBef>
                  <a:spcPts val="0"/>
                </a:spcBef>
                <a:spcAft>
                  <a:spcPts val="0"/>
                </a:spcAft>
                <a:buNone/>
              </a:pPr>
              <a:r>
                <a:rPr lang="en" sz="800"/>
                <a:t>Title of Doc 1</a:t>
              </a:r>
              <a:endParaRPr sz="800"/>
            </a:p>
          </p:txBody>
        </p:sp>
        <p:sp>
          <p:nvSpPr>
            <p:cNvPr id="148" name="Shape 148"/>
            <p:cNvSpPr txBox="1"/>
            <p:nvPr/>
          </p:nvSpPr>
          <p:spPr>
            <a:xfrm>
              <a:off x="1304875" y="3289975"/>
              <a:ext cx="1066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Doc2Vec embedding:</a:t>
              </a:r>
              <a:endParaRPr sz="800"/>
            </a:p>
            <a:p>
              <a:pPr indent="0" lvl="0" marL="0" rtl="0" algn="ctr">
                <a:spcBef>
                  <a:spcPts val="0"/>
                </a:spcBef>
                <a:spcAft>
                  <a:spcPts val="0"/>
                </a:spcAft>
                <a:buNone/>
              </a:pPr>
              <a:r>
                <a:rPr lang="en" sz="800"/>
                <a:t>Abstract of Doc 1</a:t>
              </a:r>
              <a:endParaRPr sz="800"/>
            </a:p>
          </p:txBody>
        </p:sp>
        <p:sp>
          <p:nvSpPr>
            <p:cNvPr id="149" name="Shape 149"/>
            <p:cNvSpPr txBox="1"/>
            <p:nvPr/>
          </p:nvSpPr>
          <p:spPr>
            <a:xfrm>
              <a:off x="1304875" y="3853213"/>
              <a:ext cx="1066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Doc2Vec embedding:</a:t>
              </a:r>
              <a:endParaRPr sz="800"/>
            </a:p>
            <a:p>
              <a:pPr indent="0" lvl="0" marL="0" rtl="0" algn="ctr">
                <a:spcBef>
                  <a:spcPts val="0"/>
                </a:spcBef>
                <a:spcAft>
                  <a:spcPts val="0"/>
                </a:spcAft>
                <a:buNone/>
              </a:pPr>
              <a:r>
                <a:rPr lang="en" sz="800"/>
                <a:t>Title of Doc 2</a:t>
              </a:r>
              <a:endParaRPr sz="800"/>
            </a:p>
          </p:txBody>
        </p:sp>
        <p:sp>
          <p:nvSpPr>
            <p:cNvPr id="150" name="Shape 150"/>
            <p:cNvSpPr txBox="1"/>
            <p:nvPr/>
          </p:nvSpPr>
          <p:spPr>
            <a:xfrm>
              <a:off x="1357275" y="4416475"/>
              <a:ext cx="1066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Doc2Vec embedding:</a:t>
              </a:r>
              <a:endParaRPr sz="800"/>
            </a:p>
            <a:p>
              <a:pPr indent="0" lvl="0" marL="0" rtl="0" algn="ctr">
                <a:spcBef>
                  <a:spcPts val="0"/>
                </a:spcBef>
                <a:spcAft>
                  <a:spcPts val="0"/>
                </a:spcAft>
                <a:buNone/>
              </a:pPr>
              <a:r>
                <a:rPr lang="en" sz="800"/>
                <a:t>Text of Doc 2</a:t>
              </a:r>
              <a:endParaRPr sz="800"/>
            </a:p>
          </p:txBody>
        </p:sp>
        <p:sp>
          <p:nvSpPr>
            <p:cNvPr id="151" name="Shape 151"/>
            <p:cNvSpPr txBox="1"/>
            <p:nvPr/>
          </p:nvSpPr>
          <p:spPr>
            <a:xfrm>
              <a:off x="2390775"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Concatenate</a:t>
              </a:r>
              <a:endParaRPr sz="800" u="sng"/>
            </a:p>
          </p:txBody>
        </p:sp>
        <p:cxnSp>
          <p:nvCxnSpPr>
            <p:cNvPr id="152" name="Shape 152"/>
            <p:cNvCxnSpPr>
              <a:endCxn id="132" idx="3"/>
            </p:cNvCxnSpPr>
            <p:nvPr/>
          </p:nvCxnSpPr>
          <p:spPr>
            <a:xfrm>
              <a:off x="2371800" y="714300"/>
              <a:ext cx="1095300" cy="291600"/>
            </a:xfrm>
            <a:prstGeom prst="straightConnector1">
              <a:avLst/>
            </a:prstGeom>
            <a:noFill/>
            <a:ln cap="flat" cmpd="sng" w="9525">
              <a:solidFill>
                <a:schemeClr val="dk2"/>
              </a:solidFill>
              <a:prstDash val="solid"/>
              <a:round/>
              <a:headEnd len="med" w="med" type="none"/>
              <a:tailEnd len="med" w="med" type="none"/>
            </a:ln>
          </p:spPr>
        </p:cxnSp>
        <p:cxnSp>
          <p:nvCxnSpPr>
            <p:cNvPr id="153" name="Shape 153"/>
            <p:cNvCxnSpPr/>
            <p:nvPr/>
          </p:nvCxnSpPr>
          <p:spPr>
            <a:xfrm flipH="1" rot="10800000">
              <a:off x="2371725" y="1005950"/>
              <a:ext cx="1095300" cy="284700"/>
            </a:xfrm>
            <a:prstGeom prst="straightConnector1">
              <a:avLst/>
            </a:prstGeom>
            <a:noFill/>
            <a:ln cap="flat" cmpd="sng" w="9525">
              <a:solidFill>
                <a:schemeClr val="dk2"/>
              </a:solidFill>
              <a:prstDash val="solid"/>
              <a:round/>
              <a:headEnd len="med" w="med" type="none"/>
              <a:tailEnd len="med" w="med" type="none"/>
            </a:ln>
          </p:spPr>
        </p:cxnSp>
        <p:cxnSp>
          <p:nvCxnSpPr>
            <p:cNvPr id="154" name="Shape 154"/>
            <p:cNvCxnSpPr>
              <a:endCxn id="133" idx="3"/>
            </p:cNvCxnSpPr>
            <p:nvPr/>
          </p:nvCxnSpPr>
          <p:spPr>
            <a:xfrm>
              <a:off x="2376300" y="3019725"/>
              <a:ext cx="1090800" cy="841200"/>
            </a:xfrm>
            <a:prstGeom prst="straightConnector1">
              <a:avLst/>
            </a:prstGeom>
            <a:noFill/>
            <a:ln cap="flat" cmpd="sng" w="9525">
              <a:solidFill>
                <a:schemeClr val="dk2"/>
              </a:solidFill>
              <a:prstDash val="solid"/>
              <a:round/>
              <a:headEnd len="med" w="med" type="none"/>
              <a:tailEnd len="med" w="med" type="none"/>
            </a:ln>
          </p:spPr>
        </p:cxnSp>
        <p:cxnSp>
          <p:nvCxnSpPr>
            <p:cNvPr id="155" name="Shape 155"/>
            <p:cNvCxnSpPr/>
            <p:nvPr/>
          </p:nvCxnSpPr>
          <p:spPr>
            <a:xfrm>
              <a:off x="2376500" y="3590925"/>
              <a:ext cx="1090800" cy="270000"/>
            </a:xfrm>
            <a:prstGeom prst="straightConnector1">
              <a:avLst/>
            </a:prstGeom>
            <a:noFill/>
            <a:ln cap="flat" cmpd="sng" w="9525">
              <a:solidFill>
                <a:schemeClr val="dk2"/>
              </a:solidFill>
              <a:prstDash val="solid"/>
              <a:round/>
              <a:headEnd len="med" w="med" type="none"/>
              <a:tailEnd len="med" w="med" type="none"/>
            </a:ln>
          </p:spPr>
        </p:cxnSp>
        <p:cxnSp>
          <p:nvCxnSpPr>
            <p:cNvPr id="156" name="Shape 156"/>
            <p:cNvCxnSpPr/>
            <p:nvPr/>
          </p:nvCxnSpPr>
          <p:spPr>
            <a:xfrm flipH="1" rot="10800000">
              <a:off x="2371725" y="3861000"/>
              <a:ext cx="1095300" cy="291900"/>
            </a:xfrm>
            <a:prstGeom prst="straightConnector1">
              <a:avLst/>
            </a:prstGeom>
            <a:noFill/>
            <a:ln cap="flat" cmpd="sng" w="9525">
              <a:solidFill>
                <a:schemeClr val="dk2"/>
              </a:solidFill>
              <a:prstDash val="solid"/>
              <a:round/>
              <a:headEnd len="med" w="med" type="none"/>
              <a:tailEnd len="med" w="med" type="none"/>
            </a:ln>
          </p:spPr>
        </p:cxnSp>
        <p:cxnSp>
          <p:nvCxnSpPr>
            <p:cNvPr id="157" name="Shape 157"/>
            <p:cNvCxnSpPr/>
            <p:nvPr/>
          </p:nvCxnSpPr>
          <p:spPr>
            <a:xfrm flipH="1" rot="10800000">
              <a:off x="2376500" y="3860925"/>
              <a:ext cx="1090500" cy="873000"/>
            </a:xfrm>
            <a:prstGeom prst="straightConnector1">
              <a:avLst/>
            </a:prstGeom>
            <a:noFill/>
            <a:ln cap="flat" cmpd="sng" w="9525">
              <a:solidFill>
                <a:schemeClr val="dk2"/>
              </a:solidFill>
              <a:prstDash val="solid"/>
              <a:round/>
              <a:headEnd len="med" w="med" type="none"/>
              <a:tailEnd len="med" w="med" type="none"/>
            </a:ln>
          </p:spPr>
        </p:cxnSp>
        <p:sp>
          <p:nvSpPr>
            <p:cNvPr id="158" name="Shape 158"/>
            <p:cNvSpPr/>
            <p:nvPr/>
          </p:nvSpPr>
          <p:spPr>
            <a:xfrm flipH="1">
              <a:off x="4229100" y="513450"/>
              <a:ext cx="152400" cy="9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flipH="1">
              <a:off x="4229100" y="2807475"/>
              <a:ext cx="152400" cy="2127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txBox="1"/>
            <p:nvPr/>
          </p:nvSpPr>
          <p:spPr>
            <a:xfrm>
              <a:off x="3738600"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Hidden Layer</a:t>
              </a:r>
              <a:endParaRPr sz="800" u="sng"/>
            </a:p>
          </p:txBody>
        </p:sp>
        <p:cxnSp>
          <p:nvCxnSpPr>
            <p:cNvPr id="161" name="Shape 161"/>
            <p:cNvCxnSpPr>
              <a:stCxn id="132" idx="1"/>
              <a:endCxn id="158" idx="3"/>
            </p:cNvCxnSpPr>
            <p:nvPr/>
          </p:nvCxnSpPr>
          <p:spPr>
            <a:xfrm>
              <a:off x="3619500" y="1005900"/>
              <a:ext cx="609600" cy="0"/>
            </a:xfrm>
            <a:prstGeom prst="straightConnector1">
              <a:avLst/>
            </a:prstGeom>
            <a:noFill/>
            <a:ln cap="flat" cmpd="sng" w="9525">
              <a:solidFill>
                <a:schemeClr val="dk2"/>
              </a:solidFill>
              <a:prstDash val="solid"/>
              <a:round/>
              <a:headEnd len="med" w="med" type="none"/>
              <a:tailEnd len="med" w="med" type="none"/>
            </a:ln>
          </p:spPr>
        </p:cxnSp>
        <p:cxnSp>
          <p:nvCxnSpPr>
            <p:cNvPr id="162" name="Shape 162"/>
            <p:cNvCxnSpPr>
              <a:stCxn id="133" idx="1"/>
              <a:endCxn id="159" idx="3"/>
            </p:cNvCxnSpPr>
            <p:nvPr/>
          </p:nvCxnSpPr>
          <p:spPr>
            <a:xfrm>
              <a:off x="3619500" y="3860925"/>
              <a:ext cx="609600" cy="9900"/>
            </a:xfrm>
            <a:prstGeom prst="straightConnector1">
              <a:avLst/>
            </a:prstGeom>
            <a:noFill/>
            <a:ln cap="flat" cmpd="sng" w="9525">
              <a:solidFill>
                <a:schemeClr val="dk2"/>
              </a:solidFill>
              <a:prstDash val="solid"/>
              <a:round/>
              <a:headEnd len="med" w="med" type="none"/>
              <a:tailEnd len="med" w="med" type="none"/>
            </a:ln>
          </p:spPr>
        </p:cxnSp>
        <p:sp>
          <p:nvSpPr>
            <p:cNvPr id="163" name="Shape 163"/>
            <p:cNvSpPr/>
            <p:nvPr/>
          </p:nvSpPr>
          <p:spPr>
            <a:xfrm flipH="1">
              <a:off x="5448300" y="1005950"/>
              <a:ext cx="152400" cy="293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4" name="Shape 164"/>
            <p:cNvCxnSpPr>
              <a:stCxn id="163" idx="3"/>
              <a:endCxn id="158" idx="1"/>
            </p:cNvCxnSpPr>
            <p:nvPr/>
          </p:nvCxnSpPr>
          <p:spPr>
            <a:xfrm rot="10800000">
              <a:off x="4381500" y="1005950"/>
              <a:ext cx="1066800" cy="1466700"/>
            </a:xfrm>
            <a:prstGeom prst="straightConnector1">
              <a:avLst/>
            </a:prstGeom>
            <a:noFill/>
            <a:ln cap="flat" cmpd="sng" w="9525">
              <a:solidFill>
                <a:schemeClr val="dk2"/>
              </a:solidFill>
              <a:prstDash val="solid"/>
              <a:round/>
              <a:headEnd len="med" w="med" type="none"/>
              <a:tailEnd len="med" w="med" type="none"/>
            </a:ln>
          </p:spPr>
        </p:cxnSp>
        <p:cxnSp>
          <p:nvCxnSpPr>
            <p:cNvPr id="165" name="Shape 165"/>
            <p:cNvCxnSpPr>
              <a:stCxn id="163" idx="3"/>
            </p:cNvCxnSpPr>
            <p:nvPr/>
          </p:nvCxnSpPr>
          <p:spPr>
            <a:xfrm rot="10800000">
              <a:off x="2371800" y="2010050"/>
              <a:ext cx="3076500" cy="462600"/>
            </a:xfrm>
            <a:prstGeom prst="straightConnector1">
              <a:avLst/>
            </a:prstGeom>
            <a:noFill/>
            <a:ln cap="flat" cmpd="sng" w="9525">
              <a:solidFill>
                <a:schemeClr val="dk2"/>
              </a:solidFill>
              <a:prstDash val="solid"/>
              <a:round/>
              <a:headEnd len="med" w="med" type="none"/>
              <a:tailEnd len="med" w="med" type="none"/>
            </a:ln>
          </p:spPr>
        </p:cxnSp>
        <p:cxnSp>
          <p:nvCxnSpPr>
            <p:cNvPr id="166" name="Shape 166"/>
            <p:cNvCxnSpPr>
              <a:stCxn id="163" idx="3"/>
            </p:cNvCxnSpPr>
            <p:nvPr/>
          </p:nvCxnSpPr>
          <p:spPr>
            <a:xfrm rot="10800000">
              <a:off x="2381100" y="2266850"/>
              <a:ext cx="3067200" cy="205800"/>
            </a:xfrm>
            <a:prstGeom prst="straightConnector1">
              <a:avLst/>
            </a:prstGeom>
            <a:noFill/>
            <a:ln cap="flat" cmpd="sng" w="9525">
              <a:solidFill>
                <a:schemeClr val="dk2"/>
              </a:solidFill>
              <a:prstDash val="solid"/>
              <a:round/>
              <a:headEnd len="med" w="med" type="none"/>
              <a:tailEnd len="med" w="med" type="none"/>
            </a:ln>
          </p:spPr>
        </p:cxnSp>
        <p:cxnSp>
          <p:nvCxnSpPr>
            <p:cNvPr id="167" name="Shape 167"/>
            <p:cNvCxnSpPr>
              <a:stCxn id="163" idx="3"/>
              <a:endCxn id="159" idx="1"/>
            </p:cNvCxnSpPr>
            <p:nvPr/>
          </p:nvCxnSpPr>
          <p:spPr>
            <a:xfrm flipH="1">
              <a:off x="4381500" y="2472650"/>
              <a:ext cx="1066800" cy="1398600"/>
            </a:xfrm>
            <a:prstGeom prst="straightConnector1">
              <a:avLst/>
            </a:prstGeom>
            <a:noFill/>
            <a:ln cap="flat" cmpd="sng" w="9525">
              <a:solidFill>
                <a:schemeClr val="dk2"/>
              </a:solidFill>
              <a:prstDash val="solid"/>
              <a:round/>
              <a:headEnd len="med" w="med" type="none"/>
              <a:tailEnd len="med" w="med" type="none"/>
            </a:ln>
          </p:spPr>
        </p:cxnSp>
        <p:sp>
          <p:nvSpPr>
            <p:cNvPr id="168" name="Shape 168"/>
            <p:cNvSpPr txBox="1"/>
            <p:nvPr/>
          </p:nvSpPr>
          <p:spPr>
            <a:xfrm>
              <a:off x="4457680"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Concatenate</a:t>
              </a:r>
              <a:endParaRPr sz="800" u="sng"/>
            </a:p>
          </p:txBody>
        </p:sp>
        <p:sp>
          <p:nvSpPr>
            <p:cNvPr id="169" name="Shape 169"/>
            <p:cNvSpPr/>
            <p:nvPr/>
          </p:nvSpPr>
          <p:spPr>
            <a:xfrm flipH="1">
              <a:off x="6643700" y="2404693"/>
              <a:ext cx="152400" cy="135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70" name="Shape 170"/>
            <p:cNvCxnSpPr>
              <a:stCxn id="163" idx="1"/>
              <a:endCxn id="169" idx="3"/>
            </p:cNvCxnSpPr>
            <p:nvPr/>
          </p:nvCxnSpPr>
          <p:spPr>
            <a:xfrm>
              <a:off x="5600700" y="2472650"/>
              <a:ext cx="1043100" cy="0"/>
            </a:xfrm>
            <a:prstGeom prst="straightConnector1">
              <a:avLst/>
            </a:prstGeom>
            <a:noFill/>
            <a:ln cap="flat" cmpd="sng" w="9525">
              <a:solidFill>
                <a:schemeClr val="dk2"/>
              </a:solidFill>
              <a:prstDash val="solid"/>
              <a:round/>
              <a:headEnd len="med" w="med" type="none"/>
              <a:tailEnd len="med" w="med" type="none"/>
            </a:ln>
          </p:spPr>
        </p:cxnSp>
        <p:sp>
          <p:nvSpPr>
            <p:cNvPr id="171" name="Shape 171"/>
            <p:cNvSpPr txBox="1"/>
            <p:nvPr/>
          </p:nvSpPr>
          <p:spPr>
            <a:xfrm>
              <a:off x="6153225" y="123825"/>
              <a:ext cx="11334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t>Output</a:t>
              </a:r>
              <a:endParaRPr sz="800" u="sng"/>
            </a:p>
          </p:txBody>
        </p:sp>
        <p:sp>
          <p:nvSpPr>
            <p:cNvPr id="172" name="Shape 172"/>
            <p:cNvSpPr/>
            <p:nvPr/>
          </p:nvSpPr>
          <p:spPr>
            <a:xfrm>
              <a:off x="6843725" y="2404700"/>
              <a:ext cx="100200" cy="1359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txBox="1"/>
            <p:nvPr/>
          </p:nvSpPr>
          <p:spPr>
            <a:xfrm>
              <a:off x="6891325" y="2200550"/>
              <a:ext cx="12858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Score of whether resource 2 is helpful for resource 1</a:t>
              </a:r>
              <a:endParaRPr sz="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Results</a:t>
            </a:r>
            <a:r>
              <a:rPr lang="en"/>
              <a:t>: Baseline Implementation with LDA and Doc2Vec</a:t>
            </a:r>
            <a:endParaRPr/>
          </a:p>
        </p:txBody>
      </p:sp>
      <p:sp>
        <p:nvSpPr>
          <p:cNvPr id="184" name="Shape 184"/>
          <p:cNvSpPr txBox="1"/>
          <p:nvPr>
            <p:ph idx="1" type="body"/>
          </p:nvPr>
        </p:nvSpPr>
        <p:spPr>
          <a:xfrm>
            <a:off x="471900" y="4648300"/>
            <a:ext cx="8222100" cy="65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Doc2Vec on left, LDA on right. Resources seem clustered well</a:t>
            </a:r>
            <a:endParaRPr/>
          </a:p>
        </p:txBody>
      </p:sp>
      <p:pic>
        <p:nvPicPr>
          <p:cNvPr id="185" name="Shape 185"/>
          <p:cNvPicPr preferRelativeResize="0"/>
          <p:nvPr/>
        </p:nvPicPr>
        <p:blipFill>
          <a:blip r:embed="rId3">
            <a:alphaModFix/>
          </a:blip>
          <a:stretch>
            <a:fillRect/>
          </a:stretch>
        </p:blipFill>
        <p:spPr>
          <a:xfrm>
            <a:off x="152400" y="1787688"/>
            <a:ext cx="8839199" cy="26432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Results: Recommendation with Baseline Implementation</a:t>
            </a:r>
            <a:endParaRPr/>
          </a:p>
        </p:txBody>
      </p:sp>
      <p:sp>
        <p:nvSpPr>
          <p:cNvPr id="191" name="Shape 191"/>
          <p:cNvSpPr txBox="1"/>
          <p:nvPr>
            <p:ph idx="1" type="body"/>
          </p:nvPr>
        </p:nvSpPr>
        <p:spPr>
          <a:xfrm>
            <a:off x="471900" y="1932800"/>
            <a:ext cx="4879200" cy="2696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Both can be improved but LDA better overall (0.45 avg vs 0.34)</a:t>
            </a:r>
            <a:endParaRPr/>
          </a:p>
          <a:p>
            <a:pPr indent="-317500" lvl="1" marL="914400" rtl="0">
              <a:spcBef>
                <a:spcPts val="0"/>
              </a:spcBef>
              <a:spcAft>
                <a:spcPts val="0"/>
              </a:spcAft>
              <a:buSzPts val="1400"/>
              <a:buChar char="○"/>
            </a:pPr>
            <a:r>
              <a:rPr lang="en"/>
              <a:t>LDA better on cases 5 and 6 (well-defined topics)</a:t>
            </a:r>
            <a:endParaRPr/>
          </a:p>
          <a:p>
            <a:pPr indent="-317500" lvl="1" marL="914400" rtl="0">
              <a:spcBef>
                <a:spcPts val="0"/>
              </a:spcBef>
              <a:spcAft>
                <a:spcPts val="0"/>
              </a:spcAft>
              <a:buSzPts val="1400"/>
              <a:buChar char="○"/>
            </a:pPr>
            <a:r>
              <a:rPr lang="en"/>
              <a:t>Doc2Vec better on cases 2 and 8 (mix of topics)</a:t>
            </a:r>
            <a:endParaRPr/>
          </a:p>
        </p:txBody>
      </p:sp>
      <p:pic>
        <p:nvPicPr>
          <p:cNvPr id="192" name="Shape 192"/>
          <p:cNvPicPr preferRelativeResize="0"/>
          <p:nvPr/>
        </p:nvPicPr>
        <p:blipFill>
          <a:blip r:embed="rId3">
            <a:alphaModFix/>
          </a:blip>
          <a:stretch>
            <a:fillRect/>
          </a:stretch>
        </p:blipFill>
        <p:spPr>
          <a:xfrm>
            <a:off x="5486913" y="2170000"/>
            <a:ext cx="3559229" cy="197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Results</a:t>
            </a:r>
            <a:r>
              <a:rPr lang="en"/>
              <a:t>: Deep Learning Approach</a:t>
            </a:r>
            <a:endParaRPr/>
          </a:p>
        </p:txBody>
      </p:sp>
      <p:sp>
        <p:nvSpPr>
          <p:cNvPr id="198" name="Shape 19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Tested on human-annotated corpus</a:t>
            </a:r>
            <a:endParaRPr/>
          </a:p>
          <a:p>
            <a:pPr indent="-317500" lvl="1" marL="914400" rtl="0">
              <a:spcBef>
                <a:spcPts val="0"/>
              </a:spcBef>
              <a:spcAft>
                <a:spcPts val="0"/>
              </a:spcAft>
              <a:buSzPts val="1400"/>
              <a:buChar char="○"/>
            </a:pPr>
            <a:r>
              <a:rPr lang="en"/>
              <a:t>Used annotations from 10 projects as before</a:t>
            </a:r>
            <a:endParaRPr/>
          </a:p>
          <a:p>
            <a:pPr indent="-317500" lvl="1" marL="914400" rtl="0">
              <a:spcBef>
                <a:spcPts val="0"/>
              </a:spcBef>
              <a:spcAft>
                <a:spcPts val="0"/>
              </a:spcAft>
              <a:buSzPts val="1400"/>
              <a:buChar char="○"/>
            </a:pPr>
            <a:r>
              <a:rPr lang="en"/>
              <a:t>Weighted score based on human annotations (1 positive, -1 negative). 0 for all other pairs.</a:t>
            </a:r>
            <a:endParaRPr/>
          </a:p>
          <a:p>
            <a:pPr indent="-317500" lvl="1" marL="914400" rtl="0">
              <a:spcBef>
                <a:spcPts val="0"/>
              </a:spcBef>
              <a:spcAft>
                <a:spcPts val="0"/>
              </a:spcAft>
              <a:buSzPts val="1400"/>
              <a:buChar char="○"/>
            </a:pPr>
            <a:r>
              <a:rPr lang="en"/>
              <a:t>Evaluated based on whether output was same sign as human annotation</a:t>
            </a:r>
            <a:endParaRPr/>
          </a:p>
          <a:p>
            <a:pPr indent="-317500" lvl="1" marL="914400" rtl="0">
              <a:spcBef>
                <a:spcPts val="0"/>
              </a:spcBef>
              <a:spcAft>
                <a:spcPts val="0"/>
              </a:spcAft>
              <a:buSzPts val="1400"/>
              <a:buChar char="○"/>
            </a:pPr>
            <a:r>
              <a:rPr lang="en"/>
              <a:t>73.79% accuracy on 5 epochs, 74.76% accuracy on 10 epochs.</a:t>
            </a:r>
            <a:endParaRPr/>
          </a:p>
          <a:p>
            <a:pPr indent="-317500" lvl="1" marL="914400" rtl="0">
              <a:spcBef>
                <a:spcPts val="0"/>
              </a:spcBef>
              <a:spcAft>
                <a:spcPts val="0"/>
              </a:spcAft>
              <a:buSzPts val="1400"/>
              <a:buChar char="○"/>
            </a:pPr>
            <a:r>
              <a:rPr lang="en"/>
              <a:t>Much better than baseline 51.46% accuracy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Future Research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Research</a:t>
            </a:r>
            <a:endParaRPr/>
          </a:p>
        </p:txBody>
      </p:sp>
      <p:sp>
        <p:nvSpPr>
          <p:cNvPr id="209" name="Shape 2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Other topic and document embeddings</a:t>
            </a:r>
            <a:endParaRPr/>
          </a:p>
          <a:p>
            <a:pPr indent="-342900" lvl="0" marL="457200" rtl="0">
              <a:spcBef>
                <a:spcPts val="0"/>
              </a:spcBef>
              <a:spcAft>
                <a:spcPts val="0"/>
              </a:spcAft>
              <a:buSzPts val="1800"/>
              <a:buChar char="●"/>
            </a:pPr>
            <a:r>
              <a:rPr lang="en"/>
              <a:t>Network Architecture</a:t>
            </a:r>
            <a:endParaRPr/>
          </a:p>
          <a:p>
            <a:pPr indent="-342900" lvl="0" marL="457200" rtl="0">
              <a:spcBef>
                <a:spcPts val="0"/>
              </a:spcBef>
              <a:spcAft>
                <a:spcPts val="0"/>
              </a:spcAft>
              <a:buSzPts val="1800"/>
              <a:buChar char="●"/>
            </a:pPr>
            <a:r>
              <a:rPr lang="en"/>
              <a:t>Other Approaches</a:t>
            </a:r>
            <a:endParaRPr/>
          </a:p>
          <a:p>
            <a:pPr indent="-342900" lvl="0" marL="457200">
              <a:spcBef>
                <a:spcPts val="0"/>
              </a:spcBef>
              <a:spcAft>
                <a:spcPts val="0"/>
              </a:spcAft>
              <a:buSzPts val="1800"/>
              <a:buChar char="●"/>
            </a:pPr>
            <a:r>
              <a:rPr lang="en"/>
              <a:t>Other Evaluation Metrics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Appendix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Appendix</a:t>
            </a:r>
            <a:endParaRPr/>
          </a:p>
        </p:txBody>
      </p:sp>
      <p:sp>
        <p:nvSpPr>
          <p:cNvPr id="220" name="Shape 2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 code for this project can be found at: </a:t>
            </a:r>
            <a:r>
              <a:rPr lang="en" u="sng">
                <a:solidFill>
                  <a:schemeClr val="hlink"/>
                </a:solidFill>
                <a:hlinkClick r:id="rId3"/>
              </a:rPr>
              <a:t>https://github.com/IreneZihuiLi/aan_rec</a:t>
            </a:r>
            <a:endParaRPr/>
          </a:p>
          <a:p>
            <a:pPr indent="0" lvl="0" marL="0">
              <a:spcBef>
                <a:spcPts val="1600"/>
              </a:spcBef>
              <a:spcAft>
                <a:spcPts val="1600"/>
              </a:spcAft>
              <a:buNone/>
            </a:pPr>
            <a:r>
              <a:rPr lang="en"/>
              <a:t>All data sets are extracted from the AAN corpus.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Thanks!</a:t>
            </a:r>
            <a:endParaRPr/>
          </a:p>
        </p:txBody>
      </p:sp>
      <p:sp>
        <p:nvSpPr>
          <p:cNvPr id="226" name="Shape 2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Professor Dragomir Radev</a:t>
            </a:r>
            <a:endParaRPr/>
          </a:p>
          <a:p>
            <a:pPr indent="0" lvl="0" marL="0">
              <a:spcBef>
                <a:spcPts val="1600"/>
              </a:spcBef>
              <a:spcAft>
                <a:spcPts val="0"/>
              </a:spcAft>
              <a:buNone/>
            </a:pPr>
            <a:r>
              <a:rPr lang="en"/>
              <a:t>Alex Fabbri</a:t>
            </a:r>
            <a:endParaRPr/>
          </a:p>
          <a:p>
            <a:pPr indent="0" lvl="0" marL="0">
              <a:spcBef>
                <a:spcPts val="1600"/>
              </a:spcBef>
              <a:spcAft>
                <a:spcPts val="0"/>
              </a:spcAft>
              <a:buNone/>
            </a:pPr>
            <a:r>
              <a:rPr lang="en"/>
              <a:t>Irene Li</a:t>
            </a:r>
            <a:endParaRPr/>
          </a:p>
          <a:p>
            <a:pPr indent="0" lvl="0" marL="0">
              <a:spcBef>
                <a:spcPts val="1600"/>
              </a:spcBef>
              <a:spcAft>
                <a:spcPts val="0"/>
              </a:spcAft>
              <a:buNone/>
            </a:pPr>
            <a:r>
              <a:rPr lang="en"/>
              <a:t>Everyone in LILY Lab</a:t>
            </a:r>
            <a:endParaRPr/>
          </a:p>
          <a:p>
            <a:pPr indent="0" lvl="0" marL="0">
              <a:spcBef>
                <a:spcPts val="1600"/>
              </a:spcBef>
              <a:spcAft>
                <a:spcPts val="1600"/>
              </a:spcAft>
              <a:buNone/>
            </a:pPr>
            <a:r>
              <a:rPr lang="en"/>
              <a:t>Professor John Wettlaufer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Outline</a:t>
            </a:r>
            <a:endParaRPr/>
          </a:p>
        </p:txBody>
      </p:sp>
      <p:sp>
        <p:nvSpPr>
          <p:cNvPr id="79" name="Shape 7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Problem Description</a:t>
            </a:r>
            <a:endParaRPr/>
          </a:p>
          <a:p>
            <a:pPr indent="-342900" lvl="0" marL="457200" rtl="0">
              <a:spcBef>
                <a:spcPts val="0"/>
              </a:spcBef>
              <a:spcAft>
                <a:spcPts val="0"/>
              </a:spcAft>
              <a:buSzPts val="1800"/>
              <a:buChar char="●"/>
            </a:pPr>
            <a:r>
              <a:rPr lang="en"/>
              <a:t>Quick Background</a:t>
            </a:r>
            <a:endParaRPr/>
          </a:p>
          <a:p>
            <a:pPr indent="-342900" lvl="0" marL="457200" rtl="0">
              <a:spcBef>
                <a:spcPts val="0"/>
              </a:spcBef>
              <a:spcAft>
                <a:spcPts val="0"/>
              </a:spcAft>
              <a:buSzPts val="1800"/>
              <a:buChar char="●"/>
            </a:pPr>
            <a:r>
              <a:rPr lang="en"/>
              <a:t>Methods</a:t>
            </a:r>
            <a:endParaRPr/>
          </a:p>
          <a:p>
            <a:pPr indent="-342900" lvl="0" marL="457200" rtl="0">
              <a:spcBef>
                <a:spcPts val="0"/>
              </a:spcBef>
              <a:spcAft>
                <a:spcPts val="0"/>
              </a:spcAft>
              <a:buSzPts val="1800"/>
              <a:buChar char="●"/>
            </a:pPr>
            <a:r>
              <a:rPr lang="en"/>
              <a:t>Results</a:t>
            </a:r>
            <a:endParaRPr/>
          </a:p>
          <a:p>
            <a:pPr indent="-342900" lvl="0" marL="457200" rtl="0">
              <a:spcBef>
                <a:spcPts val="0"/>
              </a:spcBef>
              <a:spcAft>
                <a:spcPts val="0"/>
              </a:spcAft>
              <a:buSzPts val="1800"/>
              <a:buChar char="●"/>
            </a:pPr>
            <a:r>
              <a:rPr lang="en"/>
              <a:t>Future Research</a:t>
            </a:r>
            <a:endParaRPr/>
          </a:p>
          <a:p>
            <a:pPr indent="-342900" lvl="0" marL="457200" rtl="0">
              <a:spcBef>
                <a:spcPts val="0"/>
              </a:spcBef>
              <a:spcAft>
                <a:spcPts val="0"/>
              </a:spcAft>
              <a:buSzPts val="1800"/>
              <a:buChar char="●"/>
            </a:pPr>
            <a:r>
              <a:rPr lang="en"/>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Problem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 Description</a:t>
            </a:r>
            <a:endParaRPr/>
          </a:p>
        </p:txBody>
      </p:sp>
      <p:sp>
        <p:nvSpPr>
          <p:cNvPr id="90" name="Shape 9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User inputs title and abstract of new project</a:t>
            </a:r>
            <a:endParaRPr/>
          </a:p>
          <a:p>
            <a:pPr indent="-317500" lvl="1" marL="914400" rtl="0">
              <a:spcBef>
                <a:spcPts val="0"/>
              </a:spcBef>
              <a:spcAft>
                <a:spcPts val="0"/>
              </a:spcAft>
              <a:buSzPts val="1400"/>
              <a:buChar char="○"/>
            </a:pPr>
            <a:r>
              <a:rPr lang="en"/>
              <a:t>Related previous literature often simple queries</a:t>
            </a:r>
            <a:endParaRPr/>
          </a:p>
          <a:p>
            <a:pPr indent="-342900" lvl="0" marL="457200" rtl="0">
              <a:spcBef>
                <a:spcPts val="0"/>
              </a:spcBef>
              <a:spcAft>
                <a:spcPts val="0"/>
              </a:spcAft>
              <a:buSzPts val="1800"/>
              <a:buChar char="●"/>
            </a:pPr>
            <a:r>
              <a:rPr lang="en"/>
              <a:t>Recommend resources from AAN corpus</a:t>
            </a:r>
            <a:endParaRPr/>
          </a:p>
          <a:p>
            <a:pPr indent="-317500" lvl="1" marL="914400" rtl="0">
              <a:spcBef>
                <a:spcPts val="0"/>
              </a:spcBef>
              <a:spcAft>
                <a:spcPts val="0"/>
              </a:spcAft>
              <a:buSzPts val="1400"/>
              <a:buChar char="○"/>
            </a:pPr>
            <a:r>
              <a:rPr lang="en"/>
              <a:t>Related previous literature largely uses papers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Quick Background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Quick Background (cont’d.)</a:t>
            </a:r>
            <a:endParaRPr/>
          </a:p>
        </p:txBody>
      </p:sp>
      <p:sp>
        <p:nvSpPr>
          <p:cNvPr id="101" name="Shape 10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Pedagogical Value of Resources</a:t>
            </a:r>
            <a:endParaRPr/>
          </a:p>
          <a:p>
            <a:pPr indent="-317500" lvl="1" marL="914400" rtl="0">
              <a:spcBef>
                <a:spcPts val="0"/>
              </a:spcBef>
              <a:spcAft>
                <a:spcPts val="0"/>
              </a:spcAft>
              <a:buSzPts val="1400"/>
              <a:buChar char="○"/>
            </a:pPr>
            <a:r>
              <a:rPr lang="en"/>
              <a:t>Corpus, Lecture, Library, NACLO, Paper, Resource, Survey, Tutorial</a:t>
            </a:r>
            <a:endParaRPr/>
          </a:p>
          <a:p>
            <a:pPr indent="-342900" lvl="0" marL="457200" rtl="0">
              <a:spcBef>
                <a:spcPts val="0"/>
              </a:spcBef>
              <a:spcAft>
                <a:spcPts val="0"/>
              </a:spcAft>
              <a:buSzPts val="1800"/>
              <a:buChar char="●"/>
            </a:pPr>
            <a:r>
              <a:rPr lang="en"/>
              <a:t>Pre-requisite Chains</a:t>
            </a:r>
            <a:endParaRPr/>
          </a:p>
          <a:p>
            <a:pPr indent="-342900" lvl="0" marL="457200" rtl="0">
              <a:spcBef>
                <a:spcPts val="0"/>
              </a:spcBef>
              <a:spcAft>
                <a:spcPts val="0"/>
              </a:spcAft>
              <a:buSzPts val="1800"/>
              <a:buChar char="●"/>
            </a:pPr>
            <a:r>
              <a:rPr lang="en"/>
              <a:t>Reading List Generation</a:t>
            </a:r>
            <a:endParaRPr/>
          </a:p>
          <a:p>
            <a:pPr indent="-342900" lvl="0" marL="457200" rtl="0">
              <a:spcBef>
                <a:spcPts val="0"/>
              </a:spcBef>
              <a:spcAft>
                <a:spcPts val="0"/>
              </a:spcAft>
              <a:buSzPts val="1800"/>
              <a:buChar char="●"/>
            </a:pPr>
            <a:r>
              <a:rPr lang="en"/>
              <a:t>LDA</a:t>
            </a:r>
            <a:endParaRPr/>
          </a:p>
          <a:p>
            <a:pPr indent="-342900" lvl="0" marL="457200" rtl="0">
              <a:spcBef>
                <a:spcPts val="0"/>
              </a:spcBef>
              <a:spcAft>
                <a:spcPts val="0"/>
              </a:spcAft>
              <a:buSzPts val="1800"/>
              <a:buChar char="●"/>
            </a:pPr>
            <a:r>
              <a:rPr lang="en"/>
              <a:t>Doc2Vec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Methods: Baseline Implementation with LDA and Doc2Vec</a:t>
            </a:r>
            <a:endParaRPr/>
          </a:p>
        </p:txBody>
      </p:sp>
      <p:sp>
        <p:nvSpPr>
          <p:cNvPr id="112" name="Shape 11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LDA</a:t>
            </a:r>
            <a:endParaRPr/>
          </a:p>
          <a:p>
            <a:pPr indent="-317500" lvl="1" marL="914400" rtl="0">
              <a:spcBef>
                <a:spcPts val="0"/>
              </a:spcBef>
              <a:spcAft>
                <a:spcPts val="0"/>
              </a:spcAft>
              <a:buSzPts val="1400"/>
              <a:buChar char="○"/>
            </a:pPr>
            <a:r>
              <a:rPr lang="en"/>
              <a:t>Ran unsupervised on 60 topics</a:t>
            </a:r>
            <a:endParaRPr/>
          </a:p>
          <a:p>
            <a:pPr indent="-342900" lvl="0" marL="457200" rtl="0">
              <a:spcBef>
                <a:spcPts val="0"/>
              </a:spcBef>
              <a:spcAft>
                <a:spcPts val="0"/>
              </a:spcAft>
              <a:buSzPts val="1800"/>
              <a:buChar char="●"/>
            </a:pPr>
            <a:r>
              <a:rPr lang="en"/>
              <a:t>Doc2Vec</a:t>
            </a:r>
            <a:endParaRPr/>
          </a:p>
          <a:p>
            <a:pPr indent="-317500" lvl="1" marL="914400" rtl="0">
              <a:spcBef>
                <a:spcPts val="0"/>
              </a:spcBef>
              <a:spcAft>
                <a:spcPts val="0"/>
              </a:spcAft>
              <a:buSzPts val="1400"/>
              <a:buChar char="○"/>
            </a:pPr>
            <a:r>
              <a:rPr lang="en"/>
              <a:t>Ran for 10 epochs</a:t>
            </a:r>
            <a:endParaRPr/>
          </a:p>
          <a:p>
            <a:pPr indent="-342900" lvl="0" marL="457200" rtl="0">
              <a:spcBef>
                <a:spcPts val="0"/>
              </a:spcBef>
              <a:spcAft>
                <a:spcPts val="0"/>
              </a:spcAft>
              <a:buSzPts val="1800"/>
              <a:buChar char="●"/>
            </a:pPr>
            <a:r>
              <a:rPr lang="en"/>
              <a:t>Used each to recommend resources for 10 random papers</a:t>
            </a:r>
            <a:endParaRPr/>
          </a:p>
          <a:p>
            <a:pPr indent="-317500" lvl="1" marL="914400" rtl="0">
              <a:spcBef>
                <a:spcPts val="0"/>
              </a:spcBef>
              <a:spcAft>
                <a:spcPts val="0"/>
              </a:spcAft>
              <a:buSzPts val="1400"/>
              <a:buChar char="○"/>
            </a:pPr>
            <a:r>
              <a:rPr lang="en"/>
              <a:t>From a corpus of ~1500 resources</a:t>
            </a:r>
            <a:endParaRPr/>
          </a:p>
          <a:p>
            <a:pPr indent="-317500" lvl="1" marL="914400" rtl="0">
              <a:spcBef>
                <a:spcPts val="0"/>
              </a:spcBef>
              <a:spcAft>
                <a:spcPts val="0"/>
              </a:spcAft>
              <a:buSzPts val="1400"/>
              <a:buChar char="○"/>
            </a:pPr>
            <a:r>
              <a:rPr lang="en"/>
              <a:t>LDA classifies topic and recommends from the topic</a:t>
            </a:r>
            <a:endParaRPr/>
          </a:p>
          <a:p>
            <a:pPr indent="-317500" lvl="1" marL="914400" rtl="0">
              <a:spcBef>
                <a:spcPts val="0"/>
              </a:spcBef>
              <a:spcAft>
                <a:spcPts val="0"/>
              </a:spcAft>
              <a:buSzPts val="1400"/>
              <a:buChar char="○"/>
            </a:pPr>
            <a:r>
              <a:rPr lang="en"/>
              <a:t>Doc2Vec finds most similar documents</a:t>
            </a:r>
            <a:endParaRPr/>
          </a:p>
          <a:p>
            <a:pPr indent="-317500" lvl="1" marL="914400" rtl="0">
              <a:spcBef>
                <a:spcPts val="0"/>
              </a:spcBef>
              <a:spcAft>
                <a:spcPts val="0"/>
              </a:spcAft>
              <a:buSzPts val="1400"/>
              <a:buChar char="○"/>
            </a:pPr>
            <a:r>
              <a:rPr lang="en"/>
              <a:t>5 annotators score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