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40F432-6CB4-4C50-AB5B-72C9A4DA55A2}">
  <a:tblStyle styleId="{2840F432-6CB4-4C50-AB5B-72C9A4DA5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vectors: K-L Div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models: NLTK distribution (similarity metric) ←---TODO List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NewAAN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Slide-taxonomy (not in our taxonomy)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current AAN as training data + Drago’s lectures: classify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Info from Adjacency slide + same presentation.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Pre-req: orders. Harmonic functions (every slide is a node, define similarity, spectral method) Label propagation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Lectures. AAN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semi-supervised learning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irene.li@yale.edu" TargetMode="External"/><Relationship Id="rId4" Type="http://schemas.openxmlformats.org/officeDocument/2006/relationships/hyperlink" Target="https://ireneli.eu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keg.cs.tsinghua.edu.cn/jietang/publications/ACL17-Pan-et-al-Prerequisite-Relationship-MOOC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should I learn: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prerequisite chain learning and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introduction of LectureBank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3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Irene Li, Alexander R. Fabbri, Robert R. Tung, and Dragomir Radev </a:t>
            </a:r>
            <a:br>
              <a:rPr lang="en" sz="1800"/>
            </a:br>
            <a:r>
              <a:rPr lang="en" sz="1800"/>
              <a:t>27, Apr, 2018 LILY Workshop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endParaRPr sz="3600"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311700" y="313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irene.li@yale.edu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ireneli.eu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 new concept as a student.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Conditional Random Field</a:t>
            </a:r>
            <a:endParaRPr b="1" i="1"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990" l="0" r="0" t="0"/>
          <a:stretch/>
        </p:blipFill>
        <p:spPr>
          <a:xfrm>
            <a:off x="5025675" y="353375"/>
            <a:ext cx="3929125" cy="4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8197"/>
          <a:stretch/>
        </p:blipFill>
        <p:spPr>
          <a:xfrm>
            <a:off x="134525" y="2102125"/>
            <a:ext cx="4891151" cy="23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05750" y="4758850"/>
            <a:ext cx="5215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Figure: Prerequisite Relation Learning for Concepts in MOOCs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RefD (</a:t>
            </a:r>
            <a:r>
              <a:rPr lang="en">
                <a:solidFill>
                  <a:schemeClr val="dk1"/>
                </a:solidFill>
              </a:rPr>
              <a:t>Reference Distance 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models the relationship of two concepts by considering how differently they refer to each other, such as asymmetry and irreflexivity.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Where w(ci,A)  weights the importance of ci to A; r(ci,A)  is an indicator showing whether ci refers to A, which could be links in Wikipedia, mentions in books or citations.  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8037"/>
          <a:stretch/>
        </p:blipFill>
        <p:spPr>
          <a:xfrm>
            <a:off x="1587700" y="1503475"/>
            <a:ext cx="5389601" cy="16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54775" y="4627425"/>
            <a:ext cx="875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Liang, Chen, et al. "Measuring prerequisite relations among concepts." Proceedings of the 2015 Conference on Empirical Methods in Natural Language Processing. 2015.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concept representation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Clustering methods, LDA topic modelling.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Topic Labelling: find out which topic is it (keyword rank or TF-IDF)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prerequisite relationship learning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Binary Classifiers: NB, LR, SVM, etc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Graph Convolutional Network (GCN): exciting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TutorialBank: rich contents. Word embeddings and document embeddings.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LectureBank: key words and phrases. Graph-based method.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doc2vec on </a:t>
            </a:r>
            <a:r>
              <a:rPr lang="en"/>
              <a:t>TutorialBank. Concatenate two concept vectors directly.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210 pairs (7/3, train/test)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940575" y="235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{2840F432-6CB4-4C50-AB5B-72C9A4DA55A2}</a:tableStyleId>
              </a:tblPr>
              <a:tblGrid>
                <a:gridCol w="1721050"/>
                <a:gridCol w="1721050"/>
                <a:gridCol w="1721050"/>
                <a:gridCol w="1721050"/>
              </a:tblGrid>
              <a:tr h="5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Method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Precision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Recall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9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0.720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0.758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0.739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Naive Bayesian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0.593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0.5634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0.613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SVM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0.624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0.569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0.596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LectureBank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Notes from 26 courses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number of slides 527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number of tokens: 997074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sentence number: 354218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page number: 21344, average token per page : 46.7145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Extraction and annotations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 </a:t>
            </a:r>
            <a:r>
              <a:rPr lang="en"/>
              <a:t>prerequisite relations of concept pairs (~25%): sparse!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LectureBank Concepts + TutorialBank concepts (~210 concepts)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LectureBank concepts extraction: header section -&gt; preprocess -&gt; re-ranking-&gt; list of concepts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 to now: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998 concepts in total (210 from </a:t>
            </a:r>
            <a:r>
              <a:rPr lang="en"/>
              <a:t>TutorialBank</a:t>
            </a:r>
            <a:r>
              <a:rPr lang="en"/>
              <a:t>): a lot!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To annotate 25% of the pairs: ~166550 (?)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Graph-based approach o</a:t>
            </a:r>
            <a:r>
              <a:rPr lang="en"/>
              <a:t>n </a:t>
            </a:r>
            <a:r>
              <a:rPr lang="en"/>
              <a:t>LectureBank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1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the topic of each slide page ? Harmonic Functions, Label Propagation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601200" y="2739925"/>
            <a:ext cx="241500" cy="24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774878">
            <a:off x="2853820" y="2451092"/>
            <a:ext cx="241612" cy="241612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282425" y="2062650"/>
            <a:ext cx="241500" cy="24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107" name="Shape 107"/>
          <p:cNvCxnSpPr>
            <a:stCxn id="104" idx="6"/>
            <a:endCxn id="105" idx="2"/>
          </p:cNvCxnSpPr>
          <p:nvPr/>
        </p:nvCxnSpPr>
        <p:spPr>
          <a:xfrm flipH="1" rot="10800000">
            <a:off x="1842700" y="2598775"/>
            <a:ext cx="10143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700" y="3218556"/>
            <a:ext cx="2396975" cy="179771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Shape 109"/>
          <p:cNvSpPr/>
          <p:nvPr/>
        </p:nvSpPr>
        <p:spPr>
          <a:xfrm rot="-7564783">
            <a:off x="3050386" y="2739883"/>
            <a:ext cx="482926" cy="24158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790900" y="1806925"/>
            <a:ext cx="858900" cy="46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75" y="3313150"/>
            <a:ext cx="2396974" cy="1738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Shape 112"/>
          <p:cNvSpPr/>
          <p:nvPr/>
        </p:nvSpPr>
        <p:spPr>
          <a:xfrm rot="-3109319">
            <a:off x="1409607" y="3056849"/>
            <a:ext cx="278593" cy="1373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292500" y="2062650"/>
            <a:ext cx="858900" cy="46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719350" y="4036863"/>
            <a:ext cx="8589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close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 rot="-289165">
            <a:off x="5229339" y="2019258"/>
            <a:ext cx="614171" cy="348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far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116" name="Shape 116"/>
          <p:cNvCxnSpPr>
            <a:endCxn id="106" idx="2"/>
          </p:cNvCxnSpPr>
          <p:nvPr/>
        </p:nvCxnSpPr>
        <p:spPr>
          <a:xfrm flipH="1" rot="10800000">
            <a:off x="3095325" y="2183400"/>
            <a:ext cx="4187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 rot="-1124704">
            <a:off x="2108601" y="2339867"/>
            <a:ext cx="858856" cy="16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close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050" y="2860669"/>
            <a:ext cx="2542152" cy="158198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Shape 119"/>
          <p:cNvSpPr/>
          <p:nvPr/>
        </p:nvSpPr>
        <p:spPr>
          <a:xfrm rot="-7564783">
            <a:off x="7469661" y="2411833"/>
            <a:ext cx="482926" cy="24158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914550" y="1529075"/>
            <a:ext cx="858900" cy="46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topic..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774878">
            <a:off x="8438495" y="1887617"/>
            <a:ext cx="241612" cy="241612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06" idx="6"/>
            <a:endCxn id="121" idx="2"/>
          </p:cNvCxnSpPr>
          <p:nvPr/>
        </p:nvCxnSpPr>
        <p:spPr>
          <a:xfrm flipH="1" rot="10800000">
            <a:off x="7523925" y="2035500"/>
            <a:ext cx="91770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Shape 123"/>
          <p:cNvSpPr txBox="1"/>
          <p:nvPr/>
        </p:nvSpPr>
        <p:spPr>
          <a:xfrm rot="-289165">
            <a:off x="7786914" y="1764883"/>
            <a:ext cx="614171" cy="348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close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 rot="-1679">
            <a:off x="5977314" y="3477363"/>
            <a:ext cx="614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far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695075" y="4529900"/>
            <a:ext cx="641100" cy="147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966563" y="3888975"/>
            <a:ext cx="435600" cy="147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Schlichtkrull, Michael, et al. "Modeling Relational Data with Graph Convolutional Networks." arXiv preprint arXiv:1703.06103 (2017).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Moody, Christopher E. "Mixing dirichlet topic models and word embeddings to make lda2vec." arXiv preprint arXiv:1605.02019 (2016).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Pan, Liangming, et al. "Prerequisite relation learning for concepts in MOOCs." Proceedings of the 55th Annual Meeting of the Association for Computational Linguistics (Volume 1: Long Papers). Vol. 1. 2017.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Zhu, Xiaojin, Zoubin Ghahramani, and John D. Lafferty. "Semi-supervised learning using gaussian fields and harmonic functions." Proceedings of the 20th International conference on Machine learning (ICML-03). 2003.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