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Lst>
  <p:sldSz cy="16459200" cx="27432000"/>
  <p:notesSz cx="6858000" cy="9144000"/>
  <p:embeddedFontLst>
    <p:embeddedFont>
      <p:font typeface="Helvetica Neue"/>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3D4867C-3CDB-4EBF-A1A0-5B5F853CBB63}">
  <a:tblStyle styleId="{23D4867C-3CDB-4EBF-A1A0-5B5F853CBB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184"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HelveticaNeue-boldItalic.fntdata"/><Relationship Id="rId10" Type="http://schemas.openxmlformats.org/officeDocument/2006/relationships/font" Target="fonts/HelveticaNeue-italic.fntdata"/><Relationship Id="rId9" Type="http://schemas.openxmlformats.org/officeDocument/2006/relationships/font" Target="fonts/HelveticaNeu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2057400" y="5113021"/>
            <a:ext cx="23317200" cy="352806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4114800" y="9326880"/>
            <a:ext cx="19202401" cy="4206240"/>
          </a:xfrm>
          <a:prstGeom prst="rect">
            <a:avLst/>
          </a:prstGeom>
          <a:noFill/>
          <a:ln>
            <a:noFill/>
          </a:ln>
        </p:spPr>
        <p:txBody>
          <a:bodyPr anchorCtr="0" anchor="t" bIns="91425" lIns="91425" spcFirstLastPara="1" rIns="91425" wrap="square" tIns="91425"/>
          <a:lstStyle>
            <a:lvl1pPr lvl="0" marR="0" rtl="0" algn="ctr">
              <a:spcBef>
                <a:spcPts val="1760"/>
              </a:spcBef>
              <a:spcAft>
                <a:spcPts val="0"/>
              </a:spcAft>
              <a:buClr>
                <a:srgbClr val="888888"/>
              </a:buClr>
              <a:buSzPts val="8800"/>
              <a:buFont typeface="Arial"/>
              <a:buNone/>
              <a:defRPr b="0" i="0" sz="8800" u="none" cap="none" strike="noStrike">
                <a:solidFill>
                  <a:srgbClr val="888888"/>
                </a:solidFill>
                <a:latin typeface="Calibri"/>
                <a:ea typeface="Calibri"/>
                <a:cs typeface="Calibri"/>
                <a:sym typeface="Calibri"/>
              </a:defRPr>
            </a:lvl1pPr>
            <a:lvl2pPr lvl="1" marR="0" rtl="0" algn="ctr">
              <a:spcBef>
                <a:spcPts val="1540"/>
              </a:spcBef>
              <a:spcAft>
                <a:spcPts val="0"/>
              </a:spcAft>
              <a:buClr>
                <a:srgbClr val="888888"/>
              </a:buClr>
              <a:buSzPts val="7700"/>
              <a:buFont typeface="Arial"/>
              <a:buNone/>
              <a:defRPr b="0" i="0" sz="7700" u="none" cap="none" strike="noStrike">
                <a:solidFill>
                  <a:srgbClr val="888888"/>
                </a:solidFill>
                <a:latin typeface="Calibri"/>
                <a:ea typeface="Calibri"/>
                <a:cs typeface="Calibri"/>
                <a:sym typeface="Calibri"/>
              </a:defRPr>
            </a:lvl2pPr>
            <a:lvl3pPr lvl="2" marR="0" rtl="0" algn="ctr">
              <a:spcBef>
                <a:spcPts val="1320"/>
              </a:spcBef>
              <a:spcAft>
                <a:spcPts val="0"/>
              </a:spcAft>
              <a:buClr>
                <a:srgbClr val="888888"/>
              </a:buClr>
              <a:buSzPts val="6600"/>
              <a:buFont typeface="Arial"/>
              <a:buNone/>
              <a:defRPr b="0" i="0" sz="6600" u="none" cap="none" strike="noStrike">
                <a:solidFill>
                  <a:srgbClr val="888888"/>
                </a:solidFill>
                <a:latin typeface="Calibri"/>
                <a:ea typeface="Calibri"/>
                <a:cs typeface="Calibri"/>
                <a:sym typeface="Calibri"/>
              </a:defRPr>
            </a:lvl3pPr>
            <a:lvl4pPr lvl="3"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4pPr>
            <a:lvl5pPr lvl="4"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5pPr>
            <a:lvl6pPr lvl="5"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6pPr>
            <a:lvl7pPr lvl="6"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7pPr>
            <a:lvl8pPr lvl="7"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8pPr>
            <a:lvl9pPr lvl="8"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3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b="0" i="0" sz="3300" u="none" cap="none" strike="noStrike">
                <a:solidFill>
                  <a:srgbClr val="888888"/>
                </a:solidFill>
                <a:latin typeface="Calibri"/>
                <a:ea typeface="Calibri"/>
                <a:cs typeface="Calibri"/>
                <a:sym typeface="Calibri"/>
              </a:defRPr>
            </a:lvl1pPr>
            <a:lvl2pPr indent="0" lvl="1" marL="0" marR="0" rtl="0" algn="r">
              <a:spcBef>
                <a:spcPts val="0"/>
              </a:spcBef>
              <a:buNone/>
              <a:defRPr b="0" i="0" sz="3300" u="none" cap="none" strike="noStrike">
                <a:solidFill>
                  <a:srgbClr val="888888"/>
                </a:solidFill>
                <a:latin typeface="Calibri"/>
                <a:ea typeface="Calibri"/>
                <a:cs typeface="Calibri"/>
                <a:sym typeface="Calibri"/>
              </a:defRPr>
            </a:lvl2pPr>
            <a:lvl3pPr indent="0" lvl="2" marL="0" marR="0" rtl="0" algn="r">
              <a:spcBef>
                <a:spcPts val="0"/>
              </a:spcBef>
              <a:buNone/>
              <a:defRPr b="0" i="0" sz="3300" u="none" cap="none" strike="noStrike">
                <a:solidFill>
                  <a:srgbClr val="888888"/>
                </a:solidFill>
                <a:latin typeface="Calibri"/>
                <a:ea typeface="Calibri"/>
                <a:cs typeface="Calibri"/>
                <a:sym typeface="Calibri"/>
              </a:defRPr>
            </a:lvl3pPr>
            <a:lvl4pPr indent="0" lvl="3" marL="0" marR="0" rtl="0" algn="r">
              <a:spcBef>
                <a:spcPts val="0"/>
              </a:spcBef>
              <a:buNone/>
              <a:defRPr b="0" i="0" sz="3300" u="none" cap="none" strike="noStrike">
                <a:solidFill>
                  <a:srgbClr val="888888"/>
                </a:solidFill>
                <a:latin typeface="Calibri"/>
                <a:ea typeface="Calibri"/>
                <a:cs typeface="Calibri"/>
                <a:sym typeface="Calibri"/>
              </a:defRPr>
            </a:lvl4pPr>
            <a:lvl5pPr indent="0" lvl="4" marL="0" marR="0" rtl="0" algn="r">
              <a:spcBef>
                <a:spcPts val="0"/>
              </a:spcBef>
              <a:buNone/>
              <a:defRPr b="0" i="0" sz="3300" u="none" cap="none" strike="noStrike">
                <a:solidFill>
                  <a:srgbClr val="888888"/>
                </a:solidFill>
                <a:latin typeface="Calibri"/>
                <a:ea typeface="Calibri"/>
                <a:cs typeface="Calibri"/>
                <a:sym typeface="Calibri"/>
              </a:defRPr>
            </a:lvl5pPr>
            <a:lvl6pPr indent="0" lvl="5" marL="0" marR="0" rtl="0" algn="r">
              <a:spcBef>
                <a:spcPts val="0"/>
              </a:spcBef>
              <a:buNone/>
              <a:defRPr b="0" i="0" sz="3300" u="none" cap="none" strike="noStrike">
                <a:solidFill>
                  <a:srgbClr val="888888"/>
                </a:solidFill>
                <a:latin typeface="Calibri"/>
                <a:ea typeface="Calibri"/>
                <a:cs typeface="Calibri"/>
                <a:sym typeface="Calibri"/>
              </a:defRPr>
            </a:lvl6pPr>
            <a:lvl7pPr indent="0" lvl="6" marL="0" marR="0" rtl="0" algn="r">
              <a:spcBef>
                <a:spcPts val="0"/>
              </a:spcBef>
              <a:buNone/>
              <a:defRPr b="0" i="0" sz="3300" u="none" cap="none" strike="noStrike">
                <a:solidFill>
                  <a:srgbClr val="888888"/>
                </a:solidFill>
                <a:latin typeface="Calibri"/>
                <a:ea typeface="Calibri"/>
                <a:cs typeface="Calibri"/>
                <a:sym typeface="Calibri"/>
              </a:defRPr>
            </a:lvl7pPr>
            <a:lvl8pPr indent="0" lvl="7" marL="0" marR="0" rtl="0" algn="r">
              <a:spcBef>
                <a:spcPts val="0"/>
              </a:spcBef>
              <a:buNone/>
              <a:defRPr b="0" i="0" sz="3300" u="none" cap="none" strike="noStrike">
                <a:solidFill>
                  <a:srgbClr val="888888"/>
                </a:solidFill>
                <a:latin typeface="Calibri"/>
                <a:ea typeface="Calibri"/>
                <a:cs typeface="Calibri"/>
                <a:sym typeface="Calibri"/>
              </a:defRPr>
            </a:lvl8pPr>
            <a:lvl9pPr indent="0" lvl="8" marL="0" marR="0" rtl="0" algn="r">
              <a:spcBef>
                <a:spcPts val="0"/>
              </a:spcBef>
              <a:buNone/>
              <a:defRPr b="0" i="0" sz="33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8284845" y="-3072764"/>
            <a:ext cx="10862311" cy="24688800"/>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2069365" y="9176386"/>
            <a:ext cx="33707070" cy="18516601"/>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4807564" y="-9111615"/>
            <a:ext cx="33707070" cy="55092602"/>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1371600" y="3840481"/>
            <a:ext cx="24688800" cy="10862311"/>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2166939" y="10576561"/>
            <a:ext cx="23317200" cy="326898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11000"/>
              <a:buFont typeface="Calibri"/>
              <a:buNone/>
              <a:defRPr b="1" i="0" sz="11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2166939" y="6976112"/>
            <a:ext cx="23317200" cy="3600449"/>
          </a:xfrm>
          <a:prstGeom prst="rect">
            <a:avLst/>
          </a:prstGeom>
          <a:noFill/>
          <a:ln>
            <a:noFill/>
          </a:ln>
        </p:spPr>
        <p:txBody>
          <a:bodyPr anchorCtr="0" anchor="b" bIns="91425" lIns="91425" spcFirstLastPara="1" rIns="91425" wrap="square" tIns="91425"/>
          <a:lstStyle>
            <a:lvl1pPr indent="-228600" lvl="0" marL="457200" marR="0" rtl="0" algn="l">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1pPr>
            <a:lvl2pPr indent="-228600" lvl="1" marL="914400" marR="0" rtl="0" algn="l">
              <a:spcBef>
                <a:spcPts val="980"/>
              </a:spcBef>
              <a:spcAft>
                <a:spcPts val="0"/>
              </a:spcAft>
              <a:buClr>
                <a:srgbClr val="888888"/>
              </a:buClr>
              <a:buSzPts val="4900"/>
              <a:buFont typeface="Arial"/>
              <a:buNone/>
              <a:defRPr b="0" i="0" sz="4900" u="none" cap="none" strike="noStrike">
                <a:solidFill>
                  <a:srgbClr val="888888"/>
                </a:solidFill>
                <a:latin typeface="Calibri"/>
                <a:ea typeface="Calibri"/>
                <a:cs typeface="Calibri"/>
                <a:sym typeface="Calibri"/>
              </a:defRPr>
            </a:lvl2pPr>
            <a:lvl3pPr indent="-228600" lvl="2" marL="1371600" marR="0" rtl="0" algn="l">
              <a:spcBef>
                <a:spcPts val="880"/>
              </a:spcBef>
              <a:spcAft>
                <a:spcPts val="0"/>
              </a:spcAft>
              <a:buClr>
                <a:srgbClr val="888888"/>
              </a:buClr>
              <a:buSzPts val="4400"/>
              <a:buFont typeface="Arial"/>
              <a:buNone/>
              <a:defRPr b="0" i="0" sz="4400" u="none" cap="none" strike="noStrike">
                <a:solidFill>
                  <a:srgbClr val="888888"/>
                </a:solidFill>
                <a:latin typeface="Calibri"/>
                <a:ea typeface="Calibri"/>
                <a:cs typeface="Calibri"/>
                <a:sym typeface="Calibri"/>
              </a:defRPr>
            </a:lvl3pPr>
            <a:lvl4pPr indent="-228600" lvl="3" marL="18288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4pPr>
            <a:lvl5pPr indent="-228600" lvl="4" marL="22860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5pPr>
            <a:lvl6pPr indent="-228600" lvl="5" marL="27432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6pPr>
            <a:lvl7pPr indent="-228600" lvl="6" marL="32004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7pPr>
            <a:lvl8pPr indent="-228600" lvl="7" marL="36576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8pPr>
            <a:lvl9pPr indent="-228600" lvl="8" marL="41148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4114800" y="9216391"/>
            <a:ext cx="36804600" cy="26071830"/>
          </a:xfrm>
          <a:prstGeom prst="rect">
            <a:avLst/>
          </a:prstGeom>
          <a:noFill/>
          <a:ln>
            <a:noFill/>
          </a:ln>
        </p:spPr>
        <p:txBody>
          <a:bodyPr anchorCtr="0" anchor="t" bIns="91425" lIns="91425" spcFirstLastPara="1" rIns="91425" wrap="square" tIns="91425"/>
          <a:lstStyle>
            <a:lvl1pPr indent="-717550" lvl="0" marL="4572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1pPr>
            <a:lvl2pPr indent="-647700" lvl="1" marL="9144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2pPr>
            <a:lvl3pPr indent="-577850" lvl="2" marL="1371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3pPr>
            <a:lvl4pPr indent="-539750" lvl="3" marL="18288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4pPr>
            <a:lvl5pPr indent="-539750" lvl="4" marL="22860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5pPr>
            <a:lvl6pPr indent="-539750" lvl="5" marL="27432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6pPr>
            <a:lvl7pPr indent="-539750" lvl="6" marL="32004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7pPr>
            <a:lvl8pPr indent="-539750" lvl="7" marL="36576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8pPr>
            <a:lvl9pPr indent="-539750" lvl="8" marL="41148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41376600" y="9216391"/>
            <a:ext cx="36804600" cy="26071830"/>
          </a:xfrm>
          <a:prstGeom prst="rect">
            <a:avLst/>
          </a:prstGeom>
          <a:noFill/>
          <a:ln>
            <a:noFill/>
          </a:ln>
        </p:spPr>
        <p:txBody>
          <a:bodyPr anchorCtr="0" anchor="t" bIns="91425" lIns="91425" spcFirstLastPara="1" rIns="91425" wrap="square" tIns="91425"/>
          <a:lstStyle>
            <a:lvl1pPr indent="-717550" lvl="0" marL="4572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1pPr>
            <a:lvl2pPr indent="-647700" lvl="1" marL="9144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2pPr>
            <a:lvl3pPr indent="-577850" lvl="2" marL="1371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3pPr>
            <a:lvl4pPr indent="-539750" lvl="3" marL="18288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4pPr>
            <a:lvl5pPr indent="-539750" lvl="4" marL="22860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5pPr>
            <a:lvl6pPr indent="-539750" lvl="5" marL="27432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6pPr>
            <a:lvl7pPr indent="-539750" lvl="6" marL="32004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7pPr>
            <a:lvl8pPr indent="-539750" lvl="7" marL="36576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8pPr>
            <a:lvl9pPr indent="-539750" lvl="8" marL="41148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1371600" y="3684271"/>
            <a:ext cx="12120564" cy="1535429"/>
          </a:xfrm>
          <a:prstGeom prst="rect">
            <a:avLst/>
          </a:prstGeom>
          <a:noFill/>
          <a:ln>
            <a:noFill/>
          </a:ln>
        </p:spPr>
        <p:txBody>
          <a:bodyPr anchorCtr="0" anchor="b" bIns="91425" lIns="91425" spcFirstLastPara="1" rIns="91425" wrap="square" tIns="91425"/>
          <a:lstStyle>
            <a:lvl1pPr indent="-228600" lvl="0" marL="457200" marR="0" rtl="0" algn="l">
              <a:spcBef>
                <a:spcPts val="1320"/>
              </a:spcBef>
              <a:spcAft>
                <a:spcPts val="0"/>
              </a:spcAft>
              <a:buClr>
                <a:schemeClr val="dk1"/>
              </a:buClr>
              <a:buSzPts val="6600"/>
              <a:buFont typeface="Arial"/>
              <a:buNone/>
              <a:defRPr b="1" i="0" sz="6600" u="none" cap="none" strike="noStrike">
                <a:solidFill>
                  <a:schemeClr val="dk1"/>
                </a:solidFill>
                <a:latin typeface="Calibri"/>
                <a:ea typeface="Calibri"/>
                <a:cs typeface="Calibri"/>
                <a:sym typeface="Calibri"/>
              </a:defRPr>
            </a:lvl1pPr>
            <a:lvl2pPr indent="-228600" lvl="1" marL="914400" marR="0" rtl="0" algn="l">
              <a:spcBef>
                <a:spcPts val="1100"/>
              </a:spcBef>
              <a:spcAft>
                <a:spcPts val="0"/>
              </a:spcAft>
              <a:buClr>
                <a:schemeClr val="dk1"/>
              </a:buClr>
              <a:buSzPts val="5500"/>
              <a:buFont typeface="Arial"/>
              <a:buNone/>
              <a:defRPr b="1" i="0" sz="5500" u="none" cap="none" strike="noStrike">
                <a:solidFill>
                  <a:schemeClr val="dk1"/>
                </a:solidFill>
                <a:latin typeface="Calibri"/>
                <a:ea typeface="Calibri"/>
                <a:cs typeface="Calibri"/>
                <a:sym typeface="Calibri"/>
              </a:defRPr>
            </a:lvl2pPr>
            <a:lvl3pPr indent="-228600" lvl="2" marL="1371600" marR="0" rtl="0" algn="l">
              <a:spcBef>
                <a:spcPts val="980"/>
              </a:spcBef>
              <a:spcAft>
                <a:spcPts val="0"/>
              </a:spcAft>
              <a:buClr>
                <a:schemeClr val="dk1"/>
              </a:buClr>
              <a:buSzPts val="4900"/>
              <a:buFont typeface="Arial"/>
              <a:buNone/>
              <a:defRPr b="1" i="0" sz="4900" u="none" cap="none" strike="noStrike">
                <a:solidFill>
                  <a:schemeClr val="dk1"/>
                </a:solidFill>
                <a:latin typeface="Calibri"/>
                <a:ea typeface="Calibri"/>
                <a:cs typeface="Calibri"/>
                <a:sym typeface="Calibri"/>
              </a:defRPr>
            </a:lvl3pPr>
            <a:lvl4pPr indent="-228600" lvl="3" marL="18288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4pPr>
            <a:lvl5pPr indent="-228600" lvl="4" marL="22860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5pPr>
            <a:lvl6pPr indent="-228600" lvl="5" marL="27432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6pPr>
            <a:lvl7pPr indent="-228600" lvl="6" marL="32004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7pPr>
            <a:lvl8pPr indent="-228600" lvl="7" marL="36576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8pPr>
            <a:lvl9pPr indent="-228600" lvl="8" marL="41148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1371600" y="5219700"/>
            <a:ext cx="12120564" cy="9483091"/>
          </a:xfrm>
          <a:prstGeom prst="rect">
            <a:avLst/>
          </a:prstGeom>
          <a:noFill/>
          <a:ln>
            <a:noFill/>
          </a:ln>
        </p:spPr>
        <p:txBody>
          <a:bodyPr anchorCtr="0" anchor="t" bIns="91425" lIns="91425" spcFirstLastPara="1" rIns="91425" wrap="square" tIns="91425"/>
          <a:lstStyle>
            <a:lvl1pPr indent="-647700" lvl="0" marL="4572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1pPr>
            <a:lvl2pPr indent="-577850" lvl="1" marL="914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2pPr>
            <a:lvl3pPr indent="-539750" lvl="2" marL="13716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3pPr>
            <a:lvl4pPr indent="-508000" lvl="3" marL="1828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5pPr>
            <a:lvl6pPr indent="-508000" lvl="5" marL="27432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6pPr>
            <a:lvl7pPr indent="-508000" lvl="6" marL="32004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7pPr>
            <a:lvl8pPr indent="-508000" lvl="7" marL="36576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8pPr>
            <a:lvl9pPr indent="-508000" lvl="8" marL="4114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13935077" y="3684271"/>
            <a:ext cx="12125326" cy="1535429"/>
          </a:xfrm>
          <a:prstGeom prst="rect">
            <a:avLst/>
          </a:prstGeom>
          <a:noFill/>
          <a:ln>
            <a:noFill/>
          </a:ln>
        </p:spPr>
        <p:txBody>
          <a:bodyPr anchorCtr="0" anchor="b" bIns="91425" lIns="91425" spcFirstLastPara="1" rIns="91425" wrap="square" tIns="91425"/>
          <a:lstStyle>
            <a:lvl1pPr indent="-228600" lvl="0" marL="457200" marR="0" rtl="0" algn="l">
              <a:spcBef>
                <a:spcPts val="1320"/>
              </a:spcBef>
              <a:spcAft>
                <a:spcPts val="0"/>
              </a:spcAft>
              <a:buClr>
                <a:schemeClr val="dk1"/>
              </a:buClr>
              <a:buSzPts val="6600"/>
              <a:buFont typeface="Arial"/>
              <a:buNone/>
              <a:defRPr b="1" i="0" sz="6600" u="none" cap="none" strike="noStrike">
                <a:solidFill>
                  <a:schemeClr val="dk1"/>
                </a:solidFill>
                <a:latin typeface="Calibri"/>
                <a:ea typeface="Calibri"/>
                <a:cs typeface="Calibri"/>
                <a:sym typeface="Calibri"/>
              </a:defRPr>
            </a:lvl1pPr>
            <a:lvl2pPr indent="-228600" lvl="1" marL="914400" marR="0" rtl="0" algn="l">
              <a:spcBef>
                <a:spcPts val="1100"/>
              </a:spcBef>
              <a:spcAft>
                <a:spcPts val="0"/>
              </a:spcAft>
              <a:buClr>
                <a:schemeClr val="dk1"/>
              </a:buClr>
              <a:buSzPts val="5500"/>
              <a:buFont typeface="Arial"/>
              <a:buNone/>
              <a:defRPr b="1" i="0" sz="5500" u="none" cap="none" strike="noStrike">
                <a:solidFill>
                  <a:schemeClr val="dk1"/>
                </a:solidFill>
                <a:latin typeface="Calibri"/>
                <a:ea typeface="Calibri"/>
                <a:cs typeface="Calibri"/>
                <a:sym typeface="Calibri"/>
              </a:defRPr>
            </a:lvl2pPr>
            <a:lvl3pPr indent="-228600" lvl="2" marL="1371600" marR="0" rtl="0" algn="l">
              <a:spcBef>
                <a:spcPts val="980"/>
              </a:spcBef>
              <a:spcAft>
                <a:spcPts val="0"/>
              </a:spcAft>
              <a:buClr>
                <a:schemeClr val="dk1"/>
              </a:buClr>
              <a:buSzPts val="4900"/>
              <a:buFont typeface="Arial"/>
              <a:buNone/>
              <a:defRPr b="1" i="0" sz="4900" u="none" cap="none" strike="noStrike">
                <a:solidFill>
                  <a:schemeClr val="dk1"/>
                </a:solidFill>
                <a:latin typeface="Calibri"/>
                <a:ea typeface="Calibri"/>
                <a:cs typeface="Calibri"/>
                <a:sym typeface="Calibri"/>
              </a:defRPr>
            </a:lvl3pPr>
            <a:lvl4pPr indent="-228600" lvl="3" marL="18288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4pPr>
            <a:lvl5pPr indent="-228600" lvl="4" marL="22860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5pPr>
            <a:lvl6pPr indent="-228600" lvl="5" marL="27432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6pPr>
            <a:lvl7pPr indent="-228600" lvl="6" marL="32004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7pPr>
            <a:lvl8pPr indent="-228600" lvl="7" marL="36576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8pPr>
            <a:lvl9pPr indent="-228600" lvl="8" marL="41148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13935077" y="5219700"/>
            <a:ext cx="12125326" cy="9483091"/>
          </a:xfrm>
          <a:prstGeom prst="rect">
            <a:avLst/>
          </a:prstGeom>
          <a:noFill/>
          <a:ln>
            <a:noFill/>
          </a:ln>
        </p:spPr>
        <p:txBody>
          <a:bodyPr anchorCtr="0" anchor="t" bIns="91425" lIns="91425" spcFirstLastPara="1" rIns="91425" wrap="square" tIns="91425"/>
          <a:lstStyle>
            <a:lvl1pPr indent="-647700" lvl="0" marL="4572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1pPr>
            <a:lvl2pPr indent="-577850" lvl="1" marL="914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2pPr>
            <a:lvl3pPr indent="-539750" lvl="2" marL="13716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3pPr>
            <a:lvl4pPr indent="-508000" lvl="3" marL="1828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5pPr>
            <a:lvl6pPr indent="-508000" lvl="5" marL="27432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6pPr>
            <a:lvl7pPr indent="-508000" lvl="6" marL="32004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7pPr>
            <a:lvl8pPr indent="-508000" lvl="7" marL="36576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8pPr>
            <a:lvl9pPr indent="-508000" lvl="8" marL="4114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1371602" y="655320"/>
            <a:ext cx="9024939" cy="278892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5500"/>
              <a:buFont typeface="Calibri"/>
              <a:buNone/>
              <a:defRPr b="1" i="0" sz="5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10725150" y="655321"/>
            <a:ext cx="15335250" cy="14047471"/>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1371602" y="3444241"/>
            <a:ext cx="9024939" cy="11258551"/>
          </a:xfrm>
          <a:prstGeom prst="rect">
            <a:avLst/>
          </a:prstGeom>
          <a:noFill/>
          <a:ln>
            <a:noFill/>
          </a:ln>
        </p:spPr>
        <p:txBody>
          <a:bodyPr anchorCtr="0" anchor="t" bIns="91425" lIns="91425" spcFirstLastPara="1" rIns="91425" wrap="square" tIns="91425"/>
          <a:lstStyle>
            <a:lvl1pPr indent="-228600" lvl="0" marL="457200" marR="0" rtl="0" algn="l">
              <a:spcBef>
                <a:spcPts val="760"/>
              </a:spcBef>
              <a:spcAft>
                <a:spcPts val="0"/>
              </a:spcAft>
              <a:buClr>
                <a:schemeClr val="dk1"/>
              </a:buClr>
              <a:buSzPts val="3800"/>
              <a:buFont typeface="Arial"/>
              <a:buNone/>
              <a:defRPr b="0" i="0" sz="3800" u="none" cap="none" strike="noStrike">
                <a:solidFill>
                  <a:schemeClr val="dk1"/>
                </a:solidFill>
                <a:latin typeface="Calibri"/>
                <a:ea typeface="Calibri"/>
                <a:cs typeface="Calibri"/>
                <a:sym typeface="Calibri"/>
              </a:defRPr>
            </a:lvl1pPr>
            <a:lvl2pPr indent="-228600" lvl="1" marL="914400" marR="0" rtl="0" algn="l">
              <a:spcBef>
                <a:spcPts val="660"/>
              </a:spcBef>
              <a:spcAft>
                <a:spcPts val="0"/>
              </a:spcAft>
              <a:buClr>
                <a:schemeClr val="dk1"/>
              </a:buClr>
              <a:buSzPts val="3300"/>
              <a:buFont typeface="Arial"/>
              <a:buNone/>
              <a:defRPr b="0" i="0" sz="3300" u="none" cap="none" strike="noStrike">
                <a:solidFill>
                  <a:schemeClr val="dk1"/>
                </a:solidFill>
                <a:latin typeface="Calibri"/>
                <a:ea typeface="Calibri"/>
                <a:cs typeface="Calibri"/>
                <a:sym typeface="Calibri"/>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3pPr>
            <a:lvl4pPr indent="-228600" lvl="3" marL="18288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indent="-228600" lvl="4" marL="22860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indent="-228600" lvl="5" marL="27432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indent="-228600" lvl="6" marL="32004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indent="-228600" lvl="7" marL="36576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indent="-228600" lvl="8" marL="41148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5376864" y="11521440"/>
            <a:ext cx="16459200" cy="1360171"/>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5500"/>
              <a:buFont typeface="Calibri"/>
              <a:buNone/>
              <a:defRPr b="1" i="0" sz="5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376864" y="1470660"/>
            <a:ext cx="16459200" cy="9875520"/>
          </a:xfrm>
          <a:prstGeom prst="rect">
            <a:avLst/>
          </a:prstGeom>
          <a:noFill/>
          <a:ln>
            <a:noFill/>
          </a:ln>
        </p:spPr>
        <p:txBody>
          <a:bodyPr anchorCtr="0" anchor="t" bIns="91425" lIns="91425" spcFirstLastPara="1" rIns="91425" wrap="square" tIns="91425"/>
          <a:lstStyle>
            <a:lvl1pPr lvl="0" marR="0" rtl="0" algn="l">
              <a:spcBef>
                <a:spcPts val="176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1pPr>
            <a:lvl2pPr lvl="1" marR="0" rtl="0" algn="l">
              <a:spcBef>
                <a:spcPts val="1540"/>
              </a:spcBef>
              <a:spcAft>
                <a:spcPts val="0"/>
              </a:spcAft>
              <a:buClr>
                <a:schemeClr val="dk1"/>
              </a:buClr>
              <a:buSzPts val="7700"/>
              <a:buFont typeface="Arial"/>
              <a:buNone/>
              <a:defRPr b="0" i="0" sz="7700" u="none" cap="none" strike="noStrike">
                <a:solidFill>
                  <a:schemeClr val="dk1"/>
                </a:solidFill>
                <a:latin typeface="Calibri"/>
                <a:ea typeface="Calibri"/>
                <a:cs typeface="Calibri"/>
                <a:sym typeface="Calibri"/>
              </a:defRPr>
            </a:lvl2pPr>
            <a:lvl3pPr lvl="2" marR="0" rtl="0" algn="l">
              <a:spcBef>
                <a:spcPts val="1320"/>
              </a:spcBef>
              <a:spcAft>
                <a:spcPts val="0"/>
              </a:spcAft>
              <a:buClr>
                <a:schemeClr val="dk1"/>
              </a:buClr>
              <a:buSzPts val="6600"/>
              <a:buFont typeface="Arial"/>
              <a:buNone/>
              <a:defRPr b="0" i="0" sz="6600" u="none" cap="none" strike="noStrike">
                <a:solidFill>
                  <a:schemeClr val="dk1"/>
                </a:solidFill>
                <a:latin typeface="Calibri"/>
                <a:ea typeface="Calibri"/>
                <a:cs typeface="Calibri"/>
                <a:sym typeface="Calibri"/>
              </a:defRPr>
            </a:lvl3pPr>
            <a:lvl4pPr lvl="3"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4pPr>
            <a:lvl5pPr lvl="4"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5pPr>
            <a:lvl6pPr lvl="5"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6pPr>
            <a:lvl7pPr lvl="6"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7pPr>
            <a:lvl8pPr lvl="7"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8pPr>
            <a:lvl9pPr lvl="8"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5376864" y="12881611"/>
            <a:ext cx="16459200" cy="1931669"/>
          </a:xfrm>
          <a:prstGeom prst="rect">
            <a:avLst/>
          </a:prstGeom>
          <a:noFill/>
          <a:ln>
            <a:noFill/>
          </a:ln>
        </p:spPr>
        <p:txBody>
          <a:bodyPr anchorCtr="0" anchor="t" bIns="91425" lIns="91425" spcFirstLastPara="1" rIns="91425" wrap="square" tIns="91425"/>
          <a:lstStyle>
            <a:lvl1pPr indent="-228600" lvl="0" marL="457200" marR="0" rtl="0" algn="l">
              <a:spcBef>
                <a:spcPts val="760"/>
              </a:spcBef>
              <a:spcAft>
                <a:spcPts val="0"/>
              </a:spcAft>
              <a:buClr>
                <a:schemeClr val="dk1"/>
              </a:buClr>
              <a:buSzPts val="3800"/>
              <a:buFont typeface="Arial"/>
              <a:buNone/>
              <a:defRPr b="0" i="0" sz="3800" u="none" cap="none" strike="noStrike">
                <a:solidFill>
                  <a:schemeClr val="dk1"/>
                </a:solidFill>
                <a:latin typeface="Calibri"/>
                <a:ea typeface="Calibri"/>
                <a:cs typeface="Calibri"/>
                <a:sym typeface="Calibri"/>
              </a:defRPr>
            </a:lvl1pPr>
            <a:lvl2pPr indent="-228600" lvl="1" marL="914400" marR="0" rtl="0" algn="l">
              <a:spcBef>
                <a:spcPts val="660"/>
              </a:spcBef>
              <a:spcAft>
                <a:spcPts val="0"/>
              </a:spcAft>
              <a:buClr>
                <a:schemeClr val="dk1"/>
              </a:buClr>
              <a:buSzPts val="3300"/>
              <a:buFont typeface="Arial"/>
              <a:buNone/>
              <a:defRPr b="0" i="0" sz="3300" u="none" cap="none" strike="noStrike">
                <a:solidFill>
                  <a:schemeClr val="dk1"/>
                </a:solidFill>
                <a:latin typeface="Calibri"/>
                <a:ea typeface="Calibri"/>
                <a:cs typeface="Calibri"/>
                <a:sym typeface="Calibri"/>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3pPr>
            <a:lvl4pPr indent="-228600" lvl="3" marL="18288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indent="-228600" lvl="4" marL="22860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indent="-228600" lvl="5" marL="27432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indent="-228600" lvl="6" marL="32004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indent="-228600" lvl="7" marL="36576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indent="-228600" lvl="8" marL="41148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371600" y="3840481"/>
            <a:ext cx="24688800" cy="10862311"/>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3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b="0" i="0" sz="3300" u="none" cap="none" strike="noStrike">
                <a:solidFill>
                  <a:srgbClr val="888888"/>
                </a:solidFill>
                <a:latin typeface="Calibri"/>
                <a:ea typeface="Calibri"/>
                <a:cs typeface="Calibri"/>
                <a:sym typeface="Calibri"/>
              </a:defRPr>
            </a:lvl1pPr>
            <a:lvl2pPr indent="0" lvl="1" marL="0" marR="0" rtl="0" algn="r">
              <a:spcBef>
                <a:spcPts val="0"/>
              </a:spcBef>
              <a:buNone/>
              <a:defRPr b="0" i="0" sz="3300" u="none" cap="none" strike="noStrike">
                <a:solidFill>
                  <a:srgbClr val="888888"/>
                </a:solidFill>
                <a:latin typeface="Calibri"/>
                <a:ea typeface="Calibri"/>
                <a:cs typeface="Calibri"/>
                <a:sym typeface="Calibri"/>
              </a:defRPr>
            </a:lvl2pPr>
            <a:lvl3pPr indent="0" lvl="2" marL="0" marR="0" rtl="0" algn="r">
              <a:spcBef>
                <a:spcPts val="0"/>
              </a:spcBef>
              <a:buNone/>
              <a:defRPr b="0" i="0" sz="3300" u="none" cap="none" strike="noStrike">
                <a:solidFill>
                  <a:srgbClr val="888888"/>
                </a:solidFill>
                <a:latin typeface="Calibri"/>
                <a:ea typeface="Calibri"/>
                <a:cs typeface="Calibri"/>
                <a:sym typeface="Calibri"/>
              </a:defRPr>
            </a:lvl3pPr>
            <a:lvl4pPr indent="0" lvl="3" marL="0" marR="0" rtl="0" algn="r">
              <a:spcBef>
                <a:spcPts val="0"/>
              </a:spcBef>
              <a:buNone/>
              <a:defRPr b="0" i="0" sz="3300" u="none" cap="none" strike="noStrike">
                <a:solidFill>
                  <a:srgbClr val="888888"/>
                </a:solidFill>
                <a:latin typeface="Calibri"/>
                <a:ea typeface="Calibri"/>
                <a:cs typeface="Calibri"/>
                <a:sym typeface="Calibri"/>
              </a:defRPr>
            </a:lvl4pPr>
            <a:lvl5pPr indent="0" lvl="4" marL="0" marR="0" rtl="0" algn="r">
              <a:spcBef>
                <a:spcPts val="0"/>
              </a:spcBef>
              <a:buNone/>
              <a:defRPr b="0" i="0" sz="3300" u="none" cap="none" strike="noStrike">
                <a:solidFill>
                  <a:srgbClr val="888888"/>
                </a:solidFill>
                <a:latin typeface="Calibri"/>
                <a:ea typeface="Calibri"/>
                <a:cs typeface="Calibri"/>
                <a:sym typeface="Calibri"/>
              </a:defRPr>
            </a:lvl5pPr>
            <a:lvl6pPr indent="0" lvl="5" marL="0" marR="0" rtl="0" algn="r">
              <a:spcBef>
                <a:spcPts val="0"/>
              </a:spcBef>
              <a:buNone/>
              <a:defRPr b="0" i="0" sz="3300" u="none" cap="none" strike="noStrike">
                <a:solidFill>
                  <a:srgbClr val="888888"/>
                </a:solidFill>
                <a:latin typeface="Calibri"/>
                <a:ea typeface="Calibri"/>
                <a:cs typeface="Calibri"/>
                <a:sym typeface="Calibri"/>
              </a:defRPr>
            </a:lvl6pPr>
            <a:lvl7pPr indent="0" lvl="6" marL="0" marR="0" rtl="0" algn="r">
              <a:spcBef>
                <a:spcPts val="0"/>
              </a:spcBef>
              <a:buNone/>
              <a:defRPr b="0" i="0" sz="3300" u="none" cap="none" strike="noStrike">
                <a:solidFill>
                  <a:srgbClr val="888888"/>
                </a:solidFill>
                <a:latin typeface="Calibri"/>
                <a:ea typeface="Calibri"/>
                <a:cs typeface="Calibri"/>
                <a:sym typeface="Calibri"/>
              </a:defRPr>
            </a:lvl7pPr>
            <a:lvl8pPr indent="0" lvl="7" marL="0" marR="0" rtl="0" algn="r">
              <a:spcBef>
                <a:spcPts val="0"/>
              </a:spcBef>
              <a:buNone/>
              <a:defRPr b="0" i="0" sz="3300" u="none" cap="none" strike="noStrike">
                <a:solidFill>
                  <a:srgbClr val="888888"/>
                </a:solidFill>
                <a:latin typeface="Calibri"/>
                <a:ea typeface="Calibri"/>
                <a:cs typeface="Calibri"/>
                <a:sym typeface="Calibri"/>
              </a:defRPr>
            </a:lvl8pPr>
            <a:lvl9pPr indent="0" lvl="8" marL="0" marR="0" rtl="0" algn="r">
              <a:spcBef>
                <a:spcPts val="0"/>
              </a:spcBef>
              <a:buNone/>
              <a:defRPr b="0" i="0" sz="33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a:off x="828400" y="3746500"/>
            <a:ext cx="61880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4900" u="none" cap="none" strike="noStrike">
              <a:solidFill>
                <a:schemeClr val="dk1"/>
              </a:solidFill>
              <a:latin typeface="Calibri"/>
              <a:ea typeface="Calibri"/>
              <a:cs typeface="Calibri"/>
              <a:sym typeface="Calibri"/>
            </a:endParaRPr>
          </a:p>
        </p:txBody>
      </p:sp>
      <p:sp>
        <p:nvSpPr>
          <p:cNvPr id="85" name="Google Shape;85;p13"/>
          <p:cNvSpPr txBox="1"/>
          <p:nvPr/>
        </p:nvSpPr>
        <p:spPr>
          <a:xfrm>
            <a:off x="828400" y="3760150"/>
            <a:ext cx="2071800" cy="46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71EE"/>
                </a:solidFill>
                <a:latin typeface="Helvetica Neue"/>
                <a:ea typeface="Helvetica Neue"/>
                <a:cs typeface="Helvetica Neue"/>
                <a:sym typeface="Helvetica Neue"/>
              </a:rPr>
              <a:t>Introduction</a:t>
            </a:r>
            <a:endParaRPr/>
          </a:p>
        </p:txBody>
      </p:sp>
      <p:sp>
        <p:nvSpPr>
          <p:cNvPr id="86" name="Google Shape;86;p13"/>
          <p:cNvSpPr txBox="1"/>
          <p:nvPr/>
        </p:nvSpPr>
        <p:spPr>
          <a:xfrm>
            <a:off x="828400" y="4220525"/>
            <a:ext cx="5877300" cy="613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There are many uses for sentiment analysis in the medical domain. One such task is assessing patients' risk from their medical history. For example, the Society of Thoracic Surgeons (STS) developed a model that, given information about a patient’s reaction to previous cardiothoracic surgeries, assesses risk of complications arising should the patient undergo another operation. A human judge reads an unstructured </a:t>
            </a:r>
            <a:r>
              <a:rPr lang="en-US" sz="1800">
                <a:solidFill>
                  <a:schemeClr val="dk1"/>
                </a:solidFill>
                <a:latin typeface="Helvetica Neue"/>
                <a:ea typeface="Helvetica Neue"/>
                <a:cs typeface="Helvetica Neue"/>
                <a:sym typeface="Helvetica Neue"/>
              </a:rPr>
              <a:t>surgical operation note</a:t>
            </a:r>
            <a:r>
              <a:rPr lang="en-US" sz="1800">
                <a:solidFill>
                  <a:schemeClr val="dk1"/>
                </a:solidFill>
                <a:latin typeface="Helvetica Neue"/>
                <a:ea typeface="Helvetica Neue"/>
                <a:cs typeface="Helvetica Neue"/>
                <a:sym typeface="Helvetica Neue"/>
              </a:rPr>
              <a:t> in order to extract this information, but sentiment analysis of the same text can contribute to this model.</a:t>
            </a:r>
            <a:endParaRPr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This project sought to analyze the sentiment of </a:t>
            </a:r>
            <a:r>
              <a:rPr lang="en-US" sz="1800">
                <a:solidFill>
                  <a:schemeClr val="dk1"/>
                </a:solidFill>
                <a:latin typeface="Helvetica Neue"/>
                <a:ea typeface="Helvetica Neue"/>
                <a:cs typeface="Helvetica Neue"/>
                <a:sym typeface="Helvetica Neue"/>
              </a:rPr>
              <a:t>surgical operation note</a:t>
            </a:r>
            <a:r>
              <a:rPr lang="en-US" sz="1800">
                <a:solidFill>
                  <a:schemeClr val="dk1"/>
                </a:solidFill>
                <a:latin typeface="Helvetica Neue"/>
                <a:ea typeface="Helvetica Neue"/>
                <a:cs typeface="Helvetica Neue"/>
                <a:sym typeface="Helvetica Neue"/>
              </a:rPr>
              <a:t>s based on factors that are more relevant to assessing future patient risk than the “good to bad”` polarity used in domains such as reviews. Two factors were selected:</a:t>
            </a:r>
            <a:endParaRPr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342900" lvl="0" marL="457200" rtl="0">
              <a:lnSpc>
                <a:spcPct val="115000"/>
              </a:lnSpc>
              <a:spcBef>
                <a:spcPts val="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How complicated a surgery was</a:t>
            </a:r>
            <a:endParaRPr sz="1800">
              <a:solidFill>
                <a:schemeClr val="dk1"/>
              </a:solidFill>
              <a:latin typeface="Helvetica Neue"/>
              <a:ea typeface="Helvetica Neue"/>
              <a:cs typeface="Helvetica Neue"/>
              <a:sym typeface="Helvetica Neue"/>
            </a:endParaRPr>
          </a:p>
          <a:p>
            <a:pPr indent="-342900" lvl="0" marL="457200" rtl="0">
              <a:lnSpc>
                <a:spcPct val="115000"/>
              </a:lnSpc>
              <a:spcBef>
                <a:spcPts val="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How concerned the surgical team is assumed to be about the </a:t>
            </a:r>
            <a:r>
              <a:rPr lang="en-US" sz="1800">
                <a:solidFill>
                  <a:schemeClr val="dk1"/>
                </a:solidFill>
                <a:latin typeface="Helvetica Neue"/>
                <a:ea typeface="Helvetica Neue"/>
                <a:cs typeface="Helvetica Neue"/>
                <a:sym typeface="Helvetica Neue"/>
              </a:rPr>
              <a:t>patient </a:t>
            </a:r>
            <a:r>
              <a:rPr lang="en-US" sz="1800">
                <a:solidFill>
                  <a:schemeClr val="dk1"/>
                </a:solidFill>
                <a:latin typeface="Helvetica Neue"/>
                <a:ea typeface="Helvetica Neue"/>
                <a:cs typeface="Helvetica Neue"/>
                <a:sym typeface="Helvetica Neue"/>
              </a:rPr>
              <a:t>after completing the surgery</a:t>
            </a:r>
            <a:endParaRPr sz="1800">
              <a:solidFill>
                <a:schemeClr val="dk1"/>
              </a:solidFill>
              <a:latin typeface="Helvetica Neue"/>
              <a:ea typeface="Helvetica Neue"/>
              <a:cs typeface="Helvetica Neue"/>
              <a:sym typeface="Helvetica Neue"/>
            </a:endParaRPr>
          </a:p>
        </p:txBody>
      </p:sp>
      <p:sp>
        <p:nvSpPr>
          <p:cNvPr id="87" name="Google Shape;87;p13"/>
          <p:cNvSpPr txBox="1"/>
          <p:nvPr/>
        </p:nvSpPr>
        <p:spPr>
          <a:xfrm>
            <a:off x="828400" y="10317175"/>
            <a:ext cx="3896100" cy="46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71EE"/>
                </a:solidFill>
                <a:latin typeface="Helvetica Neue"/>
                <a:ea typeface="Helvetica Neue"/>
                <a:cs typeface="Helvetica Neue"/>
                <a:sym typeface="Helvetica Neue"/>
              </a:rPr>
              <a:t>Problem Description</a:t>
            </a:r>
            <a:endParaRPr/>
          </a:p>
        </p:txBody>
      </p:sp>
      <p:sp>
        <p:nvSpPr>
          <p:cNvPr id="88" name="Google Shape;88;p13"/>
          <p:cNvSpPr txBox="1"/>
          <p:nvPr/>
        </p:nvSpPr>
        <p:spPr>
          <a:xfrm>
            <a:off x="828400" y="10820400"/>
            <a:ext cx="5877300" cy="526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Helvetica Neue"/>
                <a:ea typeface="Helvetica Neue"/>
                <a:cs typeface="Helvetica Neue"/>
                <a:sym typeface="Helvetica Neue"/>
              </a:rPr>
              <a:t>The domain of </a:t>
            </a:r>
            <a:r>
              <a:rPr lang="en-US" sz="1800">
                <a:latin typeface="Helvetica Neue"/>
                <a:ea typeface="Helvetica Neue"/>
                <a:cs typeface="Helvetica Neue"/>
                <a:sym typeface="Helvetica Neue"/>
              </a:rPr>
              <a:t>surgical operation note</a:t>
            </a:r>
            <a:r>
              <a:rPr lang="en-US" sz="1800">
                <a:latin typeface="Helvetica Neue"/>
                <a:ea typeface="Helvetica Neue"/>
                <a:cs typeface="Helvetica Neue"/>
                <a:sym typeface="Helvetica Neue"/>
              </a:rPr>
              <a:t>s presents two main challenges for sentiment analysis:</a:t>
            </a:r>
            <a:endParaRPr sz="1800">
              <a:latin typeface="Helvetica Neue"/>
              <a:ea typeface="Helvetica Neue"/>
              <a:cs typeface="Helvetica Neue"/>
              <a:sym typeface="Helvetica Neue"/>
            </a:endParaRPr>
          </a:p>
          <a:p>
            <a:pPr indent="0" lvl="0" marL="0" marR="0" rtl="0" algn="l">
              <a:spcBef>
                <a:spcPts val="0"/>
              </a:spcBef>
              <a:spcAft>
                <a:spcPts val="0"/>
              </a:spcAft>
              <a:buNone/>
            </a:pPr>
            <a:r>
              <a:t/>
            </a:r>
            <a:endParaRPr sz="1800">
              <a:latin typeface="Helvetica Neue"/>
              <a:ea typeface="Helvetica Neue"/>
              <a:cs typeface="Helvetica Neue"/>
              <a:sym typeface="Helvetica Neue"/>
            </a:endParaRPr>
          </a:p>
          <a:p>
            <a:pPr indent="-342900" lvl="0" marL="457200" rtl="0">
              <a:lnSpc>
                <a:spcPct val="115000"/>
              </a:lnSpc>
              <a:spcBef>
                <a:spcPts val="0"/>
              </a:spcBef>
              <a:spcAft>
                <a:spcPts val="0"/>
              </a:spcAft>
              <a:buSzPts val="1800"/>
              <a:buFont typeface="Helvetica Neue"/>
              <a:buChar char="●"/>
            </a:pPr>
            <a:r>
              <a:rPr lang="en-US" sz="1800">
                <a:latin typeface="Helvetica Neue"/>
                <a:ea typeface="Helvetica Neue"/>
                <a:cs typeface="Helvetica Neue"/>
                <a:sym typeface="Helvetica Neue"/>
              </a:rPr>
              <a:t>Surgical </a:t>
            </a:r>
            <a:r>
              <a:rPr lang="en-US" sz="1800">
                <a:latin typeface="Helvetica Neue"/>
                <a:ea typeface="Helvetica Neue"/>
                <a:cs typeface="Helvetica Neue"/>
                <a:sym typeface="Helvetica Neue"/>
              </a:rPr>
              <a:t>operation note</a:t>
            </a:r>
            <a:r>
              <a:rPr lang="en-US" sz="1800">
                <a:latin typeface="Helvetica Neue"/>
                <a:ea typeface="Helvetica Neue"/>
                <a:cs typeface="Helvetica Neue"/>
                <a:sym typeface="Helvetica Neue"/>
              </a:rPr>
              <a:t>s are written objectively to detail how the surgery progressed and thus </a:t>
            </a:r>
            <a:r>
              <a:rPr lang="en-US" sz="1800">
                <a:solidFill>
                  <a:schemeClr val="dk1"/>
                </a:solidFill>
                <a:latin typeface="Helvetica Neue"/>
                <a:ea typeface="Helvetica Neue"/>
                <a:cs typeface="Helvetica Neue"/>
                <a:sym typeface="Helvetica Neue"/>
              </a:rPr>
              <a:t>are sparse in sentiment terms such as emotion words.</a:t>
            </a:r>
            <a:endParaRPr sz="1800">
              <a:latin typeface="Helvetica Neue"/>
              <a:ea typeface="Helvetica Neue"/>
              <a:cs typeface="Helvetica Neue"/>
              <a:sym typeface="Helvetica Neue"/>
            </a:endParaRPr>
          </a:p>
          <a:p>
            <a:pPr indent="-342900" lvl="0" marL="457200" rtl="0">
              <a:lnSpc>
                <a:spcPct val="115000"/>
              </a:lnSpc>
              <a:spcBef>
                <a:spcPts val="0"/>
              </a:spcBef>
              <a:spcAft>
                <a:spcPts val="0"/>
              </a:spcAft>
              <a:buSzPts val="1800"/>
              <a:buFont typeface="Helvetica Neue"/>
              <a:buChar char="●"/>
            </a:pPr>
            <a:r>
              <a:rPr lang="en-US" sz="1800">
                <a:latin typeface="Helvetica Neue"/>
                <a:ea typeface="Helvetica Neue"/>
                <a:cs typeface="Helvetica Neue"/>
                <a:sym typeface="Helvetica Neue"/>
              </a:rPr>
              <a:t>Many words in the medical domain connote a different sentiment to what they connote in everyday domains. Thus, large sentiment lexicons such as SentiWordNet and the Subjectivity Lexicon can be used with only limited success for medical texts.</a:t>
            </a:r>
            <a:endParaRPr sz="1800">
              <a:latin typeface="Helvetica Neue"/>
              <a:ea typeface="Helvetica Neue"/>
              <a:cs typeface="Helvetica Neue"/>
              <a:sym typeface="Helvetica Neue"/>
            </a:endParaRPr>
          </a:p>
          <a:p>
            <a:pPr indent="0" lvl="0" marL="0" rtl="0">
              <a:lnSpc>
                <a:spcPct val="115000"/>
              </a:lnSpc>
              <a:spcBef>
                <a:spcPts val="0"/>
              </a:spcBef>
              <a:spcAft>
                <a:spcPts val="0"/>
              </a:spcAft>
              <a:buNone/>
            </a:pPr>
            <a:r>
              <a:t/>
            </a:r>
            <a:endParaRPr sz="1800">
              <a:latin typeface="Helvetica Neue"/>
              <a:ea typeface="Helvetica Neue"/>
              <a:cs typeface="Helvetica Neue"/>
              <a:sym typeface="Helvetica Neue"/>
            </a:endParaRPr>
          </a:p>
          <a:p>
            <a:pPr indent="0" lvl="0" marL="0" rtl="0">
              <a:lnSpc>
                <a:spcPct val="115000"/>
              </a:lnSpc>
              <a:spcBef>
                <a:spcPts val="0"/>
              </a:spcBef>
              <a:spcAft>
                <a:spcPts val="0"/>
              </a:spcAft>
              <a:buNone/>
            </a:pPr>
            <a:r>
              <a:rPr lang="en-US" sz="1800">
                <a:latin typeface="Helvetica Neue"/>
                <a:ea typeface="Helvetica Neue"/>
                <a:cs typeface="Helvetica Neue"/>
                <a:sym typeface="Helvetica Neue"/>
              </a:rPr>
              <a:t>To address these difficulties, surgical notes were annotated for the above sentiment categories at the word, sentence, and note level to create a domain-specific corpus for sentiment analysis.</a:t>
            </a:r>
            <a:endParaRPr sz="1800">
              <a:latin typeface="Helvetica Neue"/>
              <a:ea typeface="Helvetica Neue"/>
              <a:cs typeface="Helvetica Neue"/>
              <a:sym typeface="Helvetica Neue"/>
            </a:endParaRPr>
          </a:p>
        </p:txBody>
      </p:sp>
      <p:sp>
        <p:nvSpPr>
          <p:cNvPr id="89" name="Google Shape;89;p13"/>
          <p:cNvSpPr txBox="1"/>
          <p:nvPr/>
        </p:nvSpPr>
        <p:spPr>
          <a:xfrm>
            <a:off x="20675600" y="3911600"/>
            <a:ext cx="2870100" cy="46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71EE"/>
                </a:solidFill>
                <a:latin typeface="Helvetica Neue"/>
                <a:ea typeface="Helvetica Neue"/>
                <a:cs typeface="Helvetica Neue"/>
                <a:sym typeface="Helvetica Neue"/>
              </a:rPr>
              <a:t>Methods and </a:t>
            </a:r>
            <a:r>
              <a:rPr lang="en-US" sz="2400">
                <a:solidFill>
                  <a:srgbClr val="0071EE"/>
                </a:solidFill>
                <a:latin typeface="Helvetica Neue"/>
                <a:ea typeface="Helvetica Neue"/>
                <a:cs typeface="Helvetica Neue"/>
                <a:sym typeface="Helvetica Neue"/>
              </a:rPr>
              <a:t>Data</a:t>
            </a:r>
            <a:endParaRPr/>
          </a:p>
        </p:txBody>
      </p:sp>
      <p:sp>
        <p:nvSpPr>
          <p:cNvPr id="90" name="Google Shape;90;p13"/>
          <p:cNvSpPr txBox="1"/>
          <p:nvPr/>
        </p:nvSpPr>
        <p:spPr>
          <a:xfrm>
            <a:off x="20675600" y="4464050"/>
            <a:ext cx="5842200" cy="618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Helvetica Neue"/>
                <a:ea typeface="Helvetica Neue"/>
                <a:cs typeface="Helvetica Neue"/>
                <a:sym typeface="Helvetica Neue"/>
              </a:rPr>
              <a:t>Surgical </a:t>
            </a:r>
            <a:r>
              <a:rPr lang="en-US" sz="1800">
                <a:latin typeface="Helvetica Neue"/>
                <a:ea typeface="Helvetica Neue"/>
                <a:cs typeface="Helvetica Neue"/>
                <a:sym typeface="Helvetica Neue"/>
              </a:rPr>
              <a:t>operation note</a:t>
            </a:r>
            <a:r>
              <a:rPr lang="en-US" sz="1800">
                <a:latin typeface="Helvetica Neue"/>
                <a:ea typeface="Helvetica Neue"/>
                <a:cs typeface="Helvetica Neue"/>
                <a:sym typeface="Helvetica Neue"/>
              </a:rPr>
              <a:t>s were drawn from Yale New Haven Hospital (</a:t>
            </a:r>
            <a:r>
              <a:rPr lang="en-US" sz="1800">
                <a:latin typeface="Helvetica Neue"/>
                <a:ea typeface="Helvetica Neue"/>
                <a:cs typeface="Helvetica Neue"/>
                <a:sym typeface="Helvetica Neue"/>
              </a:rPr>
              <a:t>YNHH</a:t>
            </a:r>
            <a:r>
              <a:rPr lang="en-US" sz="1800">
                <a:latin typeface="Helvetica Neue"/>
                <a:ea typeface="Helvetica Neue"/>
                <a:cs typeface="Helvetica Neue"/>
                <a:sym typeface="Helvetica Neue"/>
              </a:rPr>
              <a:t>) at the Center for Outcomes Research and Evaluation (CORE) and stored as JSON files on secured servers. They were annotated by doctors associated with CORE using an annotator tool written in JavaScript. Word, sentence, and document labels were stored as JSON. </a:t>
            </a:r>
            <a:endParaRPr sz="1800">
              <a:latin typeface="Helvetica Neue"/>
              <a:ea typeface="Helvetica Neue"/>
              <a:cs typeface="Helvetica Neue"/>
              <a:sym typeface="Helvetica Neue"/>
            </a:endParaRPr>
          </a:p>
          <a:p>
            <a:pPr indent="0" lvl="0" marL="0" marR="0" rtl="0" algn="l">
              <a:spcBef>
                <a:spcPts val="0"/>
              </a:spcBef>
              <a:spcAft>
                <a:spcPts val="0"/>
              </a:spcAft>
              <a:buNone/>
            </a:pPr>
            <a:r>
              <a:t/>
            </a:r>
            <a:endParaRPr sz="1800">
              <a:latin typeface="Helvetica Neue"/>
              <a:ea typeface="Helvetica Neue"/>
              <a:cs typeface="Helvetica Neue"/>
              <a:sym typeface="Helvetica Neue"/>
            </a:endParaRPr>
          </a:p>
          <a:p>
            <a:pPr indent="0" lvl="0" marL="0" marR="0" rtl="0" algn="l">
              <a:spcBef>
                <a:spcPts val="0"/>
              </a:spcBef>
              <a:spcAft>
                <a:spcPts val="0"/>
              </a:spcAft>
              <a:buNone/>
            </a:pPr>
            <a:r>
              <a:rPr lang="en-US" sz="1800">
                <a:latin typeface="Helvetica Neue"/>
                <a:ea typeface="Helvetica Neue"/>
                <a:cs typeface="Helvetica Neue"/>
                <a:sym typeface="Helvetica Neue"/>
              </a:rPr>
              <a:t>Labels of sentences from the annotated notes were used for supervised learning of a binary classifier by means of an RNN implemented with LSTM units in TensorFlow. The annotated sentences were divided 90% into a training set 10% into a testing set. The RNN was trained on both word embeddings generated from the training set, and on word embeddings imported from BioNLP, a collection of word vectors trained on PubMed and PMC biomedical papers. </a:t>
            </a:r>
            <a:endParaRPr sz="1800">
              <a:latin typeface="Helvetica Neue"/>
              <a:ea typeface="Helvetica Neue"/>
              <a:cs typeface="Helvetica Neue"/>
              <a:sym typeface="Helvetica Neue"/>
            </a:endParaRPr>
          </a:p>
          <a:p>
            <a:pPr indent="0" lvl="0" marL="0" marR="0" rtl="0" algn="l">
              <a:spcBef>
                <a:spcPts val="0"/>
              </a:spcBef>
              <a:spcAft>
                <a:spcPts val="0"/>
              </a:spcAft>
              <a:buNone/>
            </a:pPr>
            <a:r>
              <a:t/>
            </a:r>
            <a:endParaRPr sz="1800">
              <a:latin typeface="Helvetica Neue"/>
              <a:ea typeface="Helvetica Neue"/>
              <a:cs typeface="Helvetica Neue"/>
              <a:sym typeface="Helvetica Neue"/>
            </a:endParaRPr>
          </a:p>
          <a:p>
            <a:pPr indent="0" lvl="0" marL="0" marR="0" rtl="0" algn="l">
              <a:spcBef>
                <a:spcPts val="0"/>
              </a:spcBef>
              <a:spcAft>
                <a:spcPts val="0"/>
              </a:spcAft>
              <a:buNone/>
            </a:pPr>
            <a:r>
              <a:rPr lang="en-US" sz="1800">
                <a:latin typeface="Helvetica Neue"/>
                <a:ea typeface="Helvetica Neue"/>
                <a:cs typeface="Helvetica Neue"/>
                <a:sym typeface="Helvetica Neue"/>
              </a:rPr>
              <a:t>Testing accuracy for both RNN training schemes was compared against a baseline result of a Naive Bayes Classifier written in Python using the Natural Language Toolkit.</a:t>
            </a:r>
            <a:endParaRPr sz="1800">
              <a:latin typeface="Helvetica Neue"/>
              <a:ea typeface="Helvetica Neue"/>
              <a:cs typeface="Helvetica Neue"/>
              <a:sym typeface="Helvetica Neue"/>
            </a:endParaRPr>
          </a:p>
        </p:txBody>
      </p:sp>
      <p:sp>
        <p:nvSpPr>
          <p:cNvPr id="91" name="Google Shape;91;p13"/>
          <p:cNvSpPr txBox="1"/>
          <p:nvPr/>
        </p:nvSpPr>
        <p:spPr>
          <a:xfrm>
            <a:off x="20675600" y="10846400"/>
            <a:ext cx="2376000" cy="46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71EE"/>
                </a:solidFill>
                <a:latin typeface="Helvetica Neue"/>
                <a:ea typeface="Helvetica Neue"/>
                <a:cs typeface="Helvetica Neue"/>
                <a:sym typeface="Helvetica Neue"/>
              </a:rPr>
              <a:t>Conclusion</a:t>
            </a:r>
            <a:endParaRPr/>
          </a:p>
        </p:txBody>
      </p:sp>
      <p:sp>
        <p:nvSpPr>
          <p:cNvPr id="92" name="Google Shape;92;p13"/>
          <p:cNvSpPr txBox="1"/>
          <p:nvPr/>
        </p:nvSpPr>
        <p:spPr>
          <a:xfrm>
            <a:off x="20675600" y="11408376"/>
            <a:ext cx="5842200" cy="319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Helvetica Neue"/>
                <a:ea typeface="Helvetica Neue"/>
                <a:cs typeface="Helvetica Neue"/>
                <a:sym typeface="Helvetica Neue"/>
              </a:rPr>
              <a:t>This framework offers promise if trained on sets of several thousand </a:t>
            </a:r>
            <a:r>
              <a:rPr lang="en-US" sz="1800">
                <a:latin typeface="Helvetica Neue"/>
                <a:ea typeface="Helvetica Neue"/>
                <a:cs typeface="Helvetica Neue"/>
                <a:sym typeface="Helvetica Neue"/>
              </a:rPr>
              <a:t>surgical operation note</a:t>
            </a:r>
            <a:r>
              <a:rPr lang="en-US" sz="1800">
                <a:latin typeface="Helvetica Neue"/>
                <a:ea typeface="Helvetica Neue"/>
                <a:cs typeface="Helvetica Neue"/>
                <a:sym typeface="Helvetica Neue"/>
              </a:rPr>
              <a:t>s. There are three areas of suggested investigation:</a:t>
            </a:r>
            <a:endParaRPr sz="1800">
              <a:latin typeface="Helvetica Neue"/>
              <a:ea typeface="Helvetica Neue"/>
              <a:cs typeface="Helvetica Neue"/>
              <a:sym typeface="Helvetica Neue"/>
            </a:endParaRPr>
          </a:p>
          <a:p>
            <a:pPr indent="0" lvl="0" marL="0" marR="0" rtl="0" algn="l">
              <a:spcBef>
                <a:spcPts val="0"/>
              </a:spcBef>
              <a:spcAft>
                <a:spcPts val="0"/>
              </a:spcAft>
              <a:buNone/>
            </a:pPr>
            <a:r>
              <a:t/>
            </a:r>
            <a:endParaRPr sz="1800">
              <a:latin typeface="Helvetica Neue"/>
              <a:ea typeface="Helvetica Neue"/>
              <a:cs typeface="Helvetica Neue"/>
              <a:sym typeface="Helvetica Neue"/>
            </a:endParaRPr>
          </a:p>
          <a:p>
            <a:pPr indent="-342900" lvl="0" marL="457200" marR="0" rtl="0" algn="l">
              <a:spcBef>
                <a:spcPts val="0"/>
              </a:spcBef>
              <a:spcAft>
                <a:spcPts val="0"/>
              </a:spcAft>
              <a:buSzPts val="1800"/>
              <a:buFont typeface="Helvetica Neue"/>
              <a:buChar char="●"/>
            </a:pPr>
            <a:r>
              <a:rPr lang="en-US" sz="1800">
                <a:latin typeface="Helvetica Neue"/>
                <a:ea typeface="Helvetica Neue"/>
                <a:cs typeface="Helvetica Neue"/>
                <a:sym typeface="Helvetica Neue"/>
              </a:rPr>
              <a:t>Developing a sentiment lexicon from the annotated notes for complicated/not complicated and concerning/not concerning</a:t>
            </a:r>
            <a:endParaRPr sz="1800">
              <a:latin typeface="Helvetica Neue"/>
              <a:ea typeface="Helvetica Neue"/>
              <a:cs typeface="Helvetica Neue"/>
              <a:sym typeface="Helvetica Neue"/>
            </a:endParaRPr>
          </a:p>
          <a:p>
            <a:pPr indent="-342900" lvl="0" marL="457200" marR="0" rtl="0" algn="l">
              <a:spcBef>
                <a:spcPts val="0"/>
              </a:spcBef>
              <a:spcAft>
                <a:spcPts val="0"/>
              </a:spcAft>
              <a:buSzPts val="1800"/>
              <a:buFont typeface="Helvetica Neue"/>
              <a:buChar char="●"/>
            </a:pPr>
            <a:r>
              <a:rPr lang="en-US" sz="1800">
                <a:latin typeface="Helvetica Neue"/>
                <a:ea typeface="Helvetica Neue"/>
                <a:cs typeface="Helvetica Neue"/>
                <a:sym typeface="Helvetica Neue"/>
              </a:rPr>
              <a:t>Continuing to improve the sentence classifier</a:t>
            </a:r>
            <a:endParaRPr sz="1800">
              <a:latin typeface="Helvetica Neue"/>
              <a:ea typeface="Helvetica Neue"/>
              <a:cs typeface="Helvetica Neue"/>
              <a:sym typeface="Helvetica Neue"/>
            </a:endParaRPr>
          </a:p>
          <a:p>
            <a:pPr indent="-342900" lvl="0" marL="457200" marR="0" rtl="0" algn="l">
              <a:spcBef>
                <a:spcPts val="0"/>
              </a:spcBef>
              <a:spcAft>
                <a:spcPts val="0"/>
              </a:spcAft>
              <a:buSzPts val="1800"/>
              <a:buFont typeface="Helvetica Neue"/>
              <a:buChar char="●"/>
            </a:pPr>
            <a:r>
              <a:rPr lang="en-US" sz="1800">
                <a:latin typeface="Helvetica Neue"/>
                <a:ea typeface="Helvetica Neue"/>
                <a:cs typeface="Helvetica Neue"/>
                <a:sym typeface="Helvetica Neue"/>
              </a:rPr>
              <a:t>Determining note-level sentiment as a function of sentence sentiment (mean, mode, or a more complex but learnable function)</a:t>
            </a:r>
            <a:endParaRPr sz="1800">
              <a:latin typeface="Helvetica Neue"/>
              <a:ea typeface="Helvetica Neue"/>
              <a:cs typeface="Helvetica Neue"/>
              <a:sym typeface="Helvetica Neue"/>
            </a:endParaRPr>
          </a:p>
        </p:txBody>
      </p:sp>
      <p:sp>
        <p:nvSpPr>
          <p:cNvPr id="93" name="Google Shape;93;p13"/>
          <p:cNvSpPr txBox="1"/>
          <p:nvPr/>
        </p:nvSpPr>
        <p:spPr>
          <a:xfrm>
            <a:off x="20675600" y="14904375"/>
            <a:ext cx="2581800" cy="36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71EE"/>
                </a:solidFill>
                <a:latin typeface="Helvetica Neue"/>
                <a:ea typeface="Helvetica Neue"/>
                <a:cs typeface="Helvetica Neue"/>
                <a:sym typeface="Helvetica Neue"/>
              </a:rPr>
              <a:t>Acknowledgement</a:t>
            </a:r>
            <a:endParaRPr/>
          </a:p>
        </p:txBody>
      </p:sp>
      <p:sp>
        <p:nvSpPr>
          <p:cNvPr id="94" name="Google Shape;94;p13"/>
          <p:cNvSpPr txBox="1"/>
          <p:nvPr/>
        </p:nvSpPr>
        <p:spPr>
          <a:xfrm>
            <a:off x="20675600" y="15291713"/>
            <a:ext cx="58422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latin typeface="Helvetica Neue"/>
                <a:ea typeface="Helvetica Neue"/>
                <a:cs typeface="Helvetica Neue"/>
                <a:sym typeface="Helvetica Neue"/>
              </a:rPr>
              <a:t>Thank you to Professor Radev and to Dr. Schulz for their guidance throughout this project. I have learned a </a:t>
            </a:r>
            <a:r>
              <a:rPr lang="en-US">
                <a:latin typeface="Helvetica Neue"/>
                <a:ea typeface="Helvetica Neue"/>
                <a:cs typeface="Helvetica Neue"/>
                <a:sym typeface="Helvetica Neue"/>
              </a:rPr>
              <a:t>lot through this work.</a:t>
            </a:r>
            <a:endParaRPr/>
          </a:p>
        </p:txBody>
      </p:sp>
      <p:sp>
        <p:nvSpPr>
          <p:cNvPr id="95" name="Google Shape;95;p13"/>
          <p:cNvSpPr txBox="1"/>
          <p:nvPr/>
        </p:nvSpPr>
        <p:spPr>
          <a:xfrm>
            <a:off x="3786554" y="1365250"/>
            <a:ext cx="20257500" cy="641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Helvetica Neue"/>
                <a:ea typeface="Helvetica Neue"/>
                <a:cs typeface="Helvetica Neue"/>
                <a:sym typeface="Helvetica Neue"/>
              </a:rPr>
              <a:t>Jake Albert</a:t>
            </a:r>
            <a:r>
              <a:rPr b="0" i="0" lang="en-US" sz="3600" u="none" cap="none" strike="noStrike">
                <a:solidFill>
                  <a:schemeClr val="dk1"/>
                </a:solidFill>
                <a:latin typeface="Helvetica Neue"/>
                <a:ea typeface="Helvetica Neue"/>
                <a:cs typeface="Helvetica Neue"/>
                <a:sym typeface="Helvetica Neue"/>
              </a:rPr>
              <a:t>,</a:t>
            </a:r>
            <a:r>
              <a:rPr b="0" baseline="30000" i="0" lang="en-US" sz="3600" u="none" cap="none" strike="noStrike">
                <a:solidFill>
                  <a:schemeClr val="dk1"/>
                </a:solidFill>
                <a:latin typeface="Helvetica Neue"/>
                <a:ea typeface="Helvetica Neue"/>
                <a:cs typeface="Helvetica Neue"/>
                <a:sym typeface="Helvetica Neue"/>
              </a:rPr>
              <a:t>1</a:t>
            </a:r>
            <a:r>
              <a:rPr b="0" i="0" lang="en-US" sz="3600" u="none" cap="none" strike="noStrike">
                <a:solidFill>
                  <a:schemeClr val="dk1"/>
                </a:solidFill>
                <a:latin typeface="Helvetica Neue"/>
                <a:ea typeface="Helvetica Neue"/>
                <a:cs typeface="Helvetica Neue"/>
                <a:sym typeface="Helvetica Neue"/>
              </a:rPr>
              <a:t> </a:t>
            </a:r>
            <a:r>
              <a:rPr lang="en-US" sz="3600">
                <a:solidFill>
                  <a:schemeClr val="dk1"/>
                </a:solidFill>
                <a:latin typeface="Helvetica Neue"/>
                <a:ea typeface="Helvetica Neue"/>
                <a:cs typeface="Helvetica Neue"/>
                <a:sym typeface="Helvetica Neue"/>
              </a:rPr>
              <a:t>Dragomir Radev PhD</a:t>
            </a:r>
            <a:r>
              <a:rPr b="0" i="0" lang="en-US" sz="3600" u="none" cap="none" strike="noStrike">
                <a:solidFill>
                  <a:schemeClr val="dk1"/>
                </a:solidFill>
                <a:latin typeface="Helvetica Neue"/>
                <a:ea typeface="Helvetica Neue"/>
                <a:cs typeface="Helvetica Neue"/>
                <a:sym typeface="Helvetica Neue"/>
              </a:rPr>
              <a:t>,</a:t>
            </a:r>
            <a:r>
              <a:rPr baseline="30000" lang="en-US" sz="3600">
                <a:solidFill>
                  <a:schemeClr val="dk1"/>
                </a:solidFill>
                <a:latin typeface="Helvetica Neue"/>
                <a:ea typeface="Helvetica Neue"/>
                <a:cs typeface="Helvetica Neue"/>
                <a:sym typeface="Helvetica Neue"/>
              </a:rPr>
              <a:t>1</a:t>
            </a:r>
            <a:r>
              <a:rPr b="0" i="0" lang="en-US" sz="3600" u="none" cap="none" strike="noStrike">
                <a:solidFill>
                  <a:schemeClr val="dk1"/>
                </a:solidFill>
                <a:latin typeface="Helvetica Neue"/>
                <a:ea typeface="Helvetica Neue"/>
                <a:cs typeface="Helvetica Neue"/>
                <a:sym typeface="Helvetica Neue"/>
              </a:rPr>
              <a:t> and </a:t>
            </a:r>
            <a:r>
              <a:rPr lang="en-US" sz="3600">
                <a:solidFill>
                  <a:schemeClr val="dk1"/>
                </a:solidFill>
                <a:latin typeface="Helvetica Neue"/>
                <a:ea typeface="Helvetica Neue"/>
                <a:cs typeface="Helvetica Neue"/>
                <a:sym typeface="Helvetica Neue"/>
              </a:rPr>
              <a:t>Wade Schulz MD PhD</a:t>
            </a:r>
            <a:r>
              <a:rPr b="0" i="0" lang="en-US" sz="3600" u="none" cap="none" strike="noStrike">
                <a:solidFill>
                  <a:schemeClr val="dk1"/>
                </a:solidFill>
                <a:latin typeface="Helvetica Neue"/>
                <a:ea typeface="Helvetica Neue"/>
                <a:cs typeface="Helvetica Neue"/>
                <a:sym typeface="Helvetica Neue"/>
              </a:rPr>
              <a:t> </a:t>
            </a:r>
            <a:r>
              <a:rPr b="0" baseline="30000" i="0" lang="en-US" sz="3600" u="none" cap="none" strike="noStrike">
                <a:solidFill>
                  <a:schemeClr val="dk1"/>
                </a:solidFill>
                <a:latin typeface="Helvetica Neue"/>
                <a:ea typeface="Helvetica Neue"/>
                <a:cs typeface="Helvetica Neue"/>
                <a:sym typeface="Helvetica Neue"/>
              </a:rPr>
              <a:t>2,3</a:t>
            </a:r>
            <a:endParaRPr b="0" baseline="30000" i="0" sz="3600" u="none" cap="none" strike="noStrike">
              <a:solidFill>
                <a:schemeClr val="dk1"/>
              </a:solidFill>
              <a:latin typeface="Calibri"/>
              <a:ea typeface="Calibri"/>
              <a:cs typeface="Calibri"/>
              <a:sym typeface="Calibri"/>
            </a:endParaRPr>
          </a:p>
        </p:txBody>
      </p:sp>
      <p:sp>
        <p:nvSpPr>
          <p:cNvPr id="96" name="Google Shape;96;p13"/>
          <p:cNvSpPr txBox="1"/>
          <p:nvPr/>
        </p:nvSpPr>
        <p:spPr>
          <a:xfrm>
            <a:off x="3786554" y="493713"/>
            <a:ext cx="20935200" cy="892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5200">
                <a:solidFill>
                  <a:srgbClr val="0071EE"/>
                </a:solidFill>
                <a:latin typeface="Helvetica Neue"/>
                <a:ea typeface="Helvetica Neue"/>
                <a:cs typeface="Helvetica Neue"/>
                <a:sym typeface="Helvetica Neue"/>
              </a:rPr>
              <a:t>Building a Corpus for Sentiment Analysis of </a:t>
            </a:r>
            <a:r>
              <a:rPr lang="en-US" sz="5200">
                <a:solidFill>
                  <a:srgbClr val="0071EE"/>
                </a:solidFill>
                <a:latin typeface="Helvetica Neue"/>
                <a:ea typeface="Helvetica Neue"/>
                <a:cs typeface="Helvetica Neue"/>
                <a:sym typeface="Helvetica Neue"/>
              </a:rPr>
              <a:t>Surgical Operation Note</a:t>
            </a:r>
            <a:r>
              <a:rPr lang="en-US" sz="5200">
                <a:solidFill>
                  <a:srgbClr val="0071EE"/>
                </a:solidFill>
                <a:latin typeface="Helvetica Neue"/>
                <a:ea typeface="Helvetica Neue"/>
                <a:cs typeface="Helvetica Neue"/>
                <a:sym typeface="Helvetica Neue"/>
              </a:rPr>
              <a:t>s</a:t>
            </a:r>
            <a:endParaRPr b="0" i="0" sz="4900" u="none" cap="none" strike="noStrike">
              <a:solidFill>
                <a:srgbClr val="0071EE"/>
              </a:solidFill>
              <a:latin typeface="Calibri"/>
              <a:ea typeface="Calibri"/>
              <a:cs typeface="Calibri"/>
              <a:sym typeface="Calibri"/>
            </a:endParaRPr>
          </a:p>
        </p:txBody>
      </p:sp>
      <p:sp>
        <p:nvSpPr>
          <p:cNvPr id="97" name="Google Shape;97;p13"/>
          <p:cNvSpPr txBox="1"/>
          <p:nvPr/>
        </p:nvSpPr>
        <p:spPr>
          <a:xfrm>
            <a:off x="3944815" y="2027238"/>
            <a:ext cx="20239800" cy="5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aseline="30000" i="0" lang="en-US" sz="3000" u="none" cap="none" strike="noStrike">
                <a:solidFill>
                  <a:srgbClr val="000000"/>
                </a:solidFill>
                <a:latin typeface="Helvetica Neue"/>
                <a:ea typeface="Helvetica Neue"/>
                <a:cs typeface="Helvetica Neue"/>
                <a:sym typeface="Helvetica Neue"/>
              </a:rPr>
              <a:t>1</a:t>
            </a:r>
            <a:r>
              <a:rPr i="0" lang="en-US" sz="3000" u="none" cap="none" strike="noStrike">
                <a:solidFill>
                  <a:srgbClr val="000000"/>
                </a:solidFill>
                <a:latin typeface="Helvetica Neue"/>
                <a:ea typeface="Helvetica Neue"/>
                <a:cs typeface="Helvetica Neue"/>
                <a:sym typeface="Helvetica Neue"/>
              </a:rPr>
              <a:t>Department of </a:t>
            </a:r>
            <a:r>
              <a:rPr lang="en-US" sz="3000">
                <a:latin typeface="Helvetica Neue"/>
                <a:ea typeface="Helvetica Neue"/>
                <a:cs typeface="Helvetica Neue"/>
                <a:sym typeface="Helvetica Neue"/>
              </a:rPr>
              <a:t>Computer Science</a:t>
            </a:r>
            <a:r>
              <a:rPr i="0" lang="en-US" sz="3000" u="none" cap="none" strike="noStrike">
                <a:solidFill>
                  <a:srgbClr val="000000"/>
                </a:solidFill>
                <a:latin typeface="Helvetica Neue"/>
                <a:ea typeface="Helvetica Neue"/>
                <a:cs typeface="Helvetica Neue"/>
                <a:sym typeface="Helvetica Neue"/>
              </a:rPr>
              <a:t>, Yale </a:t>
            </a:r>
            <a:r>
              <a:rPr lang="en-US" sz="3000">
                <a:latin typeface="Helvetica Neue"/>
                <a:ea typeface="Helvetica Neue"/>
                <a:cs typeface="Helvetica Neue"/>
                <a:sym typeface="Helvetica Neue"/>
              </a:rPr>
              <a:t>University; </a:t>
            </a:r>
            <a:r>
              <a:rPr baseline="30000" i="0" lang="en-US" sz="3000" u="none" cap="none" strike="noStrike">
                <a:solidFill>
                  <a:srgbClr val="000000"/>
                </a:solidFill>
                <a:latin typeface="Helvetica Neue"/>
                <a:ea typeface="Helvetica Neue"/>
                <a:cs typeface="Helvetica Neue"/>
                <a:sym typeface="Helvetica Neue"/>
              </a:rPr>
              <a:t>2</a:t>
            </a:r>
            <a:r>
              <a:rPr lang="en-US" sz="3000">
                <a:latin typeface="Helvetica Neue"/>
                <a:ea typeface="Helvetica Neue"/>
                <a:cs typeface="Helvetica Neue"/>
                <a:sym typeface="Helvetica Neue"/>
              </a:rPr>
              <a:t>Department of Laboratory Medicine, </a:t>
            </a:r>
            <a:r>
              <a:rPr lang="en-US" sz="3000">
                <a:solidFill>
                  <a:schemeClr val="dk1"/>
                </a:solidFill>
                <a:latin typeface="Helvetica Neue"/>
                <a:ea typeface="Helvetica Neue"/>
                <a:cs typeface="Helvetica Neue"/>
                <a:sym typeface="Helvetica Neue"/>
              </a:rPr>
              <a:t>Yale School of Medicine; </a:t>
            </a:r>
            <a:r>
              <a:rPr baseline="30000" lang="en-US" sz="3000">
                <a:solidFill>
                  <a:schemeClr val="dk1"/>
                </a:solidFill>
                <a:latin typeface="Helvetica Neue"/>
                <a:ea typeface="Helvetica Neue"/>
                <a:cs typeface="Helvetica Neue"/>
                <a:sym typeface="Helvetica Neue"/>
              </a:rPr>
              <a:t>3</a:t>
            </a:r>
            <a:r>
              <a:rPr lang="en-US" sz="3000">
                <a:solidFill>
                  <a:schemeClr val="dk1"/>
                </a:solidFill>
                <a:latin typeface="Helvetica Neue"/>
                <a:ea typeface="Helvetica Neue"/>
                <a:cs typeface="Helvetica Neue"/>
                <a:sym typeface="Helvetica Neue"/>
              </a:rPr>
              <a:t>Yale-New Haven Hospital Center for Outcomes Research and Evaluation</a:t>
            </a:r>
            <a:endParaRPr i="0" sz="3000" u="none" cap="none" strike="noStrike">
              <a:solidFill>
                <a:srgbClr val="000000"/>
              </a:solidFill>
              <a:latin typeface="Helvetica Neue"/>
              <a:ea typeface="Helvetica Neue"/>
              <a:cs typeface="Helvetica Neue"/>
              <a:sym typeface="Helvetica Neue"/>
            </a:endParaRPr>
          </a:p>
        </p:txBody>
      </p:sp>
      <p:cxnSp>
        <p:nvCxnSpPr>
          <p:cNvPr id="98" name="Google Shape;98;p13"/>
          <p:cNvCxnSpPr/>
          <p:nvPr/>
        </p:nvCxnSpPr>
        <p:spPr>
          <a:xfrm>
            <a:off x="828400" y="3111500"/>
            <a:ext cx="25689474" cy="0"/>
          </a:xfrm>
          <a:prstGeom prst="straightConnector1">
            <a:avLst/>
          </a:prstGeom>
          <a:solidFill>
            <a:schemeClr val="accent1"/>
          </a:solidFill>
          <a:ln cap="flat" cmpd="sng" w="28575">
            <a:solidFill>
              <a:srgbClr val="A5A5A5"/>
            </a:solidFill>
            <a:prstDash val="solid"/>
            <a:round/>
            <a:headEnd len="sm" w="sm" type="none"/>
            <a:tailEnd len="sm" w="sm" type="none"/>
          </a:ln>
        </p:spPr>
      </p:cxnSp>
      <p:sp>
        <p:nvSpPr>
          <p:cNvPr id="99" name="Google Shape;99;p13"/>
          <p:cNvSpPr txBox="1"/>
          <p:nvPr/>
        </p:nvSpPr>
        <p:spPr>
          <a:xfrm>
            <a:off x="7302125" y="11206175"/>
            <a:ext cx="5842200" cy="111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71EE"/>
                </a:solidFill>
                <a:latin typeface="Helvetica Neue"/>
                <a:ea typeface="Helvetica Neue"/>
                <a:cs typeface="Helvetica Neue"/>
                <a:sym typeface="Helvetica Neue"/>
              </a:rPr>
              <a:t>Figure </a:t>
            </a:r>
            <a:r>
              <a:rPr b="1" lang="en-US">
                <a:solidFill>
                  <a:srgbClr val="0071EE"/>
                </a:solidFill>
                <a:latin typeface="Helvetica Neue"/>
                <a:ea typeface="Helvetica Neue"/>
                <a:cs typeface="Helvetica Neue"/>
                <a:sym typeface="Helvetica Neue"/>
              </a:rPr>
              <a:t>2</a:t>
            </a:r>
            <a:r>
              <a:rPr b="1" lang="en-US" sz="1400">
                <a:solidFill>
                  <a:srgbClr val="0071EE"/>
                </a:solidFill>
                <a:latin typeface="Helvetica Neue"/>
                <a:ea typeface="Helvetica Neue"/>
                <a:cs typeface="Helvetica Neue"/>
                <a:sym typeface="Helvetica Neue"/>
              </a:rPr>
              <a:t>. </a:t>
            </a:r>
            <a:r>
              <a:rPr lang="en-US">
                <a:solidFill>
                  <a:srgbClr val="0071EE"/>
                </a:solidFill>
                <a:latin typeface="Helvetica Neue"/>
                <a:ea typeface="Helvetica Neue"/>
                <a:cs typeface="Helvetica Neue"/>
                <a:sym typeface="Helvetica Neue"/>
              </a:rPr>
              <a:t>Stanford Sentiment Analysis Tool’s </a:t>
            </a:r>
            <a:r>
              <a:rPr lang="en-US">
                <a:solidFill>
                  <a:srgbClr val="0071EE"/>
                </a:solidFill>
                <a:latin typeface="Helvetica Neue"/>
                <a:ea typeface="Helvetica Neue"/>
                <a:cs typeface="Helvetica Neue"/>
                <a:sym typeface="Helvetica Neue"/>
              </a:rPr>
              <a:t>incorrect</a:t>
            </a:r>
            <a:r>
              <a:rPr lang="en-US">
                <a:solidFill>
                  <a:srgbClr val="0071EE"/>
                </a:solidFill>
                <a:latin typeface="Helvetica Neue"/>
                <a:ea typeface="Helvetica Neue"/>
                <a:cs typeface="Helvetica Neue"/>
                <a:sym typeface="Helvetica Neue"/>
              </a:rPr>
              <a:t> labeling of the word “right,” and consequently the sentence as a whole, as positive. The word “right” is used more often in its sense as a direction than its sense as “correct” in </a:t>
            </a:r>
            <a:r>
              <a:rPr lang="en-US">
                <a:solidFill>
                  <a:srgbClr val="0071EE"/>
                </a:solidFill>
                <a:latin typeface="Helvetica Neue"/>
                <a:ea typeface="Helvetica Neue"/>
                <a:cs typeface="Helvetica Neue"/>
                <a:sym typeface="Helvetica Neue"/>
              </a:rPr>
              <a:t>surgical operation note</a:t>
            </a:r>
            <a:r>
              <a:rPr lang="en-US">
                <a:solidFill>
                  <a:srgbClr val="0071EE"/>
                </a:solidFill>
                <a:latin typeface="Helvetica Neue"/>
                <a:ea typeface="Helvetica Neue"/>
                <a:cs typeface="Helvetica Neue"/>
                <a:sym typeface="Helvetica Neue"/>
              </a:rPr>
              <a:t>s.</a:t>
            </a:r>
            <a:endParaRPr/>
          </a:p>
        </p:txBody>
      </p:sp>
      <p:sp>
        <p:nvSpPr>
          <p:cNvPr id="100" name="Google Shape;100;p13"/>
          <p:cNvSpPr txBox="1"/>
          <p:nvPr/>
        </p:nvSpPr>
        <p:spPr>
          <a:xfrm>
            <a:off x="14135400" y="15066775"/>
            <a:ext cx="5661600" cy="96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400">
                <a:solidFill>
                  <a:srgbClr val="0071EE"/>
                </a:solidFill>
                <a:latin typeface="Helvetica Neue"/>
                <a:ea typeface="Helvetica Neue"/>
                <a:cs typeface="Helvetica Neue"/>
                <a:sym typeface="Helvetica Neue"/>
              </a:rPr>
              <a:t>Figure </a:t>
            </a:r>
            <a:r>
              <a:rPr b="1" lang="en-US">
                <a:solidFill>
                  <a:srgbClr val="0071EE"/>
                </a:solidFill>
                <a:latin typeface="Helvetica Neue"/>
                <a:ea typeface="Helvetica Neue"/>
                <a:cs typeface="Helvetica Neue"/>
                <a:sym typeface="Helvetica Neue"/>
              </a:rPr>
              <a:t>5</a:t>
            </a:r>
            <a:r>
              <a:rPr b="1" lang="en-US" sz="1400">
                <a:solidFill>
                  <a:srgbClr val="0071EE"/>
                </a:solidFill>
                <a:latin typeface="Helvetica Neue"/>
                <a:ea typeface="Helvetica Neue"/>
                <a:cs typeface="Helvetica Neue"/>
                <a:sym typeface="Helvetica Neue"/>
              </a:rPr>
              <a:t>. </a:t>
            </a:r>
            <a:r>
              <a:rPr lang="en-US">
                <a:solidFill>
                  <a:srgbClr val="0071EE"/>
                </a:solidFill>
                <a:latin typeface="Helvetica Neue"/>
                <a:ea typeface="Helvetica Neue"/>
                <a:cs typeface="Helvetica Neue"/>
                <a:sym typeface="Helvetica Neue"/>
              </a:rPr>
              <a:t>The Op-Notes Annotator Tool. Annotators label 1) words and sequences of words, 2) full sentences, and 3) the full note with a score indicating whether the surgery was complicated or not, and whether it was concerning or not. </a:t>
            </a:r>
            <a:endParaRPr/>
          </a:p>
        </p:txBody>
      </p:sp>
      <p:sp>
        <p:nvSpPr>
          <p:cNvPr id="101" name="Google Shape;101;p13"/>
          <p:cNvSpPr txBox="1"/>
          <p:nvPr/>
        </p:nvSpPr>
        <p:spPr>
          <a:xfrm>
            <a:off x="1331533" y="2473565"/>
            <a:ext cx="18468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Verdana"/>
                <a:ea typeface="Verdana"/>
                <a:cs typeface="Verdana"/>
                <a:sym typeface="Verdana"/>
              </a:rPr>
              <a:t>LILY Lab</a:t>
            </a:r>
            <a:endParaRPr sz="2800">
              <a:solidFill>
                <a:schemeClr val="dk1"/>
              </a:solidFill>
              <a:latin typeface="Verdana"/>
              <a:ea typeface="Verdana"/>
              <a:cs typeface="Verdana"/>
              <a:sym typeface="Verdana"/>
            </a:endParaRPr>
          </a:p>
        </p:txBody>
      </p:sp>
      <p:pic>
        <p:nvPicPr>
          <p:cNvPr descr="C:\Users\Dragomir Radev\Dropbox\Drago\Yale_University_logo.svg.png" id="102" name="Google Shape;102;p13"/>
          <p:cNvPicPr preferRelativeResize="0"/>
          <p:nvPr/>
        </p:nvPicPr>
        <p:blipFill rotWithShape="1">
          <a:blip r:embed="rId3">
            <a:alphaModFix/>
          </a:blip>
          <a:srcRect b="0" l="0" r="0" t="0"/>
          <a:stretch/>
        </p:blipFill>
        <p:spPr>
          <a:xfrm>
            <a:off x="1253525" y="541088"/>
            <a:ext cx="1846800" cy="797824"/>
          </a:xfrm>
          <a:prstGeom prst="rect">
            <a:avLst/>
          </a:prstGeom>
          <a:noFill/>
          <a:ln>
            <a:noFill/>
          </a:ln>
        </p:spPr>
      </p:pic>
      <p:pic>
        <p:nvPicPr>
          <p:cNvPr id="103" name="Google Shape;103;p13"/>
          <p:cNvPicPr preferRelativeResize="0"/>
          <p:nvPr/>
        </p:nvPicPr>
        <p:blipFill rotWithShape="1">
          <a:blip r:embed="rId4">
            <a:alphaModFix/>
          </a:blip>
          <a:srcRect b="0" l="0" r="0" t="0"/>
          <a:stretch/>
        </p:blipFill>
        <p:spPr>
          <a:xfrm>
            <a:off x="1039005" y="1422827"/>
            <a:ext cx="2275838" cy="1000311"/>
          </a:xfrm>
          <a:prstGeom prst="rect">
            <a:avLst/>
          </a:prstGeom>
          <a:noFill/>
          <a:ln>
            <a:noFill/>
          </a:ln>
        </p:spPr>
      </p:pic>
      <p:pic>
        <p:nvPicPr>
          <p:cNvPr id="104" name="Google Shape;104;p13"/>
          <p:cNvPicPr preferRelativeResize="0"/>
          <p:nvPr/>
        </p:nvPicPr>
        <p:blipFill>
          <a:blip r:embed="rId5">
            <a:alphaModFix/>
          </a:blip>
          <a:stretch>
            <a:fillRect/>
          </a:stretch>
        </p:blipFill>
        <p:spPr>
          <a:xfrm>
            <a:off x="7087738" y="8444651"/>
            <a:ext cx="6270963" cy="2663149"/>
          </a:xfrm>
          <a:prstGeom prst="rect">
            <a:avLst/>
          </a:prstGeom>
          <a:noFill/>
          <a:ln>
            <a:noFill/>
          </a:ln>
        </p:spPr>
      </p:pic>
      <p:pic>
        <p:nvPicPr>
          <p:cNvPr id="105" name="Google Shape;105;p13"/>
          <p:cNvPicPr preferRelativeResize="0"/>
          <p:nvPr/>
        </p:nvPicPr>
        <p:blipFill>
          <a:blip r:embed="rId6">
            <a:alphaModFix/>
          </a:blip>
          <a:stretch>
            <a:fillRect/>
          </a:stretch>
        </p:blipFill>
        <p:spPr>
          <a:xfrm>
            <a:off x="7048351" y="12245508"/>
            <a:ext cx="6270950" cy="2683243"/>
          </a:xfrm>
          <a:prstGeom prst="rect">
            <a:avLst/>
          </a:prstGeom>
          <a:noFill/>
          <a:ln>
            <a:noFill/>
          </a:ln>
        </p:spPr>
      </p:pic>
      <p:sp>
        <p:nvSpPr>
          <p:cNvPr id="106" name="Google Shape;106;p13"/>
          <p:cNvSpPr txBox="1"/>
          <p:nvPr/>
        </p:nvSpPr>
        <p:spPr>
          <a:xfrm>
            <a:off x="7262725" y="15134225"/>
            <a:ext cx="6143700" cy="892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71EE"/>
                </a:solidFill>
                <a:latin typeface="Helvetica Neue"/>
                <a:ea typeface="Helvetica Neue"/>
                <a:cs typeface="Helvetica Neue"/>
                <a:sym typeface="Helvetica Neue"/>
              </a:rPr>
              <a:t>Figure</a:t>
            </a:r>
            <a:r>
              <a:rPr b="1" lang="en-US">
                <a:solidFill>
                  <a:srgbClr val="0071EE"/>
                </a:solidFill>
                <a:latin typeface="Helvetica Neue"/>
                <a:ea typeface="Helvetica Neue"/>
                <a:cs typeface="Helvetica Neue"/>
                <a:sym typeface="Helvetica Neue"/>
              </a:rPr>
              <a:t> 3</a:t>
            </a:r>
            <a:r>
              <a:rPr b="1" lang="en-US" sz="1400">
                <a:solidFill>
                  <a:srgbClr val="0071EE"/>
                </a:solidFill>
                <a:latin typeface="Helvetica Neue"/>
                <a:ea typeface="Helvetica Neue"/>
                <a:cs typeface="Helvetica Neue"/>
                <a:sym typeface="Helvetica Neue"/>
              </a:rPr>
              <a:t>. </a:t>
            </a:r>
            <a:r>
              <a:rPr lang="en-US">
                <a:solidFill>
                  <a:srgbClr val="0071EE"/>
                </a:solidFill>
                <a:latin typeface="Helvetica Neue"/>
                <a:ea typeface="Helvetica Neue"/>
                <a:cs typeface="Helvetica Neue"/>
                <a:sym typeface="Helvetica Neue"/>
              </a:rPr>
              <a:t>Stanford Sentiment Analysis Tool’s incorrect labeling of the words “cold,” “blood,” and “cardiac,” and the sentence as a whole, as negative. The sentence actually describes a successful step in the surgery.</a:t>
            </a:r>
            <a:endParaRPr/>
          </a:p>
        </p:txBody>
      </p:sp>
      <p:pic>
        <p:nvPicPr>
          <p:cNvPr id="107" name="Google Shape;107;p13"/>
          <p:cNvPicPr preferRelativeResize="0"/>
          <p:nvPr/>
        </p:nvPicPr>
        <p:blipFill>
          <a:blip r:embed="rId7">
            <a:alphaModFix/>
          </a:blip>
          <a:stretch>
            <a:fillRect/>
          </a:stretch>
        </p:blipFill>
        <p:spPr>
          <a:xfrm>
            <a:off x="13943500" y="9584438"/>
            <a:ext cx="5842199" cy="5268112"/>
          </a:xfrm>
          <a:prstGeom prst="rect">
            <a:avLst/>
          </a:prstGeom>
          <a:noFill/>
          <a:ln>
            <a:noFill/>
          </a:ln>
        </p:spPr>
      </p:pic>
      <p:pic>
        <p:nvPicPr>
          <p:cNvPr id="108" name="Google Shape;108;p13"/>
          <p:cNvPicPr preferRelativeResize="0"/>
          <p:nvPr/>
        </p:nvPicPr>
        <p:blipFill>
          <a:blip r:embed="rId8">
            <a:alphaModFix/>
          </a:blip>
          <a:stretch>
            <a:fillRect/>
          </a:stretch>
        </p:blipFill>
        <p:spPr>
          <a:xfrm>
            <a:off x="7111974" y="4144325"/>
            <a:ext cx="6143702" cy="3088098"/>
          </a:xfrm>
          <a:prstGeom prst="rect">
            <a:avLst/>
          </a:prstGeom>
          <a:noFill/>
          <a:ln>
            <a:noFill/>
          </a:ln>
        </p:spPr>
      </p:pic>
      <p:sp>
        <p:nvSpPr>
          <p:cNvPr id="109" name="Google Shape;109;p13"/>
          <p:cNvSpPr txBox="1"/>
          <p:nvPr/>
        </p:nvSpPr>
        <p:spPr>
          <a:xfrm>
            <a:off x="7302125" y="7548575"/>
            <a:ext cx="5842200" cy="797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rgbClr val="0071EE"/>
                </a:solidFill>
                <a:latin typeface="Helvetica Neue"/>
                <a:ea typeface="Helvetica Neue"/>
                <a:cs typeface="Helvetica Neue"/>
                <a:sym typeface="Helvetica Neue"/>
              </a:rPr>
              <a:t>Figure 1: </a:t>
            </a:r>
            <a:r>
              <a:rPr lang="en-US">
                <a:solidFill>
                  <a:srgbClr val="0071EE"/>
                </a:solidFill>
                <a:latin typeface="Helvetica Neue"/>
                <a:ea typeface="Helvetica Neue"/>
                <a:cs typeface="Helvetica Neue"/>
                <a:sym typeface="Helvetica Neue"/>
              </a:rPr>
              <a:t>STS Risk Calculator. As an example, one fields specifies for “Cardiac Symptoms - At Time of Surgery.” Here, unstable angina during the surgery indicates increased risk in future surgeries.</a:t>
            </a:r>
            <a:endParaRPr/>
          </a:p>
        </p:txBody>
      </p:sp>
      <p:sp>
        <p:nvSpPr>
          <p:cNvPr id="110" name="Google Shape;110;p13"/>
          <p:cNvSpPr txBox="1"/>
          <p:nvPr/>
        </p:nvSpPr>
        <p:spPr>
          <a:xfrm>
            <a:off x="14135400" y="8513575"/>
            <a:ext cx="5661600" cy="96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400">
                <a:solidFill>
                  <a:srgbClr val="0071EE"/>
                </a:solidFill>
                <a:latin typeface="Helvetica Neue"/>
                <a:ea typeface="Helvetica Neue"/>
                <a:cs typeface="Helvetica Neue"/>
                <a:sym typeface="Helvetica Neue"/>
              </a:rPr>
              <a:t>Figure</a:t>
            </a:r>
            <a:r>
              <a:rPr b="1" lang="en-US">
                <a:solidFill>
                  <a:srgbClr val="0071EE"/>
                </a:solidFill>
                <a:latin typeface="Helvetica Neue"/>
                <a:ea typeface="Helvetica Neue"/>
                <a:cs typeface="Helvetica Neue"/>
                <a:sym typeface="Helvetica Neue"/>
              </a:rPr>
              <a:t> 4</a:t>
            </a:r>
            <a:r>
              <a:rPr b="1" lang="en-US" sz="1400">
                <a:solidFill>
                  <a:srgbClr val="0071EE"/>
                </a:solidFill>
                <a:latin typeface="Helvetica Neue"/>
                <a:ea typeface="Helvetica Neue"/>
                <a:cs typeface="Helvetica Neue"/>
                <a:sym typeface="Helvetica Neue"/>
              </a:rPr>
              <a:t>. </a:t>
            </a:r>
            <a:r>
              <a:rPr lang="en-US">
                <a:solidFill>
                  <a:srgbClr val="0071EE"/>
                </a:solidFill>
                <a:latin typeface="Helvetica Neue"/>
                <a:ea typeface="Helvetica Neue"/>
                <a:cs typeface="Helvetica Neue"/>
                <a:sym typeface="Helvetica Neue"/>
              </a:rPr>
              <a:t>Examples of sentences that show a surgery is a) neither complicated nor concerning, b) complicated but not concerning, c) not complicated but concerning, and d) both complicated and concerning.</a:t>
            </a:r>
            <a:endParaRPr/>
          </a:p>
        </p:txBody>
      </p:sp>
      <p:graphicFrame>
        <p:nvGraphicFramePr>
          <p:cNvPr id="111" name="Google Shape;111;p13"/>
          <p:cNvGraphicFramePr/>
          <p:nvPr/>
        </p:nvGraphicFramePr>
        <p:xfrm>
          <a:off x="13890525" y="3915688"/>
          <a:ext cx="3000000" cy="3000000"/>
        </p:xfrm>
        <a:graphic>
          <a:graphicData uri="http://schemas.openxmlformats.org/drawingml/2006/table">
            <a:tbl>
              <a:tblPr>
                <a:noFill/>
                <a:tableStyleId>{23D4867C-3CDB-4EBF-A1A0-5B5F853CBB63}</a:tableStyleId>
              </a:tblPr>
              <a:tblGrid>
                <a:gridCol w="1959100"/>
                <a:gridCol w="1959100"/>
                <a:gridCol w="1959100"/>
              </a:tblGrid>
              <a:tr h="1300175">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38100">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rgbClr val="000000"/>
                        </a:solidFill>
                      </a:endParaRPr>
                    </a:p>
                    <a:p>
                      <a:pPr indent="0" lvl="0" marL="0" rtl="0" algn="ctr">
                        <a:spcBef>
                          <a:spcPts val="0"/>
                        </a:spcBef>
                        <a:spcAft>
                          <a:spcPts val="0"/>
                        </a:spcAft>
                        <a:buNone/>
                      </a:pPr>
                      <a:r>
                        <a:rPr lang="en-US" sz="1800">
                          <a:solidFill>
                            <a:srgbClr val="000000"/>
                          </a:solidFill>
                        </a:rPr>
                        <a:t>COMPLICATED:</a:t>
                      </a:r>
                      <a:endParaRPr sz="1800">
                        <a:solidFill>
                          <a:srgbClr val="000000"/>
                        </a:solidFill>
                      </a:endParaRPr>
                    </a:p>
                    <a:p>
                      <a:pPr indent="0" lvl="0" marL="0" rtl="0" algn="ctr">
                        <a:spcBef>
                          <a:spcPts val="0"/>
                        </a:spcBef>
                        <a:spcAft>
                          <a:spcPts val="0"/>
                        </a:spcAft>
                        <a:buNone/>
                      </a:pPr>
                      <a:r>
                        <a:rPr lang="en-US" sz="1800">
                          <a:solidFill>
                            <a:srgbClr val="000000"/>
                          </a:solidFill>
                        </a:rPr>
                        <a:t>NO</a:t>
                      </a:r>
                      <a:endParaRPr sz="1800"/>
                    </a:p>
                  </a:txBody>
                  <a:tcPr marT="91425" marB="91425" marR="91425" marL="91425">
                    <a:lnL cap="flat" cmpd="sng" w="3810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800">
                        <a:solidFill>
                          <a:srgbClr val="000000"/>
                        </a:solidFill>
                      </a:endParaRPr>
                    </a:p>
                    <a:p>
                      <a:pPr indent="0" lvl="0" marL="0" rtl="0" algn="ctr">
                        <a:spcBef>
                          <a:spcPts val="0"/>
                        </a:spcBef>
                        <a:spcAft>
                          <a:spcPts val="0"/>
                        </a:spcAft>
                        <a:buNone/>
                      </a:pPr>
                      <a:r>
                        <a:rPr lang="en-US" sz="1800">
                          <a:solidFill>
                            <a:srgbClr val="000000"/>
                          </a:solidFill>
                        </a:rPr>
                        <a:t>COMPLICATED:</a:t>
                      </a:r>
                      <a:endParaRPr sz="1800">
                        <a:solidFill>
                          <a:srgbClr val="000000"/>
                        </a:solidFill>
                      </a:endParaRPr>
                    </a:p>
                    <a:p>
                      <a:pPr indent="0" lvl="0" marL="0" rtl="0" algn="ctr">
                        <a:spcBef>
                          <a:spcPts val="0"/>
                        </a:spcBef>
                        <a:spcAft>
                          <a:spcPts val="0"/>
                        </a:spcAft>
                        <a:buNone/>
                      </a:pPr>
                      <a:r>
                        <a:rPr lang="en-US" sz="1800">
                          <a:solidFill>
                            <a:srgbClr val="000000"/>
                          </a:solidFill>
                        </a:rPr>
                        <a:t>YES</a:t>
                      </a:r>
                      <a:endParaRPr sz="1800"/>
                    </a:p>
                  </a:txBody>
                  <a:tcPr marT="91425" marB="91425" marR="91425" marL="91425">
                    <a:lnL cap="flat" cmpd="sng" w="952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315350">
                <a:tc>
                  <a:txBody>
                    <a:bodyPr>
                      <a:noAutofit/>
                    </a:bodyPr>
                    <a:lstStyle/>
                    <a:p>
                      <a:pPr indent="0" lvl="0" marL="0" rtl="0" algn="ctr">
                        <a:spcBef>
                          <a:spcPts val="0"/>
                        </a:spcBef>
                        <a:spcAft>
                          <a:spcPts val="0"/>
                        </a:spcAft>
                        <a:buNone/>
                      </a:pPr>
                      <a:r>
                        <a:t/>
                      </a:r>
                      <a:endParaRPr sz="1800"/>
                    </a:p>
                    <a:p>
                      <a:pPr indent="0" lvl="0" marL="0" rtl="0" algn="ctr">
                        <a:spcBef>
                          <a:spcPts val="0"/>
                        </a:spcBef>
                        <a:spcAft>
                          <a:spcPts val="0"/>
                        </a:spcAft>
                        <a:buNone/>
                      </a:pPr>
                      <a:r>
                        <a:rPr lang="en-US" sz="1800"/>
                        <a:t>CONCERNING:</a:t>
                      </a:r>
                      <a:endParaRPr sz="1800"/>
                    </a:p>
                    <a:p>
                      <a:pPr indent="0" lvl="0" marL="0" rtl="0" algn="ctr">
                        <a:spcBef>
                          <a:spcPts val="0"/>
                        </a:spcBef>
                        <a:spcAft>
                          <a:spcPts val="0"/>
                        </a:spcAft>
                        <a:buNone/>
                      </a:pPr>
                      <a:r>
                        <a:rPr lang="en-US" sz="1800"/>
                        <a:t>NO</a:t>
                      </a:r>
                      <a:endParaRPr sz="18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tcPr>
                </a:tc>
                <a:tc>
                  <a:txBody>
                    <a:bodyPr>
                      <a:noAutofit/>
                    </a:bodyPr>
                    <a:lstStyle/>
                    <a:p>
                      <a:pPr indent="0" lvl="0" marL="0" rtl="0">
                        <a:spcBef>
                          <a:spcPts val="0"/>
                        </a:spcBef>
                        <a:spcAft>
                          <a:spcPts val="0"/>
                        </a:spcAft>
                        <a:buNone/>
                      </a:pPr>
                      <a:r>
                        <a:rPr lang="en-US" sz="1200"/>
                        <a:t>“All hemodynamic monitors, including intraoperative TEE, baseline EKG, and pulmonary monitoring were found to be normal.”</a:t>
                      </a:r>
                      <a:endParaRPr sz="1200"/>
                    </a:p>
                  </a:txBody>
                  <a:tcPr marT="91425" marB="91425" marR="91425" marL="91425">
                    <a:lnL cap="flat" cmpd="sng" w="38100">
                      <a:solidFill>
                        <a:srgbClr val="9E9E9E"/>
                      </a:solidFill>
                      <a:prstDash val="solid"/>
                      <a:round/>
                      <a:headEnd len="sm" w="sm" type="none"/>
                      <a:tailEnd len="sm" w="sm" type="none"/>
                    </a:lnL>
                    <a:lnT cap="flat" cmpd="sng" w="38100">
                      <a:solidFill>
                        <a:srgbClr val="9E9E9E"/>
                      </a:solidFill>
                      <a:prstDash val="solid"/>
                      <a:round/>
                      <a:headEnd len="sm" w="sm" type="none"/>
                      <a:tailEnd len="sm" w="sm" type="none"/>
                    </a:lnT>
                  </a:tcPr>
                </a:tc>
                <a:tc>
                  <a:txBody>
                    <a:bodyPr>
                      <a:noAutofit/>
                    </a:bodyPr>
                    <a:lstStyle/>
                    <a:p>
                      <a:pPr indent="0" lvl="0" marL="0" rtl="0">
                        <a:spcBef>
                          <a:spcPts val="0"/>
                        </a:spcBef>
                        <a:spcAft>
                          <a:spcPts val="0"/>
                        </a:spcAft>
                        <a:buNone/>
                      </a:pPr>
                      <a:r>
                        <a:rPr lang="en-US" sz="1200"/>
                        <a:t>“First, the PDA was exposed, and the right coronary artery was found to have moderate calcification throughout its course to the terminal bifurcation.”</a:t>
                      </a:r>
                      <a:endParaRPr sz="1200"/>
                    </a:p>
                  </a:txBody>
                  <a:tcPr marT="91425" marB="91425" marR="91425" marL="91425">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tcPr>
                </a:tc>
              </a:tr>
              <a:tr h="1482450">
                <a:tc>
                  <a:txBody>
                    <a:bodyPr>
                      <a:noAutofit/>
                    </a:bodyPr>
                    <a:lstStyle/>
                    <a:p>
                      <a:pPr indent="0" lvl="0" marL="0" rtl="0" algn="ctr">
                        <a:spcBef>
                          <a:spcPts val="0"/>
                        </a:spcBef>
                        <a:spcAft>
                          <a:spcPts val="0"/>
                        </a:spcAft>
                        <a:buNone/>
                      </a:pPr>
                      <a:r>
                        <a:t/>
                      </a:r>
                      <a:endParaRPr sz="1800">
                        <a:solidFill>
                          <a:srgbClr val="000000"/>
                        </a:solidFill>
                      </a:endParaRPr>
                    </a:p>
                    <a:p>
                      <a:pPr indent="0" lvl="0" marL="0" rtl="0" algn="ctr">
                        <a:spcBef>
                          <a:spcPts val="0"/>
                        </a:spcBef>
                        <a:spcAft>
                          <a:spcPts val="0"/>
                        </a:spcAft>
                        <a:buNone/>
                      </a:pPr>
                      <a:r>
                        <a:rPr lang="en-US" sz="1800">
                          <a:solidFill>
                            <a:srgbClr val="000000"/>
                          </a:solidFill>
                        </a:rPr>
                        <a:t>CONCERNING:</a:t>
                      </a:r>
                      <a:endParaRPr sz="1800">
                        <a:solidFill>
                          <a:srgbClr val="000000"/>
                        </a:solidFill>
                      </a:endParaRPr>
                    </a:p>
                    <a:p>
                      <a:pPr indent="0" lvl="0" marL="0" rtl="0" algn="ctr">
                        <a:spcBef>
                          <a:spcPts val="0"/>
                        </a:spcBef>
                        <a:spcAft>
                          <a:spcPts val="0"/>
                        </a:spcAft>
                        <a:buNone/>
                      </a:pPr>
                      <a:r>
                        <a:rPr lang="en-US" sz="1800">
                          <a:solidFill>
                            <a:srgbClr val="000000"/>
                          </a:solidFill>
                        </a:rPr>
                        <a:t>YES</a:t>
                      </a:r>
                      <a:endParaRPr sz="1800">
                        <a:solidFill>
                          <a:srgbClr val="000000"/>
                        </a:solidFill>
                      </a:endParaRPr>
                    </a:p>
                    <a:p>
                      <a:pPr indent="0" lvl="0" marL="0" rtl="0">
                        <a:spcBef>
                          <a:spcPts val="0"/>
                        </a:spcBef>
                        <a:spcAft>
                          <a:spcPts val="0"/>
                        </a:spcAft>
                        <a:buNone/>
                      </a:pPr>
                      <a:r>
                        <a:t/>
                      </a:r>
                      <a:endParaRPr sz="18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200"/>
                        <a:t>“Dressings were applied, and the patient was transferred to the CTICU on multiple drips of epinephrine, neosynephrine, and vasopressin for hypotension.”</a:t>
                      </a:r>
                      <a:endParaRPr sz="1200"/>
                    </a:p>
                  </a:txBody>
                  <a:tcPr marT="91425" marB="91425" marR="91425" marL="91425">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US" sz="1200">
                          <a:solidFill>
                            <a:srgbClr val="000000"/>
                          </a:solidFill>
                        </a:rPr>
                        <a:t>“The aortic cross-clamp was removed, however the heart was not noted to resume spontaneous coordinated contractions.”</a:t>
                      </a:r>
                      <a:endParaRPr sz="1200"/>
                    </a:p>
                  </a:txBody>
                  <a:tcPr marT="91425" marB="91425" marR="91425" marL="91425">
                    <a:lnR cap="flat" cmpd="sng" w="38100">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tcPr>
                </a:tc>
              </a:tr>
            </a:tbl>
          </a:graphicData>
        </a:graphic>
      </p:graphicFrame>
      <p:pic>
        <p:nvPicPr>
          <p:cNvPr descr="YSM_Trnspnt_Bkgnd.png" id="112" name="Google Shape;112;p13"/>
          <p:cNvPicPr preferRelativeResize="0"/>
          <p:nvPr/>
        </p:nvPicPr>
        <p:blipFill rotWithShape="1">
          <a:blip r:embed="rId9">
            <a:alphaModFix/>
          </a:blip>
          <a:srcRect b="0" l="0" r="0" t="0"/>
          <a:stretch/>
        </p:blipFill>
        <p:spPr>
          <a:xfrm>
            <a:off x="24794225" y="493725"/>
            <a:ext cx="1846800" cy="23046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