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45" d="100"/>
          <a:sy n="45" d="100"/>
        </p:scale>
        <p:origin x="1256" y="208"/>
      </p:cViewPr>
      <p:guideLst>
        <p:guide orient="horz" pos="5184"/>
        <p:guide pos="86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12/5/18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798936" y="4196122"/>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798936" y="3904974"/>
            <a:ext cx="1313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Abstract</a:t>
            </a:r>
            <a:endParaRPr lang="en-US" sz="2400" dirty="0">
              <a:solidFill>
                <a:srgbClr val="0071EE"/>
              </a:solidFill>
              <a:latin typeface="Helvetica" charset="0"/>
              <a:cs typeface="+mn-cs"/>
            </a:endParaRPr>
          </a:p>
        </p:txBody>
      </p:sp>
      <p:sp>
        <p:nvSpPr>
          <p:cNvPr id="8" name="Text Box 235"/>
          <p:cNvSpPr txBox="1">
            <a:spLocks noChangeArrowheads="1"/>
          </p:cNvSpPr>
          <p:nvPr/>
        </p:nvSpPr>
        <p:spPr bwMode="auto">
          <a:xfrm>
            <a:off x="798936" y="4441549"/>
            <a:ext cx="5877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Low-resource target languages introduce many challenges for cross-lingual document </a:t>
            </a:r>
            <a:r>
              <a:rPr lang="en-US" sz="1800" dirty="0" smtClean="0"/>
              <a:t>detection </a:t>
            </a:r>
            <a:r>
              <a:rPr lang="en-US" sz="1800" dirty="0"/>
              <a:t>(CLDD) and re-ranking. First, while CLDD can be reduced to monolingual information retrieval by document translation using machine translation (MT) systems, such MT systems suffer from the lack of parallel data for low-resource target languages. Second, recent neural retrieval models that outperform traditional language modeling approaches suffer from the scarcity of relevance judgments in low-resource target languages. Due to these constraints, it is necessary to find ways to optimize the document retrieval process in ways that are not bound by the restraints on training data. This project focuses on exploring a variety of </a:t>
            </a:r>
            <a:r>
              <a:rPr lang="en-US" sz="1800" dirty="0" smtClean="0"/>
              <a:t>existing </a:t>
            </a:r>
            <a:r>
              <a:rPr lang="en-US" sz="1800" dirty="0"/>
              <a:t>monolingual neural re-ranking models and applying them to the task of multilingual document retrieval. </a:t>
            </a:r>
            <a:endParaRPr lang="en-US" sz="1800" dirty="0"/>
          </a:p>
        </p:txBody>
      </p:sp>
      <p:sp>
        <p:nvSpPr>
          <p:cNvPr id="9" name="Text Box 237"/>
          <p:cNvSpPr txBox="1">
            <a:spLocks noChangeArrowheads="1"/>
          </p:cNvSpPr>
          <p:nvPr/>
        </p:nvSpPr>
        <p:spPr bwMode="auto">
          <a:xfrm>
            <a:off x="798936" y="8772572"/>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7487" y="9412053"/>
            <a:ext cx="5877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To go about determining the best neural re-ranking system to use on multilingual systems, I relied heavily on the MatchZoo pre-existing implementations of the CDSSM, DRMM, DSSM, DUET, K-NRM, and MatchPyramid models (Fan et al., 2017). While these models were already structured for monolingual systems, I altered the implementation to use English queries to train on Swahili documents and test on Tagalog documents, as well as train on Tagalog documents and test on Swahili documents. I then calculated necessary evaluation metrics using scripts found in MatchZoo as well as in the TREC dataset that is associated with MATERIAL 1. The output of the evaluation provided the necessary information to compare the re-ranking system and MT system pairs. </a:t>
            </a:r>
            <a:endParaRPr lang="en-US" sz="1800" dirty="0"/>
          </a:p>
          <a:p>
            <a:endParaRPr lang="en-US" sz="1800" dirty="0" smtClean="0"/>
          </a:p>
          <a:p>
            <a:r>
              <a:rPr lang="en-US" sz="1800" dirty="0" smtClean="0"/>
              <a:t>The </a:t>
            </a:r>
            <a:r>
              <a:rPr lang="en-US" sz="1800" dirty="0"/>
              <a:t>re-ranking systems were trained on the filtered outputs of the machine translation systems. This was beneficial because the systems such as DBQT, PSQ, SMT, and NMT filter out any documents that they deem extraordinarily irrelevant which means that the training data was not primarily negatively labeled documents. </a:t>
            </a:r>
            <a:endParaRPr lang="en-US" sz="1800" dirty="0"/>
          </a:p>
        </p:txBody>
      </p:sp>
      <p:sp>
        <p:nvSpPr>
          <p:cNvPr id="11" name="Text Box 243"/>
          <p:cNvSpPr txBox="1">
            <a:spLocks noChangeArrowheads="1"/>
          </p:cNvSpPr>
          <p:nvPr/>
        </p:nvSpPr>
        <p:spPr bwMode="auto">
          <a:xfrm>
            <a:off x="20675600" y="4015739"/>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12" name="Text Box 244"/>
          <p:cNvSpPr txBox="1">
            <a:spLocks noChangeArrowheads="1"/>
          </p:cNvSpPr>
          <p:nvPr/>
        </p:nvSpPr>
        <p:spPr bwMode="auto">
          <a:xfrm>
            <a:off x="20675600" y="4568189"/>
            <a:ext cx="58422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The results displayed in Table 1 show that the implementation of DRMM drastically </a:t>
            </a:r>
            <a:r>
              <a:rPr lang="en-US" sz="1800" dirty="0" smtClean="0"/>
              <a:t>outperforms other methods </a:t>
            </a:r>
            <a:r>
              <a:rPr lang="en-US" sz="1800" dirty="0"/>
              <a:t>in the MAP, NDCG@20, and AQWV metrics. These results indicate that training on the original pre-translated document text for information retrieval tasks is </a:t>
            </a:r>
            <a:r>
              <a:rPr lang="en-US" sz="1800" dirty="0" smtClean="0"/>
              <a:t>highly </a:t>
            </a:r>
            <a:r>
              <a:rPr lang="en-US" sz="1800" dirty="0"/>
              <a:t>beneficial because it assigns relevance scores that more closely match the accurate relevance scores and thus makes cutoff learning more beneficial. </a:t>
            </a:r>
            <a:endParaRPr lang="en-US" sz="1800" dirty="0" smtClean="0"/>
          </a:p>
          <a:p>
            <a:endParaRPr lang="en-US" sz="1800" dirty="0"/>
          </a:p>
          <a:p>
            <a:r>
              <a:rPr lang="en-US" sz="1800" dirty="0"/>
              <a:t>It is clear that overall DRMM produces the net best outcome for multilingual systems, which indicates that the features that are critical to DRMM also are most important for multilingual tasks. Since DRMM does not rely on location of terms within the document, this indicates that for multilingual tasks term location is not critical for predicting relevance to a query. Additionally, DRMM’s signal matching approach using histograms is something to explore further as a potentially good structure for multilingual CLIR tasks. </a:t>
            </a:r>
            <a:endParaRPr lang="en-US" sz="1800" dirty="0"/>
          </a:p>
        </p:txBody>
      </p:sp>
      <p:sp>
        <p:nvSpPr>
          <p:cNvPr id="13" name="Text Box 245"/>
          <p:cNvSpPr txBox="1">
            <a:spLocks noChangeArrowheads="1"/>
          </p:cNvSpPr>
          <p:nvPr/>
        </p:nvSpPr>
        <p:spPr bwMode="auto">
          <a:xfrm>
            <a:off x="20675600" y="10190664"/>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10752639"/>
            <a:ext cx="5842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This work proved that using neural re-ranking models significantly </a:t>
            </a:r>
            <a:r>
              <a:rPr lang="en-US" sz="1800" dirty="0" smtClean="0"/>
              <a:t>alter </a:t>
            </a:r>
            <a:r>
              <a:rPr lang="en-US" sz="1800" dirty="0"/>
              <a:t>performance of CLIR systems for English Queries on Swahili Documents. Additionally, DRMM is the pre- existing monolingual re-ranking system that performs the best in a multilingual setting. The systems that work for re-ranking are also representative of what representation techniques could work on other CLIR tasks. Thus, due to the success of DRMM, it is likely that other tasks could benefit from focusing on signal-based matching using histograms and the discarding of term location information. </a:t>
            </a:r>
            <a:endParaRPr lang="en-US" sz="1800" dirty="0"/>
          </a:p>
        </p:txBody>
      </p:sp>
      <p:sp>
        <p:nvSpPr>
          <p:cNvPr id="15" name="Text Box 247"/>
          <p:cNvSpPr txBox="1">
            <a:spLocks noChangeArrowheads="1"/>
          </p:cNvSpPr>
          <p:nvPr/>
        </p:nvSpPr>
        <p:spPr bwMode="auto">
          <a:xfrm>
            <a:off x="20675600" y="13943838"/>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4407388"/>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t>Thank you to </a:t>
            </a:r>
            <a:r>
              <a:rPr lang="en-US" sz="1400" dirty="0" err="1"/>
              <a:t>Dragomir</a:t>
            </a:r>
            <a:r>
              <a:rPr lang="en-US" sz="1400" dirty="0"/>
              <a:t> </a:t>
            </a:r>
            <a:r>
              <a:rPr lang="en-US" sz="1400" dirty="0" smtClean="0"/>
              <a:t>Radev, </a:t>
            </a:r>
            <a:r>
              <a:rPr lang="en-US" sz="1400" dirty="0" err="1" smtClean="0"/>
              <a:t>Rui</a:t>
            </a:r>
            <a:r>
              <a:rPr lang="en-US" sz="1400" dirty="0" smtClean="0"/>
              <a:t> Zhang, and others on the MATERIAL project for their guidance and support on this project.</a:t>
            </a:r>
            <a:endParaRPr lang="en-US" sz="1400" dirty="0">
              <a:solidFill>
                <a:srgbClr val="000000"/>
              </a:solidFill>
              <a:latin typeface="Helvetica" charset="0"/>
            </a:endParaRPr>
          </a:p>
        </p:txBody>
      </p:sp>
      <p:sp>
        <p:nvSpPr>
          <p:cNvPr id="17" name="Text Box 250"/>
          <p:cNvSpPr txBox="1">
            <a:spLocks noChangeArrowheads="1"/>
          </p:cNvSpPr>
          <p:nvPr/>
        </p:nvSpPr>
        <p:spPr bwMode="auto">
          <a:xfrm>
            <a:off x="3941203" y="1860576"/>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rPr>
              <a:t>Caitlin Westerfield</a:t>
            </a:r>
            <a:r>
              <a:rPr lang="en-US" sz="3600" baseline="30000" dirty="0" smtClean="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3718324" y="208232"/>
            <a:ext cx="2093530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rPr>
              <a:t>Using Multilingual Neural Re-ranking Models for Low Resource Target Languages in Cross-lingual Document Detection</a:t>
            </a:r>
            <a:endParaRPr lang="en-US" dirty="0">
              <a:solidFill>
                <a:srgbClr val="0071EE"/>
              </a:solidFill>
              <a:cs typeface="+mn-cs"/>
            </a:endParaRPr>
          </a:p>
        </p:txBody>
      </p:sp>
      <p:sp>
        <p:nvSpPr>
          <p:cNvPr id="19" name="Text Box 251"/>
          <p:cNvSpPr txBox="1">
            <a:spLocks noChangeArrowheads="1"/>
          </p:cNvSpPr>
          <p:nvPr/>
        </p:nvSpPr>
        <p:spPr bwMode="auto">
          <a:xfrm>
            <a:off x="4088961" y="2523544"/>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smtClean="0">
                <a:solidFill>
                  <a:srgbClr val="000000"/>
                </a:solidFill>
                <a:latin typeface="Helvetica" charset="0"/>
                <a:cs typeface="+mn-cs"/>
              </a:rPr>
              <a:t>1</a:t>
            </a:r>
            <a:r>
              <a:rPr lang="en-US" sz="2800" dirty="0" smtClean="0">
                <a:solidFill>
                  <a:srgbClr val="000000"/>
                </a:solidFill>
                <a:latin typeface="Helvetica" charset="0"/>
              </a:rPr>
              <a:t>Language Information and Learning Lab</a:t>
            </a:r>
            <a:r>
              <a:rPr lang="en-US" sz="2800" dirty="0" smtClean="0">
                <a:solidFill>
                  <a:srgbClr val="000000"/>
                </a:solidFill>
                <a:latin typeface="Helvetica" charset="0"/>
                <a:cs typeface="+mn-cs"/>
              </a:rPr>
              <a:t>, </a:t>
            </a:r>
            <a:r>
              <a:rPr lang="en-US" sz="2800" dirty="0">
                <a:solidFill>
                  <a:srgbClr val="000000"/>
                </a:solidFill>
                <a:latin typeface="Helvetica" charset="0"/>
                <a:cs typeface="+mn-cs"/>
              </a:rPr>
              <a:t>Yale </a:t>
            </a:r>
            <a:r>
              <a:rPr lang="en-US" sz="2800" dirty="0" smtClean="0">
                <a:solidFill>
                  <a:srgbClr val="000000"/>
                </a:solidFill>
                <a:latin typeface="Helvetica" charset="0"/>
                <a:cs typeface="+mn-cs"/>
              </a:rPr>
              <a:t>University, </a:t>
            </a:r>
            <a:r>
              <a:rPr lang="en-US" sz="2800" dirty="0">
                <a:solidFill>
                  <a:srgbClr val="000000"/>
                </a:solidFill>
                <a:latin typeface="Helvetica" charset="0"/>
                <a:cs typeface="+mn-cs"/>
              </a:rPr>
              <a:t>New Haven, </a:t>
            </a:r>
            <a:r>
              <a:rPr lang="en-US" sz="2800" dirty="0" smtClean="0">
                <a:solidFill>
                  <a:srgbClr val="000000"/>
                </a:solidFill>
                <a:latin typeface="Helvetica" charset="0"/>
                <a:cs typeface="+mn-cs"/>
              </a:rPr>
              <a:t>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11517883" y="7241169"/>
            <a:ext cx="4312668"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Table 1. </a:t>
            </a:r>
            <a:r>
              <a:rPr lang="en-US" sz="1400" dirty="0" smtClean="0">
                <a:solidFill>
                  <a:srgbClr val="0071EE"/>
                </a:solidFill>
                <a:latin typeface="Helvetica" charset="0"/>
              </a:rPr>
              <a:t>MATERIAL Results by Re-Ranking System</a:t>
            </a:r>
            <a:endParaRPr lang="en-US" sz="1400" dirty="0">
              <a:solidFill>
                <a:srgbClr val="0071EE"/>
              </a:solidFill>
              <a:latin typeface="Helvetica" charset="0"/>
              <a:cs typeface="+mn-cs"/>
            </a:endParaRPr>
          </a:p>
        </p:txBody>
      </p:sp>
      <p:pic>
        <p:nvPicPr>
          <p:cNvPr id="228" name="Picture 6"/>
          <p:cNvPicPr>
            <a:picLocks noChangeAspect="1"/>
          </p:cNvPicPr>
          <p:nvPr/>
        </p:nvPicPr>
        <p:blipFill rotWithShape="1">
          <a:blip r:embed="rId2">
            <a:extLst>
              <a:ext uri="{28A0092B-C50C-407E-A947-70E740481C1C}">
                <a14:useLocalDpi xmlns:a14="http://schemas.microsoft.com/office/drawing/2010/main" val="0"/>
              </a:ext>
            </a:extLst>
          </a:blip>
          <a:srcRect b="6371"/>
          <a:stretch/>
        </p:blipFill>
        <p:spPr bwMode="auto">
          <a:xfrm>
            <a:off x="9660157" y="7908406"/>
            <a:ext cx="8025959" cy="735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Text Box 38"/>
          <p:cNvSpPr txBox="1">
            <a:spLocks noChangeArrowheads="1"/>
          </p:cNvSpPr>
          <p:nvPr/>
        </p:nvSpPr>
        <p:spPr bwMode="auto">
          <a:xfrm>
            <a:off x="11288572" y="15627592"/>
            <a:ext cx="50849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1. </a:t>
            </a:r>
            <a:r>
              <a:rPr lang="en-US" sz="1400" dirty="0">
                <a:solidFill>
                  <a:srgbClr val="0071EE"/>
                </a:solidFill>
                <a:latin typeface="Helvetica" charset="0"/>
              </a:rPr>
              <a:t>Pre-Existing Monolingual Neural Re-ranking Models</a:t>
            </a:r>
            <a:endParaRPr lang="en-US" sz="1400" dirty="0">
              <a:solidFill>
                <a:srgbClr val="0071EE"/>
              </a:solidFill>
              <a:latin typeface="Helvetica" charset="0"/>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303"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8148" y="3873631"/>
            <a:ext cx="8266315" cy="3233714"/>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1931</TotalTime>
  <Words>637</Words>
  <Application>Microsoft Macintosh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Helvetica</vt:lpstr>
      <vt:lpstr>Verdana</vt:lpstr>
      <vt:lpstr>Arial</vt:lpstr>
      <vt:lpstr>Office Theme</vt:lpstr>
      <vt:lpstr>PowerPoint Presentation</vt:lpstr>
    </vt:vector>
  </TitlesOfParts>
  <Company>photo+design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Caitlin Westerfield</cp:lastModifiedBy>
  <cp:revision>16</cp:revision>
  <dcterms:created xsi:type="dcterms:W3CDTF">2013-06-13T16:39:06Z</dcterms:created>
  <dcterms:modified xsi:type="dcterms:W3CDTF">2018-12-07T06:34:39Z</dcterms:modified>
</cp:coreProperties>
</file>