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57" d="100"/>
          <a:sy n="57" d="100"/>
        </p:scale>
        <p:origin x="-56" y="-1472"/>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12/6/18</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795937" y="4084840"/>
            <a:ext cx="58772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charset="0"/>
              </a:rPr>
              <a:t>Clinical notes text processing are attracting more and more attention nowadays. However, many existing methods would fail due to the challenges like limited annotated training data and out of vocabulary. While the annotated clinical notes are always scarce, and expensive to get various annotated clinical notes among NLP tasks, and it is quite common that the datasets are extremely unbalanced. Few-shot learning approaches become a promising method to tackle these issues. In this paper, we propose a neural topic-attention model to enhance the ability to learn sentence representations by applying the method to a special classification task in the medical domain, namely medical term abbreviation disambiguation.  Our model consists of a Bi-LSTM (Bidirectional-Long Short Term Memory) layer, a sentence attention module and a CNN (Convolutional Neural Network)-based topic attention module. We show that by bringing topic information into the sentence representation would improve the overall classification performance on small-scale unbalanced training datasets. We train our model on about 30 different abbreviation datasets extracted from a public abbreviation disambiguation dataset and test on manually-created balanced datasets. The training and testing datasets could be made public shortly with certain applications needed. </a:t>
            </a:r>
            <a:endParaRPr lang="en-US" sz="1800" dirty="0">
              <a:latin typeface="Helvetica" charset="0"/>
              <a:cs typeface="+mn-cs"/>
            </a:endParaRPr>
          </a:p>
        </p:txBody>
      </p:sp>
      <p:sp>
        <p:nvSpPr>
          <p:cNvPr id="9" name="Text Box 237"/>
          <p:cNvSpPr txBox="1">
            <a:spLocks noChangeArrowheads="1"/>
          </p:cNvSpPr>
          <p:nvPr/>
        </p:nvSpPr>
        <p:spPr bwMode="auto">
          <a:xfrm>
            <a:off x="795937" y="11647759"/>
            <a:ext cx="1245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Dataset</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795937" y="12216616"/>
            <a:ext cx="5877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UM Inventory was created by researchers from University of Minnesota, the public dataset contains about 37,500 training samples with 75 abbreviations, and each abbreviation has about 500 samples. Our dataset contains 30 categories or abbreviation terms, for example </a:t>
            </a:r>
            <a:r>
              <a:rPr lang="en-US" sz="1800" dirty="0" smtClean="0">
                <a:solidFill>
                  <a:srgbClr val="000000"/>
                </a:solidFill>
                <a:latin typeface="Helvetica" charset="0"/>
              </a:rPr>
              <a:t>AB. </a:t>
            </a:r>
            <a:r>
              <a:rPr lang="en-US" sz="1800" dirty="0">
                <a:solidFill>
                  <a:srgbClr val="000000"/>
                </a:solidFill>
                <a:latin typeface="Helvetica" charset="0"/>
              </a:rPr>
              <a:t>In each category, there are a different number of senses, like </a:t>
            </a:r>
            <a:r>
              <a:rPr lang="en-US" sz="1800" dirty="0" smtClean="0">
                <a:solidFill>
                  <a:srgbClr val="000000"/>
                </a:solidFill>
                <a:latin typeface="Helvetica" charset="0"/>
              </a:rPr>
              <a:t>AB as abortion </a:t>
            </a:r>
            <a:r>
              <a:rPr lang="en-US" sz="1800" dirty="0">
                <a:solidFill>
                  <a:srgbClr val="000000"/>
                </a:solidFill>
                <a:latin typeface="Helvetica" charset="0"/>
              </a:rPr>
              <a:t>and </a:t>
            </a:r>
            <a:r>
              <a:rPr lang="en-US" sz="1800" dirty="0" smtClean="0">
                <a:solidFill>
                  <a:srgbClr val="000000"/>
                </a:solidFill>
                <a:latin typeface="Helvetica" charset="0"/>
              </a:rPr>
              <a:t>AB as arterial blood </a:t>
            </a:r>
            <a:r>
              <a:rPr lang="en-US" sz="1800" dirty="0">
                <a:solidFill>
                  <a:srgbClr val="000000"/>
                </a:solidFill>
                <a:latin typeface="Helvetica" charset="0"/>
              </a:rPr>
              <a:t>where we call them term-sense pairs. Among all the categories, we have 11466 samples, and 93 term-sense pairs in total (in average 123.3 samples/term-sense pair and 382.2 samples/abbreviation term). Please note that, our task deals with small-scale unbalanced dataset.</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5600" y="3911600"/>
            <a:ext cx="2821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smtClean="0">
                <a:solidFill>
                  <a:srgbClr val="0071EE"/>
                </a:solidFill>
                <a:latin typeface="Helvetica" charset="0"/>
                <a:cs typeface="+mn-cs"/>
              </a:rPr>
              <a:t>Model and Results</a:t>
            </a:r>
            <a:endParaRPr lang="en-US" sz="2400" dirty="0">
              <a:solidFill>
                <a:srgbClr val="0071EE"/>
              </a:solidFill>
              <a:latin typeface="Helvetica" charset="0"/>
              <a:cs typeface="+mn-cs"/>
            </a:endParaRPr>
          </a:p>
        </p:txBody>
      </p:sp>
      <p:sp>
        <p:nvSpPr>
          <p:cNvPr id="12" name="Text Box 244"/>
          <p:cNvSpPr txBox="1">
            <a:spLocks noChangeArrowheads="1"/>
          </p:cNvSpPr>
          <p:nvPr/>
        </p:nvSpPr>
        <p:spPr bwMode="auto">
          <a:xfrm>
            <a:off x="20675600" y="4464050"/>
            <a:ext cx="5842275"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We applied a Bi-LSTM based model to do classification. As shown in</a:t>
            </a:r>
            <a:r>
              <a:rPr lang="zh-CN" altLang="en-US" sz="1800" dirty="0" smtClean="0">
                <a:solidFill>
                  <a:srgbClr val="000000"/>
                </a:solidFill>
                <a:latin typeface="Helvetica" charset="0"/>
                <a:cs typeface="+mn-cs"/>
              </a:rPr>
              <a:t> </a:t>
            </a:r>
            <a:r>
              <a:rPr lang="en-US" altLang="zh-CN" sz="1800" dirty="0" smtClean="0">
                <a:solidFill>
                  <a:srgbClr val="000000"/>
                </a:solidFill>
                <a:latin typeface="Helvetica" charset="0"/>
                <a:cs typeface="+mn-cs"/>
              </a:rPr>
              <a:t>Figure 1, we first apply the Bi-LSTM layer to encode the input sentences, then apply an attention model on top of the word level. After we get the content vector, it will be the input to the topic attention module. We pre-train an LDA model to get the top words for each topic, then applied a CNN on top of the top words to generate the topic representation. The topic attention is to calculate a weighted summation over all the topic vectors. </a:t>
            </a:r>
            <a:r>
              <a:rPr lang="en-US" altLang="zh-CN" sz="1800" dirty="0" smtClean="0">
                <a:solidFill>
                  <a:srgbClr val="000000"/>
                </a:solidFill>
                <a:latin typeface="Helvetica" charset="0"/>
              </a:rPr>
              <a:t>Eventually, we concatenate the content vector and the topic representation as a topic-aware sentence vector to do the classification</a:t>
            </a:r>
            <a:r>
              <a:rPr lang="en-US" altLang="zh-CN" sz="1800" dirty="0">
                <a:solidFill>
                  <a:srgbClr val="000000"/>
                </a:solidFill>
                <a:latin typeface="Helvetica" charset="0"/>
              </a:rPr>
              <a:t> </a:t>
            </a:r>
            <a:r>
              <a:rPr lang="en-US" altLang="zh-CN" sz="1800" dirty="0" smtClean="0">
                <a:solidFill>
                  <a:srgbClr val="000000"/>
                </a:solidFill>
                <a:latin typeface="Helvetica" charset="0"/>
              </a:rPr>
              <a:t>as shown in Figure 3.</a:t>
            </a:r>
          </a:p>
          <a:p>
            <a:pPr>
              <a:defRPr/>
            </a:pPr>
            <a:r>
              <a:rPr lang="en-US" altLang="zh-CN" sz="1800" dirty="0" smtClean="0">
                <a:solidFill>
                  <a:srgbClr val="000000"/>
                </a:solidFill>
                <a:latin typeface="Helvetica" charset="0"/>
              </a:rPr>
              <a:t>Table 1. shows the accuracy and F1 score on the 30 categories. Our base model is to use a pre-trained doc2vec model to get the embedding of all the words. (</a:t>
            </a:r>
            <a:r>
              <a:rPr lang="en-US" altLang="zh-CN" sz="1800" i="1" dirty="0" smtClean="0">
                <a:solidFill>
                  <a:srgbClr val="000000"/>
                </a:solidFill>
                <a:latin typeface="Helvetica" charset="0"/>
              </a:rPr>
              <a:t>w2v</a:t>
            </a:r>
            <a:r>
              <a:rPr lang="en-US" altLang="zh-CN" sz="1800" dirty="0" smtClean="0">
                <a:solidFill>
                  <a:srgbClr val="000000"/>
                </a:solidFill>
                <a:latin typeface="Helvetica" charset="0"/>
              </a:rPr>
              <a:t>);  we then apply oversampling (</a:t>
            </a:r>
            <a:r>
              <a:rPr lang="en-US" altLang="zh-CN" sz="1800" i="1" dirty="0" smtClean="0">
                <a:solidFill>
                  <a:srgbClr val="000000"/>
                </a:solidFill>
                <a:latin typeface="Helvetica" charset="0"/>
              </a:rPr>
              <a:t>Oversampling</a:t>
            </a:r>
            <a:r>
              <a:rPr lang="en-US" altLang="zh-CN" sz="1800" dirty="0" smtClean="0">
                <a:solidFill>
                  <a:srgbClr val="000000"/>
                </a:solidFill>
                <a:latin typeface="Helvetica" charset="0"/>
              </a:rPr>
              <a:t>) and CNN-topic model (</a:t>
            </a:r>
            <a:r>
              <a:rPr lang="en-US" altLang="zh-CN" sz="1800" i="1" dirty="0" smtClean="0">
                <a:solidFill>
                  <a:srgbClr val="000000"/>
                </a:solidFill>
                <a:latin typeface="Helvetica" charset="0"/>
              </a:rPr>
              <a:t>Topic</a:t>
            </a:r>
            <a:r>
              <a:rPr lang="en-US" altLang="zh-CN" sz="1800" dirty="0" smtClean="0">
                <a:solidFill>
                  <a:srgbClr val="000000"/>
                </a:solidFill>
                <a:latin typeface="Helvetica" charset="0"/>
              </a:rPr>
              <a:t>). Oversampling does not help in the performance. We try with the </a:t>
            </a:r>
            <a:r>
              <a:rPr lang="en-US" altLang="zh-CN" sz="1800" dirty="0" err="1" smtClean="0">
                <a:solidFill>
                  <a:srgbClr val="000000"/>
                </a:solidFill>
                <a:latin typeface="Helvetica" charset="0"/>
              </a:rPr>
              <a:t>ELMo</a:t>
            </a:r>
            <a:r>
              <a:rPr lang="en-US" altLang="zh-CN" sz="1800" dirty="0" smtClean="0">
                <a:solidFill>
                  <a:srgbClr val="000000"/>
                </a:solidFill>
                <a:latin typeface="Helvetica" charset="0"/>
              </a:rPr>
              <a:t> </a:t>
            </a:r>
            <a:r>
              <a:rPr lang="en-US" altLang="zh-CN" sz="1800" dirty="0" err="1" smtClean="0">
                <a:solidFill>
                  <a:srgbClr val="000000"/>
                </a:solidFill>
                <a:latin typeface="Helvetica" charset="0"/>
              </a:rPr>
              <a:t>embeddings</a:t>
            </a:r>
            <a:r>
              <a:rPr lang="en-US" altLang="zh-CN" sz="1800" dirty="0" smtClean="0">
                <a:solidFill>
                  <a:srgbClr val="000000"/>
                </a:solidFill>
                <a:latin typeface="Helvetica" charset="0"/>
              </a:rPr>
              <a:t> (</a:t>
            </a:r>
            <a:r>
              <a:rPr lang="en-US" altLang="zh-CN" sz="1800" i="1" dirty="0" err="1" smtClean="0">
                <a:solidFill>
                  <a:srgbClr val="000000"/>
                </a:solidFill>
                <a:latin typeface="Helvetica" charset="0"/>
              </a:rPr>
              <a:t>ELMo</a:t>
            </a:r>
            <a:r>
              <a:rPr lang="en-US" altLang="zh-CN" sz="1800" i="1" dirty="0" smtClean="0">
                <a:solidFill>
                  <a:srgbClr val="000000"/>
                </a:solidFill>
                <a:latin typeface="Helvetica" charset="0"/>
              </a:rPr>
              <a:t>) </a:t>
            </a:r>
            <a:r>
              <a:rPr lang="en-US" altLang="zh-CN" sz="1800" dirty="0" smtClean="0">
                <a:solidFill>
                  <a:srgbClr val="000000"/>
                </a:solidFill>
                <a:latin typeface="Helvetica" charset="0"/>
              </a:rPr>
              <a:t>and a combination of topic attention with </a:t>
            </a:r>
            <a:r>
              <a:rPr lang="en-US" altLang="zh-CN" sz="1800" dirty="0" err="1" smtClean="0">
                <a:solidFill>
                  <a:srgbClr val="000000"/>
                </a:solidFill>
                <a:latin typeface="Helvetica" charset="0"/>
              </a:rPr>
              <a:t>ELMo</a:t>
            </a:r>
            <a:r>
              <a:rPr lang="en-US" altLang="zh-CN" sz="1800" dirty="0" smtClean="0">
                <a:solidFill>
                  <a:srgbClr val="000000"/>
                </a:solidFill>
                <a:latin typeface="Helvetica" charset="0"/>
              </a:rPr>
              <a:t> </a:t>
            </a:r>
            <a:r>
              <a:rPr lang="en-US" altLang="zh-CN" sz="1800" dirty="0" err="1" smtClean="0">
                <a:solidFill>
                  <a:srgbClr val="000000"/>
                </a:solidFill>
                <a:latin typeface="Helvetica" charset="0"/>
              </a:rPr>
              <a:t>embeddings</a:t>
            </a:r>
            <a:r>
              <a:rPr lang="en-US" altLang="zh-CN" sz="1800" dirty="0" smtClean="0">
                <a:solidFill>
                  <a:srgbClr val="000000"/>
                </a:solidFill>
                <a:latin typeface="Helvetica" charset="0"/>
              </a:rPr>
              <a:t> (</a:t>
            </a:r>
            <a:r>
              <a:rPr lang="en-US" altLang="zh-CN" sz="1800" i="1" dirty="0" err="1" smtClean="0">
                <a:solidFill>
                  <a:srgbClr val="000000"/>
                </a:solidFill>
                <a:latin typeface="Helvetica" charset="0"/>
              </a:rPr>
              <a:t>ELMo+Topic</a:t>
            </a:r>
            <a:r>
              <a:rPr lang="en-US" altLang="zh-CN" sz="1800" dirty="0" smtClean="0">
                <a:solidFill>
                  <a:srgbClr val="000000"/>
                </a:solidFill>
                <a:latin typeface="Helvetica" charset="0"/>
              </a:rPr>
              <a:t>). It is obvious that our proposed model, the topic-attention model could do better in both accuracy and F1 score.</a:t>
            </a:r>
            <a:endParaRPr lang="en-US" altLang="zh-CN" sz="1800" i="1" dirty="0" smtClean="0">
              <a:solidFill>
                <a:srgbClr val="000000"/>
              </a:solidFill>
              <a:latin typeface="Helvetica" charset="0"/>
            </a:endParaRPr>
          </a:p>
          <a:p>
            <a:pPr>
              <a:defRPr/>
            </a:pPr>
            <a:r>
              <a:rPr lang="en-US" sz="1800" dirty="0" smtClean="0">
                <a:solidFill>
                  <a:srgbClr val="000000"/>
                </a:solidFill>
                <a:latin typeface="Helvetica" charset="0"/>
                <a:cs typeface="+mn-cs"/>
              </a:rPr>
              <a:t> </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5600" y="10998788"/>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11560763"/>
            <a:ext cx="584227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rPr>
              <a:t>In </a:t>
            </a:r>
            <a:r>
              <a:rPr lang="en-US" sz="1800" dirty="0">
                <a:solidFill>
                  <a:srgbClr val="000000"/>
                </a:solidFill>
                <a:latin typeface="Helvetica" charset="0"/>
              </a:rPr>
              <a:t>the paper, we show our neural topic attention model with few-shot learning in the task of medical abbreviation disambiguation task. Our model tries to bring both topic and the content information into consideration when formulating the task into a classification task. We trained our model on small-scale unbalanced datasets but tested on balanced ones, and the performance improves the accuracy by a large margin. We show that bringing topic information may improve the task of classification when training sample is rare.</a:t>
            </a: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675600" y="1475196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15512"/>
            <a:ext cx="58422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rPr>
              <a:t>Special thanks to Cesar and </a:t>
            </a:r>
            <a:r>
              <a:rPr lang="en-US" sz="1400" dirty="0" err="1" smtClean="0">
                <a:solidFill>
                  <a:srgbClr val="000000"/>
                </a:solidFill>
                <a:latin typeface="Helvetica" charset="0"/>
              </a:rPr>
              <a:t>Shiwani</a:t>
            </a:r>
            <a:r>
              <a:rPr lang="en-US" sz="1400" dirty="0" smtClean="0">
                <a:solidFill>
                  <a:srgbClr val="000000"/>
                </a:solidFill>
                <a:latin typeface="Helvetica" charset="0"/>
              </a:rPr>
              <a:t> for their efforts to create the wonderful testing </a:t>
            </a:r>
            <a:r>
              <a:rPr lang="en-US" sz="1400" dirty="0">
                <a:solidFill>
                  <a:srgbClr val="000000"/>
                </a:solidFill>
                <a:latin typeface="Helvetica" charset="0"/>
              </a:rPr>
              <a:t>dataset. My sincere </a:t>
            </a:r>
            <a:r>
              <a:rPr lang="en-US" sz="1400" dirty="0" smtClean="0">
                <a:solidFill>
                  <a:srgbClr val="000000"/>
                </a:solidFill>
                <a:latin typeface="Helvetica" charset="0"/>
              </a:rPr>
              <a:t>gratitude also goes to </a:t>
            </a:r>
            <a:r>
              <a:rPr lang="en-US" sz="1400" dirty="0" err="1" smtClean="0">
                <a:solidFill>
                  <a:srgbClr val="000000"/>
                </a:solidFill>
                <a:latin typeface="Helvetica" charset="0"/>
              </a:rPr>
              <a:t>Yuang</a:t>
            </a:r>
            <a:r>
              <a:rPr lang="en-US" sz="1400" dirty="0" smtClean="0">
                <a:solidFill>
                  <a:srgbClr val="000000"/>
                </a:solidFill>
                <a:latin typeface="Helvetica" charset="0"/>
              </a:rPr>
              <a:t> who drove me to Chinese restaurants and </a:t>
            </a:r>
            <a:r>
              <a:rPr lang="en-US" sz="1400" dirty="0" err="1" smtClean="0">
                <a:solidFill>
                  <a:srgbClr val="000000"/>
                </a:solidFill>
                <a:latin typeface="Helvetica" charset="0"/>
              </a:rPr>
              <a:t>Yiliang</a:t>
            </a:r>
            <a:r>
              <a:rPr lang="en-US" sz="1400" dirty="0" smtClean="0">
                <a:solidFill>
                  <a:srgbClr val="000000"/>
                </a:solidFill>
                <a:latin typeface="Helvetica" charset="0"/>
              </a:rPr>
              <a:t> who watched movies with me when I worked on this amazing project.</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3595096" y="1695507"/>
            <a:ext cx="213842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smtClean="0">
                <a:latin typeface="Helvetica" charset="0"/>
              </a:rPr>
              <a:t>Irene Li,</a:t>
            </a:r>
            <a:r>
              <a:rPr lang="en-US" sz="2800" baseline="30000" dirty="0" smtClean="0">
                <a:latin typeface="Helvetica" charset="0"/>
              </a:rPr>
              <a:t>1 </a:t>
            </a:r>
            <a:r>
              <a:rPr lang="en-US" sz="2800" dirty="0" err="1" smtClean="0"/>
              <a:t>Muhammed</a:t>
            </a:r>
            <a:r>
              <a:rPr lang="en-US" sz="2800" dirty="0" smtClean="0"/>
              <a:t> </a:t>
            </a:r>
            <a:r>
              <a:rPr lang="en-US" sz="2800" dirty="0" err="1" smtClean="0"/>
              <a:t>Yavuz</a:t>
            </a:r>
            <a:r>
              <a:rPr lang="en-US" sz="2800" dirty="0" smtClean="0"/>
              <a:t> Nuzumlalı</a:t>
            </a:r>
            <a:r>
              <a:rPr lang="en-US" sz="2800" dirty="0" smtClean="0">
                <a:latin typeface="Helvetica" charset="0"/>
              </a:rPr>
              <a:t>,</a:t>
            </a:r>
            <a:r>
              <a:rPr lang="en-US" sz="2800" baseline="30000" dirty="0" smtClean="0">
                <a:latin typeface="Helvetica" charset="0"/>
              </a:rPr>
              <a:t>1</a:t>
            </a:r>
            <a:r>
              <a:rPr lang="en-US" sz="2800" dirty="0" smtClean="0">
                <a:latin typeface="Helvetica" charset="0"/>
              </a:rPr>
              <a:t> and </a:t>
            </a:r>
            <a:r>
              <a:rPr lang="en-US" sz="2800" dirty="0" err="1" smtClean="0"/>
              <a:t>Michihiro</a:t>
            </a:r>
            <a:r>
              <a:rPr lang="en-US" sz="2800" dirty="0" smtClean="0"/>
              <a:t> </a:t>
            </a:r>
            <a:r>
              <a:rPr lang="en-US" sz="2800" dirty="0" err="1" smtClean="0"/>
              <a:t>Yasunaga</a:t>
            </a:r>
            <a:r>
              <a:rPr lang="en-US" sz="2800" dirty="0" smtClean="0"/>
              <a:t>,</a:t>
            </a:r>
            <a:r>
              <a:rPr lang="en-US" sz="2800" baseline="30000" dirty="0" smtClean="0">
                <a:latin typeface="Helvetica" charset="0"/>
              </a:rPr>
              <a:t> 1 </a:t>
            </a:r>
            <a:r>
              <a:rPr lang="en-US" sz="2800" dirty="0" smtClean="0"/>
              <a:t>Cesar Caraballo,</a:t>
            </a:r>
            <a:r>
              <a:rPr lang="en-US" sz="2800" baseline="30000" dirty="0">
                <a:latin typeface="Helvetica" charset="0"/>
              </a:rPr>
              <a:t> </a:t>
            </a:r>
            <a:r>
              <a:rPr lang="en-US" sz="2800" baseline="30000" dirty="0" smtClean="0">
                <a:latin typeface="Helvetica" charset="0"/>
              </a:rPr>
              <a:t>2</a:t>
            </a:r>
            <a:r>
              <a:rPr lang="en-US" sz="2800" dirty="0" smtClean="0"/>
              <a:t> </a:t>
            </a:r>
            <a:r>
              <a:rPr lang="en-US" sz="2800" dirty="0" err="1" smtClean="0"/>
              <a:t>Shiwani</a:t>
            </a:r>
            <a:r>
              <a:rPr lang="en-US" sz="2800" dirty="0" smtClean="0"/>
              <a:t> Mahajan</a:t>
            </a:r>
            <a:r>
              <a:rPr lang="en-US" sz="2800" baseline="30000" dirty="0" smtClean="0">
                <a:latin typeface="Helvetica" charset="0"/>
              </a:rPr>
              <a:t>2</a:t>
            </a:r>
            <a:r>
              <a:rPr lang="en-US" sz="2800" dirty="0" smtClean="0"/>
              <a:t>, Harlan Krumholz</a:t>
            </a:r>
            <a:r>
              <a:rPr lang="en-US" sz="2800" baseline="30000" dirty="0" smtClean="0">
                <a:latin typeface="Helvetica" charset="0"/>
              </a:rPr>
              <a:t>2</a:t>
            </a:r>
            <a:r>
              <a:rPr lang="en-US" sz="2800" dirty="0" smtClean="0"/>
              <a:t> and </a:t>
            </a:r>
            <a:r>
              <a:rPr lang="en-US" sz="2800" dirty="0" err="1" smtClean="0"/>
              <a:t>Dragomir</a:t>
            </a:r>
            <a:r>
              <a:rPr lang="en-US" sz="2800" dirty="0" smtClean="0"/>
              <a:t> Radev</a:t>
            </a:r>
            <a:r>
              <a:rPr lang="en-US" sz="2800" baseline="30000" dirty="0">
                <a:latin typeface="Helvetica" charset="0"/>
              </a:rPr>
              <a:t>1</a:t>
            </a:r>
            <a:endParaRPr lang="en-US" sz="2800" baseline="30000" dirty="0"/>
          </a:p>
        </p:txBody>
      </p:sp>
      <p:sp>
        <p:nvSpPr>
          <p:cNvPr id="18" name="Text Box 40"/>
          <p:cNvSpPr txBox="1">
            <a:spLocks noChangeArrowheads="1"/>
          </p:cNvSpPr>
          <p:nvPr/>
        </p:nvSpPr>
        <p:spPr bwMode="auto">
          <a:xfrm>
            <a:off x="3595096" y="592756"/>
            <a:ext cx="20935308"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solidFill>
                  <a:srgbClr val="0071EE"/>
                </a:solidFill>
              </a:rPr>
              <a:t>A Neural Topic-Attention Model for </a:t>
            </a:r>
            <a:r>
              <a:rPr lang="en-US" dirty="0" smtClean="0">
                <a:solidFill>
                  <a:srgbClr val="0071EE"/>
                </a:solidFill>
              </a:rPr>
              <a:t>Few-shot </a:t>
            </a:r>
            <a:r>
              <a:rPr lang="en-US" dirty="0">
                <a:solidFill>
                  <a:srgbClr val="0071EE"/>
                </a:solidFill>
              </a:rPr>
              <a:t>Learning on Clinical Notes</a:t>
            </a:r>
            <a:endParaRPr lang="en-US" dirty="0">
              <a:solidFill>
                <a:srgbClr val="0071EE"/>
              </a:solidFill>
              <a:cs typeface="+mn-cs"/>
            </a:endParaRPr>
          </a:p>
        </p:txBody>
      </p:sp>
      <p:sp>
        <p:nvSpPr>
          <p:cNvPr id="19" name="Text Box 251"/>
          <p:cNvSpPr txBox="1">
            <a:spLocks noChangeArrowheads="1"/>
          </p:cNvSpPr>
          <p:nvPr/>
        </p:nvSpPr>
        <p:spPr bwMode="auto">
          <a:xfrm>
            <a:off x="3553190" y="2378829"/>
            <a:ext cx="202398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400" baseline="30000" dirty="0" smtClean="0">
                <a:latin typeface="Helvetica" charset="0"/>
              </a:rPr>
              <a:t>1 </a:t>
            </a:r>
            <a:r>
              <a:rPr lang="en-US" sz="2400" dirty="0" smtClean="0">
                <a:solidFill>
                  <a:srgbClr val="000000"/>
                </a:solidFill>
                <a:latin typeface="Helvetica" charset="0"/>
              </a:rPr>
              <a:t>Department of Computer Science  at Yale, New Haven, CT and </a:t>
            </a:r>
            <a:r>
              <a:rPr lang="en-US" sz="2400" baseline="30000" dirty="0" smtClean="0">
                <a:solidFill>
                  <a:srgbClr val="000000"/>
                </a:solidFill>
                <a:latin typeface="Helvetica" charset="0"/>
              </a:rPr>
              <a:t>2 </a:t>
            </a:r>
            <a:r>
              <a:rPr lang="en-US" sz="2400" dirty="0" smtClean="0">
                <a:solidFill>
                  <a:srgbClr val="000000"/>
                </a:solidFill>
                <a:latin typeface="Helvetica" charset="0"/>
                <a:cs typeface="+mn-cs"/>
              </a:rPr>
              <a:t>Department </a:t>
            </a:r>
            <a:r>
              <a:rPr lang="en-US" sz="2400" dirty="0">
                <a:solidFill>
                  <a:srgbClr val="000000"/>
                </a:solidFill>
                <a:latin typeface="Helvetica" charset="0"/>
                <a:cs typeface="+mn-cs"/>
              </a:rPr>
              <a:t>of Research, Yale School of Medicine, New Haven, </a:t>
            </a:r>
            <a:r>
              <a:rPr lang="en-US" sz="2400" dirty="0" smtClean="0">
                <a:solidFill>
                  <a:srgbClr val="000000"/>
                </a:solidFill>
                <a:latin typeface="Helvetica" charset="0"/>
                <a:cs typeface="+mn-cs"/>
              </a:rPr>
              <a:t>CT</a:t>
            </a:r>
            <a:endParaRPr lang="en-US" sz="24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8311360" y="3945066"/>
            <a:ext cx="4787085"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cs typeface="+mn-cs"/>
              </a:rPr>
              <a:t>Figure 1</a:t>
            </a:r>
            <a:r>
              <a:rPr lang="en-US" sz="1400" b="1" dirty="0">
                <a:solidFill>
                  <a:srgbClr val="0071EE"/>
                </a:solidFill>
                <a:latin typeface="Helvetica" charset="0"/>
                <a:cs typeface="+mn-cs"/>
              </a:rPr>
              <a:t>. </a:t>
            </a:r>
            <a:r>
              <a:rPr lang="en-US" sz="1400" dirty="0" smtClean="0">
                <a:solidFill>
                  <a:srgbClr val="0071EE"/>
                </a:solidFill>
                <a:latin typeface="Helvetica" charset="0"/>
              </a:rPr>
              <a:t>Histogram of Term-Sense Pair</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14949590" y="3909149"/>
            <a:ext cx="4666276" cy="31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ts val="1700"/>
              </a:lnSpc>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rPr>
              <a:t>3</a:t>
            </a:r>
            <a:r>
              <a:rPr lang="en-US" sz="1400" b="1" dirty="0" smtClean="0">
                <a:solidFill>
                  <a:srgbClr val="0071EE"/>
                </a:solidFill>
                <a:latin typeface="Helvetica" charset="0"/>
                <a:cs typeface="+mn-cs"/>
              </a:rPr>
              <a:t>. </a:t>
            </a:r>
            <a:r>
              <a:rPr lang="en-US" sz="1400" dirty="0" smtClean="0">
                <a:solidFill>
                  <a:srgbClr val="0071EE"/>
                </a:solidFill>
                <a:latin typeface="Helvetica" charset="0"/>
                <a:cs typeface="+mn-cs"/>
              </a:rPr>
              <a:t>Topic Attention Model Illustration.</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pic>
        <p:nvPicPr>
          <p:cNvPr id="303" name="Picture 3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4754" y="4373265"/>
            <a:ext cx="5345922" cy="5345922"/>
          </a:xfrm>
          <a:prstGeom prst="rect">
            <a:avLst/>
          </a:prstGeom>
        </p:spPr>
      </p:pic>
      <p:pic>
        <p:nvPicPr>
          <p:cNvPr id="304" name="Picture 303"/>
          <p:cNvPicPr>
            <a:picLocks noChangeAspect="1"/>
          </p:cNvPicPr>
          <p:nvPr/>
        </p:nvPicPr>
        <p:blipFill>
          <a:blip r:embed="rId5"/>
          <a:stretch>
            <a:fillRect/>
          </a:stretch>
        </p:blipFill>
        <p:spPr>
          <a:xfrm>
            <a:off x="14363202" y="4297480"/>
            <a:ext cx="2507470" cy="1558315"/>
          </a:xfrm>
          <a:prstGeom prst="rect">
            <a:avLst/>
          </a:prstGeom>
        </p:spPr>
      </p:pic>
      <p:sp>
        <p:nvSpPr>
          <p:cNvPr id="305" name="Text Box 38"/>
          <p:cNvSpPr txBox="1">
            <a:spLocks noChangeArrowheads="1"/>
          </p:cNvSpPr>
          <p:nvPr/>
        </p:nvSpPr>
        <p:spPr bwMode="auto">
          <a:xfrm>
            <a:off x="15320839" y="10242567"/>
            <a:ext cx="4666276" cy="31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ts val="1700"/>
              </a:lnSpc>
              <a:spcBef>
                <a:spcPct val="50000"/>
              </a:spcBef>
              <a:defRPr/>
            </a:pPr>
            <a:r>
              <a:rPr lang="en-US" sz="1400" b="1" dirty="0" smtClean="0">
                <a:solidFill>
                  <a:srgbClr val="0071EE"/>
                </a:solidFill>
                <a:latin typeface="Helvetica" charset="0"/>
                <a:cs typeface="+mn-cs"/>
              </a:rPr>
              <a:t>Table 1. </a:t>
            </a:r>
            <a:r>
              <a:rPr lang="en-US" sz="1400" b="1" dirty="0" smtClean="0">
                <a:solidFill>
                  <a:srgbClr val="0071EE"/>
                </a:solidFill>
                <a:latin typeface="Helvetica" charset="0"/>
              </a:rPr>
              <a:t>Accuracy and F1 score on 30 categories.</a:t>
            </a:r>
            <a:endParaRPr lang="en-US" sz="1400" dirty="0">
              <a:solidFill>
                <a:srgbClr val="0071EE"/>
              </a:solidFill>
              <a:latin typeface="Helvetica" charset="0"/>
              <a:cs typeface="+mn-cs"/>
            </a:endParaRPr>
          </a:p>
        </p:txBody>
      </p:sp>
      <p:sp>
        <p:nvSpPr>
          <p:cNvPr id="21" name="Folded Corner 20"/>
          <p:cNvSpPr/>
          <p:nvPr/>
        </p:nvSpPr>
        <p:spPr>
          <a:xfrm>
            <a:off x="7264646" y="12194068"/>
            <a:ext cx="3440256" cy="224246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r>
              <a:rPr lang="mr-IN" sz="2000" dirty="0" smtClean="0"/>
              <a:t>…</a:t>
            </a:r>
            <a:r>
              <a:rPr lang="en-US" sz="2000" dirty="0" smtClean="0"/>
              <a:t>. </a:t>
            </a:r>
            <a:r>
              <a:rPr lang="en-US" sz="2000" dirty="0"/>
              <a:t>2. Potential biliary dilatation. We will get an </a:t>
            </a:r>
            <a:r>
              <a:rPr lang="en-US" sz="2000" dirty="0" smtClean="0"/>
              <a:t>***MR*** </a:t>
            </a:r>
            <a:r>
              <a:rPr lang="en-US" sz="2000" dirty="0" err="1" smtClean="0"/>
              <a:t>cholangiogram</a:t>
            </a:r>
            <a:r>
              <a:rPr lang="en-US" sz="2000" dirty="0"/>
              <a:t>, interventional radiology will plan on stenting her if she has distal </a:t>
            </a:r>
            <a:r>
              <a:rPr lang="en-US" sz="2000" dirty="0" smtClean="0"/>
              <a:t>obstruction</a:t>
            </a:r>
            <a:r>
              <a:rPr lang="mr-IN" sz="2000" dirty="0" smtClean="0"/>
              <a:t>…</a:t>
            </a:r>
            <a:r>
              <a:rPr lang="en-US" sz="2000" dirty="0" smtClean="0"/>
              <a:t>.</a:t>
            </a:r>
            <a:endParaRPr lang="en-US" sz="2000" dirty="0"/>
          </a:p>
        </p:txBody>
      </p:sp>
      <p:sp>
        <p:nvSpPr>
          <p:cNvPr id="22" name="TextBox 21"/>
          <p:cNvSpPr txBox="1"/>
          <p:nvPr/>
        </p:nvSpPr>
        <p:spPr>
          <a:xfrm>
            <a:off x="6665772" y="14567574"/>
            <a:ext cx="4706549" cy="738664"/>
          </a:xfrm>
          <a:prstGeom prst="rect">
            <a:avLst/>
          </a:prstGeom>
          <a:noFill/>
        </p:spPr>
        <p:txBody>
          <a:bodyPr wrap="square" rtlCol="0">
            <a:spAutoFit/>
          </a:bodyPr>
          <a:lstStyle/>
          <a:p>
            <a:pPr algn="ctr"/>
            <a:r>
              <a:rPr lang="en-US" sz="2000" dirty="0" smtClean="0"/>
              <a:t> </a:t>
            </a:r>
            <a:r>
              <a:rPr lang="en-US" sz="2000" dirty="0"/>
              <a:t>‘</a:t>
            </a:r>
            <a:r>
              <a:rPr lang="en-US" sz="2000" dirty="0" smtClean="0"/>
              <a:t>MR as “magnetic resonance”’ ?</a:t>
            </a:r>
          </a:p>
          <a:p>
            <a:pPr algn="ctr"/>
            <a:endParaRPr lang="en-US" sz="2100" dirty="0"/>
          </a:p>
        </p:txBody>
      </p:sp>
      <p:sp>
        <p:nvSpPr>
          <p:cNvPr id="31" name="Text Box 38"/>
          <p:cNvSpPr txBox="1">
            <a:spLocks noChangeArrowheads="1"/>
          </p:cNvSpPr>
          <p:nvPr/>
        </p:nvSpPr>
        <p:spPr bwMode="auto">
          <a:xfrm>
            <a:off x="8092014" y="15121850"/>
            <a:ext cx="7230000" cy="31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ts val="1700"/>
              </a:lnSpc>
              <a:spcBef>
                <a:spcPct val="50000"/>
              </a:spcBef>
              <a:defRPr/>
            </a:pPr>
            <a:r>
              <a:rPr lang="en-US" sz="1400" b="1" dirty="0" smtClean="0">
                <a:solidFill>
                  <a:srgbClr val="0071EE"/>
                </a:solidFill>
                <a:latin typeface="Helvetica" charset="0"/>
                <a:cs typeface="+mn-cs"/>
              </a:rPr>
              <a:t>Figure 2. Two examples of the training dataset: where in this case.</a:t>
            </a:r>
            <a:endParaRPr lang="en-US" sz="1400" dirty="0">
              <a:solidFill>
                <a:srgbClr val="0071EE"/>
              </a:solidFill>
              <a:latin typeface="Helvetica" charset="0"/>
              <a:cs typeface="+mn-cs"/>
            </a:endParaRPr>
          </a:p>
        </p:txBody>
      </p:sp>
      <p:pic>
        <p:nvPicPr>
          <p:cNvPr id="20" name="Picture 19"/>
          <p:cNvPicPr>
            <a:picLocks noChangeAspect="1"/>
          </p:cNvPicPr>
          <p:nvPr/>
        </p:nvPicPr>
        <p:blipFill>
          <a:blip r:embed="rId6"/>
          <a:stretch>
            <a:fillRect/>
          </a:stretch>
        </p:blipFill>
        <p:spPr>
          <a:xfrm>
            <a:off x="15616937" y="10552908"/>
            <a:ext cx="3544279" cy="5586562"/>
          </a:xfrm>
          <a:prstGeom prst="rect">
            <a:avLst/>
          </a:prstGeom>
        </p:spPr>
      </p:pic>
      <p:pic>
        <p:nvPicPr>
          <p:cNvPr id="23" name="Picture 22"/>
          <p:cNvPicPr>
            <a:picLocks noChangeAspect="1"/>
          </p:cNvPicPr>
          <p:nvPr/>
        </p:nvPicPr>
        <p:blipFill>
          <a:blip r:embed="rId7"/>
          <a:stretch>
            <a:fillRect/>
          </a:stretch>
        </p:blipFill>
        <p:spPr>
          <a:xfrm>
            <a:off x="7262288" y="4373265"/>
            <a:ext cx="6323315" cy="7450015"/>
          </a:xfrm>
          <a:prstGeom prst="rect">
            <a:avLst/>
          </a:prstGeom>
        </p:spPr>
      </p:pic>
      <p:sp>
        <p:nvSpPr>
          <p:cNvPr id="33" name="Folded Corner 32"/>
          <p:cNvSpPr/>
          <p:nvPr/>
        </p:nvSpPr>
        <p:spPr>
          <a:xfrm>
            <a:off x="11259966" y="12194068"/>
            <a:ext cx="3440256" cy="2242464"/>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Sean complains of little to no pain. A </a:t>
            </a:r>
            <a:r>
              <a:rPr lang="en-US" sz="2000" dirty="0" smtClean="0"/>
              <a:t>***</a:t>
            </a:r>
            <a:r>
              <a:rPr lang="en-US" sz="2000" b="1" dirty="0" smtClean="0"/>
              <a:t>VBG***</a:t>
            </a:r>
            <a:r>
              <a:rPr lang="en-US" sz="2000" dirty="0" smtClean="0"/>
              <a:t> </a:t>
            </a:r>
            <a:r>
              <a:rPr lang="en-US" sz="2000" dirty="0"/>
              <a:t>obtained on the day of admission showed pH of 7.36, CO2 of 54, PO2 of 53, and bicarbonate 30. </a:t>
            </a:r>
          </a:p>
        </p:txBody>
      </p:sp>
      <p:sp>
        <p:nvSpPr>
          <p:cNvPr id="34" name="TextBox 33"/>
          <p:cNvSpPr txBox="1"/>
          <p:nvPr/>
        </p:nvSpPr>
        <p:spPr>
          <a:xfrm>
            <a:off x="10626819" y="14567574"/>
            <a:ext cx="4706549" cy="707886"/>
          </a:xfrm>
          <a:prstGeom prst="rect">
            <a:avLst/>
          </a:prstGeom>
          <a:noFill/>
        </p:spPr>
        <p:txBody>
          <a:bodyPr wrap="square" rtlCol="0">
            <a:spAutoFit/>
          </a:bodyPr>
          <a:lstStyle/>
          <a:p>
            <a:pPr algn="ctr"/>
            <a:r>
              <a:rPr lang="en-US" sz="2000" dirty="0" smtClean="0"/>
              <a:t> ‘VBG” as “venous blood gas”’ ?</a:t>
            </a:r>
          </a:p>
          <a:p>
            <a:pPr algn="ctr"/>
            <a:endParaRPr lang="en-US" sz="2000" dirty="0"/>
          </a:p>
        </p:txBody>
      </p:sp>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TotalTime>
  <Words>876</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Helvetica</vt:lpstr>
      <vt:lpstr>Mangal</vt:lpstr>
      <vt:lpstr>Verdana</vt:lpstr>
      <vt:lpstr>宋体</vt:lpstr>
      <vt:lpstr>Arial</vt:lpstr>
      <vt:lpstr>Office Theme</vt:lpstr>
      <vt:lpstr>PowerPoint Presentation</vt:lpstr>
    </vt:vector>
  </TitlesOfParts>
  <Company>photo+design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Zihui Li</cp:lastModifiedBy>
  <cp:revision>18</cp:revision>
  <dcterms:created xsi:type="dcterms:W3CDTF">2013-06-13T16:39:06Z</dcterms:created>
  <dcterms:modified xsi:type="dcterms:W3CDTF">2018-12-06T20:17:27Z</dcterms:modified>
</cp:coreProperties>
</file>