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43" d="100"/>
          <a:sy n="43" d="100"/>
        </p:scale>
        <p:origin x="296" y="392"/>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2018/12/6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2018/12/6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2018/12/6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2018/12/6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2018/12/6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2018/12/6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2018/12/6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2018/12/6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2018/12/6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2018/12/6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2018/12/6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2018/12/6</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964218"/>
            <a:ext cx="58772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r>
              <a:rPr lang="en-US" altLang="zh-CN" sz="1800" dirty="0">
                <a:latin typeface="Helvetica" charset="0"/>
              </a:rPr>
              <a:t>Dialog system is an automatic human-computer conversation system that intends to converse with a human with a coherent structure. With the development of big data and deep learning techniques, the goal of creating an automatic human computer conversation system is no longer an illusion. One of the challenging tasks in dialogue system area is dialogue state tracking, which aims to find requests and goals expressed in the user utterances. Encoder-encoder and attention mechanism are applied to solving this problem, which are proven to be effective. In the future, we will base on dialogue state tracking to develop our new dialogue system task.</a:t>
            </a:r>
            <a:endParaRPr lang="zh-CN" altLang="zh-CN" sz="1800" dirty="0">
              <a:latin typeface="Helvetica" charset="0"/>
            </a:endParaRPr>
          </a:p>
          <a:p>
            <a:pPr algn="just"/>
            <a:r>
              <a:rPr lang="en-US" altLang="zh-CN" sz="1800" dirty="0">
                <a:latin typeface="Helvetica" charset="0"/>
              </a:rPr>
              <a:t> My work includes: 1. Survey the current dialogue system papers. 2. Analyze the current corpus used to build dialogue systems. 3. Collaborate with Tao to define and refine the task settings for new dialogue task. </a:t>
            </a:r>
          </a:p>
          <a:p>
            <a:pPr algn="just"/>
            <a:r>
              <a:rPr lang="en-US" altLang="zh-CN" sz="1800" dirty="0">
                <a:latin typeface="Helvetica" charset="0"/>
              </a:rPr>
              <a:t> And the future work includes: 1. build up our large-scale and cross-domain corpus for new dialogue system task. 2. Develop baseline models on corpus to prove usability. </a:t>
            </a:r>
            <a:endParaRPr lang="zh-CN" altLang="zh-CN" sz="1800" dirty="0">
              <a:latin typeface="Helvetica" charset="0"/>
            </a:endParaRPr>
          </a:p>
          <a:p>
            <a:pPr algn="just">
              <a:defRPr/>
            </a:pPr>
            <a:endParaRPr lang="en-US" sz="1800" dirty="0">
              <a:latin typeface="Helvetica" charset="0"/>
              <a:cs typeface="+mn-cs"/>
            </a:endParaRPr>
          </a:p>
        </p:txBody>
      </p:sp>
      <p:sp>
        <p:nvSpPr>
          <p:cNvPr id="9" name="Text Box 237"/>
          <p:cNvSpPr txBox="1">
            <a:spLocks noChangeArrowheads="1"/>
          </p:cNvSpPr>
          <p:nvPr/>
        </p:nvSpPr>
        <p:spPr bwMode="auto">
          <a:xfrm>
            <a:off x="828400" y="9815139"/>
            <a:ext cx="39180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rPr>
              <a:t>Dialogue System Research</a:t>
            </a:r>
            <a:endParaRPr lang="en-US" sz="2400" dirty="0">
              <a:solidFill>
                <a:srgbClr val="0071EE"/>
              </a:solidFill>
              <a:latin typeface="Helvetica" charset="0"/>
              <a:cs typeface="+mn-cs"/>
            </a:endParaRPr>
          </a:p>
        </p:txBody>
      </p:sp>
      <p:sp>
        <p:nvSpPr>
          <p:cNvPr id="10" name="Text Box 238"/>
          <p:cNvSpPr txBox="1">
            <a:spLocks noChangeArrowheads="1"/>
          </p:cNvSpPr>
          <p:nvPr/>
        </p:nvSpPr>
        <p:spPr bwMode="auto">
          <a:xfrm>
            <a:off x="828400" y="10269538"/>
            <a:ext cx="58772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r>
              <a:rPr lang="en-US" altLang="zh-CN" sz="1800" dirty="0">
                <a:solidFill>
                  <a:srgbClr val="000000"/>
                </a:solidFill>
                <a:latin typeface="Helvetica" charset="0"/>
              </a:rPr>
              <a:t>In the project, I surveyed and replicates several papers of dialogue system research. These papers are related to dialogue state tracking and our future </a:t>
            </a:r>
            <a:r>
              <a:rPr lang="en-US" altLang="zh-CN" sz="1800" dirty="0">
                <a:latin typeface="Helvetica" charset="0"/>
              </a:rPr>
              <a:t>dialogue system</a:t>
            </a:r>
            <a:r>
              <a:rPr lang="en-US" altLang="zh-CN" sz="1800" dirty="0">
                <a:solidFill>
                  <a:srgbClr val="000000"/>
                </a:solidFill>
                <a:latin typeface="Helvetica" charset="0"/>
              </a:rPr>
              <a:t> work. One of the influential work is the Global-Locally Self-Attention Dialogue State Tracker (GLAD) [1]. The model focus on the rare slot value pairs in the training dataset and is able to track these slot value pairs. Two modules are employed in the mode. The global module shares parameters between each slot and the local module is responsible to learn slot-specific features. Experimental results show that the GLAD model outperforms the state-of-the-art models. Another important work is proposed by [2]. Their work mainly focus on mapping natural language sentences to SQL query, which is related to both semantic parsing and dialogue system. The model adopts encoder-decoder architecture with different mechanism to improve the model performance. For example, a turn level encoder is added to understand the context in the conversation. Experimental results show that mechanisms to handle contexts lead to higher denotation accuracy.</a:t>
            </a:r>
            <a:endParaRPr lang="zh-CN" altLang="zh-CN" sz="1800" dirty="0">
              <a:solidFill>
                <a:srgbClr val="000000"/>
              </a:solidFill>
              <a:latin typeface="Helvetica" charset="0"/>
            </a:endParaRPr>
          </a:p>
          <a:p>
            <a:pPr>
              <a:defRPr/>
            </a:pPr>
            <a:endParaRPr lang="en-US" sz="1800" dirty="0">
              <a:solidFill>
                <a:srgbClr val="000000"/>
              </a:solidFill>
              <a:latin typeface="Helvetica" charset="0"/>
              <a:cs typeface="+mn-cs"/>
            </a:endParaRPr>
          </a:p>
        </p:txBody>
      </p:sp>
      <p:sp>
        <p:nvSpPr>
          <p:cNvPr id="11" name="Text Box 243"/>
          <p:cNvSpPr txBox="1">
            <a:spLocks noChangeArrowheads="1"/>
          </p:cNvSpPr>
          <p:nvPr/>
        </p:nvSpPr>
        <p:spPr bwMode="auto">
          <a:xfrm>
            <a:off x="20675600" y="3911600"/>
            <a:ext cx="25667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Dialogue Corpus</a:t>
            </a:r>
          </a:p>
        </p:txBody>
      </p:sp>
      <p:sp>
        <p:nvSpPr>
          <p:cNvPr id="12" name="Text Box 244"/>
          <p:cNvSpPr txBox="1">
            <a:spLocks noChangeArrowheads="1"/>
          </p:cNvSpPr>
          <p:nvPr/>
        </p:nvSpPr>
        <p:spPr bwMode="auto">
          <a:xfrm>
            <a:off x="20675600" y="4464050"/>
            <a:ext cx="6157242"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defRPr/>
            </a:pPr>
            <a:r>
              <a:rPr lang="en-US" altLang="zh-CN" sz="1800" dirty="0">
                <a:solidFill>
                  <a:srgbClr val="000000"/>
                </a:solidFill>
                <a:latin typeface="Helvetica" charset="0"/>
              </a:rPr>
              <a:t>One of the big challenges in developing a large-scale and cross domain dialogue system is the lack of high-quality labeled data in large-scale corpus. In order to detailly define the task settings of the </a:t>
            </a:r>
            <a:r>
              <a:rPr lang="en-US" altLang="zh-CN" sz="1800" dirty="0">
                <a:latin typeface="Helvetica" charset="0"/>
              </a:rPr>
              <a:t>coming dialogue</a:t>
            </a:r>
            <a:r>
              <a:rPr lang="en-US" altLang="zh-CN" sz="1800" dirty="0">
                <a:solidFill>
                  <a:srgbClr val="000000"/>
                </a:solidFill>
                <a:latin typeface="Helvetica" charset="0"/>
              </a:rPr>
              <a:t> task, I conducted a survey of the existing dialogue corpus, including </a:t>
            </a:r>
            <a:r>
              <a:rPr lang="en-US" altLang="zh-CN" sz="1800" dirty="0" err="1">
                <a:solidFill>
                  <a:srgbClr val="000000"/>
                </a:solidFill>
                <a:latin typeface="Helvetica" charset="0"/>
              </a:rPr>
              <a:t>MultiWoZ</a:t>
            </a:r>
            <a:r>
              <a:rPr lang="en-US" altLang="zh-CN" sz="1800" dirty="0">
                <a:solidFill>
                  <a:srgbClr val="000000"/>
                </a:solidFill>
                <a:latin typeface="Helvetica" charset="0"/>
              </a:rPr>
              <a:t> 2.0 and Frames, and mainly focused on the pipeline of data collection. </a:t>
            </a:r>
            <a:r>
              <a:rPr lang="en-US" altLang="zh-CN" sz="1800" dirty="0" err="1">
                <a:solidFill>
                  <a:srgbClr val="000000"/>
                </a:solidFill>
                <a:latin typeface="Helvetica" charset="0"/>
              </a:rPr>
              <a:t>MultiWoZ</a:t>
            </a:r>
            <a:r>
              <a:rPr lang="en-US" altLang="zh-CN" sz="1800" dirty="0">
                <a:solidFill>
                  <a:srgbClr val="000000"/>
                </a:solidFill>
                <a:latin typeface="Helvetica" charset="0"/>
              </a:rPr>
              <a:t> is entirely developed based on crowd-sourcing without the need of hiring professional annotators. The data collection process is human-to-human using Amazon Mechanical Turk. In the conversation, dialogue systems act as assistants to answer users’ questions and help users with restaurant reservation, information query and taxi booking, etc.. Another dataset is Frame, which consists of 1369 human-human dialogues with an average of 15 turns per dialogue. The authors formalized the frame tracking task in their work, which extends the state tracking task to a setting where several semantic frames are simultaneously tracked throughout the dialogue. All values discussed in the conversation are recorded in the frames so that the users can access to the previous constraints at any point. Besides, datasets such as, DTSC2, WOZ2.0 are similar datasets. More details could be found in Table 1. </a:t>
            </a:r>
            <a:endParaRPr lang="zh-CN" altLang="zh-CN" sz="1800" dirty="0">
              <a:solidFill>
                <a:srgbClr val="000000"/>
              </a:solidFill>
              <a:latin typeface="Helvetica" charset="0"/>
            </a:endParaRPr>
          </a:p>
          <a:p>
            <a:pPr algn="just">
              <a:defRPr/>
            </a:pPr>
            <a:endParaRPr lang="en-US" sz="1800" dirty="0">
              <a:solidFill>
                <a:srgbClr val="000000"/>
              </a:solidFill>
              <a:latin typeface="Helvetica" charset="0"/>
              <a:cs typeface="+mn-cs"/>
            </a:endParaRPr>
          </a:p>
        </p:txBody>
      </p:sp>
      <p:sp>
        <p:nvSpPr>
          <p:cNvPr id="13" name="Text Box 245"/>
          <p:cNvSpPr txBox="1">
            <a:spLocks noChangeArrowheads="1"/>
          </p:cNvSpPr>
          <p:nvPr/>
        </p:nvSpPr>
        <p:spPr bwMode="auto">
          <a:xfrm>
            <a:off x="20675600" y="10998788"/>
            <a:ext cx="40825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 and Future Work</a:t>
            </a:r>
          </a:p>
        </p:txBody>
      </p:sp>
      <p:sp>
        <p:nvSpPr>
          <p:cNvPr id="14" name="Text Box 246"/>
          <p:cNvSpPr txBox="1">
            <a:spLocks noChangeArrowheads="1"/>
          </p:cNvSpPr>
          <p:nvPr/>
        </p:nvSpPr>
        <p:spPr bwMode="auto">
          <a:xfrm>
            <a:off x="20675600" y="11560763"/>
            <a:ext cx="615724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defRPr/>
            </a:pPr>
            <a:r>
              <a:rPr lang="en-US" altLang="zh-CN" sz="1800" dirty="0">
                <a:solidFill>
                  <a:srgbClr val="000000"/>
                </a:solidFill>
                <a:latin typeface="Helvetica" charset="0"/>
              </a:rPr>
              <a:t>During this semester, I mainly focus on dialogue state tracking challenge and how to develop dialogue corpus for new dialogue system task. Encoder-decoder architecture with attention mechanism is proven to be effective in dialogue state tracking research. I surveyed and replicated several papers in this area. However, one of the biggest challenges for dialogue system task is the lack of high-quality cross-domain corpus. In the next months, I will devote myself to developing our corpus with Tao and build models to prove the usability and sets a baseline for future studies.</a:t>
            </a:r>
            <a:endParaRPr lang="zh-CN" altLang="zh-CN" sz="1800" dirty="0">
              <a:solidFill>
                <a:srgbClr val="000000"/>
              </a:solidFill>
              <a:latin typeface="Helvetica" charset="0"/>
            </a:endParaRPr>
          </a:p>
          <a:p>
            <a:pPr algn="just">
              <a:defRPr/>
            </a:pPr>
            <a:endParaRPr lang="en-US" sz="1800" dirty="0">
              <a:solidFill>
                <a:srgbClr val="000000"/>
              </a:solidFill>
              <a:latin typeface="Helvetica" charset="0"/>
              <a:cs typeface="+mn-cs"/>
            </a:endParaRPr>
          </a:p>
        </p:txBody>
      </p:sp>
      <p:sp>
        <p:nvSpPr>
          <p:cNvPr id="15" name="Text Box 247"/>
          <p:cNvSpPr txBox="1">
            <a:spLocks noChangeArrowheads="1"/>
          </p:cNvSpPr>
          <p:nvPr/>
        </p:nvSpPr>
        <p:spPr bwMode="auto">
          <a:xfrm>
            <a:off x="20675600" y="14909622"/>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5250867"/>
            <a:ext cx="584227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defRPr/>
            </a:pPr>
            <a:r>
              <a:rPr lang="en-US" altLang="zh-CN" sz="1400" dirty="0"/>
              <a:t>I would like to acknowledge Prof. Dragomir Radev for his supervision of my project. Also, I feel grateful to Tao Yu for his guidance and help in the through the progress.</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a:latin typeface="Helvetica" charset="0"/>
              </a:rPr>
              <a:t>Suyi Li</a:t>
            </a:r>
            <a:r>
              <a:rPr lang="en-US" sz="3600" dirty="0">
                <a:latin typeface="Helvetica" charset="0"/>
                <a:cs typeface="+mn-cs"/>
              </a:rPr>
              <a:t>, Tao Yu,</a:t>
            </a:r>
            <a:r>
              <a:rPr lang="en-US" sz="3600" baseline="30000" dirty="0">
                <a:latin typeface="Helvetica" charset="0"/>
              </a:rPr>
              <a:t> </a:t>
            </a:r>
            <a:r>
              <a:rPr lang="en-US" sz="3600" dirty="0">
                <a:latin typeface="Helvetica" charset="0"/>
                <a:cs typeface="+mn-cs"/>
              </a:rPr>
              <a:t>Dragomir Radev</a:t>
            </a:r>
            <a:endParaRPr lang="en-US" sz="3600" baseline="30000" dirty="0">
              <a:cs typeface="+mn-cs"/>
            </a:endParaRPr>
          </a:p>
        </p:txBody>
      </p:sp>
      <p:sp>
        <p:nvSpPr>
          <p:cNvPr id="18" name="Text Box 40"/>
          <p:cNvSpPr txBox="1">
            <a:spLocks noChangeArrowheads="1"/>
          </p:cNvSpPr>
          <p:nvPr/>
        </p:nvSpPr>
        <p:spPr bwMode="auto">
          <a:xfrm>
            <a:off x="4396154" y="493713"/>
            <a:ext cx="2093530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5200" dirty="0">
                <a:solidFill>
                  <a:srgbClr val="0071EE"/>
                </a:solidFill>
                <a:latin typeface="Helvetica" charset="0"/>
                <a:cs typeface="+mn-cs"/>
              </a:rPr>
              <a:t>Dialogue State Tracking &amp; Dialogue Corpus Survey</a:t>
            </a:r>
            <a:endParaRPr lang="en-US" dirty="0">
              <a:solidFill>
                <a:srgbClr val="0071EE"/>
              </a:solidFill>
              <a:cs typeface="+mn-cs"/>
            </a:endParaRPr>
          </a:p>
        </p:txBody>
      </p:sp>
      <p:sp>
        <p:nvSpPr>
          <p:cNvPr id="19" name="Text Box 251"/>
          <p:cNvSpPr txBox="1">
            <a:spLocks noChangeArrowheads="1"/>
          </p:cNvSpPr>
          <p:nvPr/>
        </p:nvSpPr>
        <p:spPr bwMode="auto">
          <a:xfrm>
            <a:off x="4554415" y="2179638"/>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dirty="0">
                <a:solidFill>
                  <a:srgbClr val="000000"/>
                </a:solidFill>
                <a:latin typeface="Helvetica" charset="0"/>
                <a:cs typeface="+mn-cs"/>
              </a:rPr>
              <a:t>LILY Lab, Yale University</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6" name="Text Box 38"/>
          <p:cNvSpPr txBox="1">
            <a:spLocks noChangeArrowheads="1"/>
          </p:cNvSpPr>
          <p:nvPr/>
        </p:nvSpPr>
        <p:spPr bwMode="auto">
          <a:xfrm>
            <a:off x="14966611" y="7014538"/>
            <a:ext cx="437664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2. </a:t>
            </a:r>
            <a:r>
              <a:rPr lang="en-US" sz="1400" b="1" dirty="0">
                <a:solidFill>
                  <a:srgbClr val="0071EE"/>
                </a:solidFill>
                <a:latin typeface="Helvetica" charset="0"/>
              </a:rPr>
              <a:t>Overview of the GLAD architecture [1]</a:t>
            </a:r>
            <a:r>
              <a:rPr lang="en-US" sz="1400" dirty="0">
                <a:solidFill>
                  <a:srgbClr val="0071EE"/>
                </a:solidFill>
                <a:latin typeface="Helvetica" charset="0"/>
                <a:cs typeface="+mn-cs"/>
              </a:rPr>
              <a:t>.</a:t>
            </a:r>
          </a:p>
        </p:txBody>
      </p:sp>
      <p:sp>
        <p:nvSpPr>
          <p:cNvPr id="229" name="Text Box 38"/>
          <p:cNvSpPr txBox="1">
            <a:spLocks noChangeArrowheads="1"/>
          </p:cNvSpPr>
          <p:nvPr/>
        </p:nvSpPr>
        <p:spPr bwMode="auto">
          <a:xfrm>
            <a:off x="6851848" y="11507790"/>
            <a:ext cx="136775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1400" b="1" dirty="0">
                <a:solidFill>
                  <a:srgbClr val="0071EE"/>
                </a:solidFill>
                <a:latin typeface="Helvetica" charset="0"/>
                <a:cs typeface="+mn-cs"/>
              </a:rPr>
              <a:t>Figure 3. </a:t>
            </a:r>
            <a:r>
              <a:rPr lang="en-US" sz="1400" b="1" dirty="0">
                <a:solidFill>
                  <a:srgbClr val="0071EE"/>
                </a:solidFill>
                <a:latin typeface="Helvetica" charset="0"/>
              </a:rPr>
              <a:t>. </a:t>
            </a:r>
            <a:r>
              <a:rPr lang="en-US" altLang="zh-CN" sz="1400" b="1" dirty="0">
                <a:solidFill>
                  <a:srgbClr val="0071EE"/>
                </a:solidFill>
                <a:latin typeface="Helvetica" charset="0"/>
              </a:rPr>
              <a:t>Illustration of the model architecture during the third decoding step while processing the instruction which ones arrive at 7pm from the interaction [2] </a:t>
            </a: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cs typeface="Verdana" panose="020B0604030504040204" pitchFamily="34" charset="0"/>
              </a:rPr>
              <a:t>LILY Lab</a:t>
            </a: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sp>
        <p:nvSpPr>
          <p:cNvPr id="303" name="Rectangle 3">
            <a:extLst>
              <a:ext uri="{FF2B5EF4-FFF2-40B4-BE49-F238E27FC236}">
                <a16:creationId xmlns:a16="http://schemas.microsoft.com/office/drawing/2014/main" id="{0241BBA2-7AF2-274B-926C-BED373DD5E7B}"/>
              </a:ext>
            </a:extLst>
          </p:cNvPr>
          <p:cNvSpPr>
            <a:spLocks noChangeArrowheads="1"/>
          </p:cNvSpPr>
          <p:nvPr/>
        </p:nvSpPr>
        <p:spPr bwMode="auto">
          <a:xfrm>
            <a:off x="7123057" y="4368334"/>
            <a:ext cx="1230501"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#Dialogues</a:t>
            </a:r>
          </a:p>
        </p:txBody>
      </p:sp>
      <p:sp>
        <p:nvSpPr>
          <p:cNvPr id="304" name="Line 19">
            <a:extLst>
              <a:ext uri="{FF2B5EF4-FFF2-40B4-BE49-F238E27FC236}">
                <a16:creationId xmlns:a16="http://schemas.microsoft.com/office/drawing/2014/main" id="{147B8BCB-2021-4047-B05C-5DD2416EE67F}"/>
              </a:ext>
            </a:extLst>
          </p:cNvPr>
          <p:cNvSpPr>
            <a:spLocks noChangeShapeType="1"/>
          </p:cNvSpPr>
          <p:nvPr/>
        </p:nvSpPr>
        <p:spPr bwMode="auto">
          <a:xfrm>
            <a:off x="7118325" y="6117428"/>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305" name="Line 24">
            <a:extLst>
              <a:ext uri="{FF2B5EF4-FFF2-40B4-BE49-F238E27FC236}">
                <a16:creationId xmlns:a16="http://schemas.microsoft.com/office/drawing/2014/main" id="{C6779DD9-A3B9-264C-BACA-23828DCC3315}"/>
              </a:ext>
            </a:extLst>
          </p:cNvPr>
          <p:cNvSpPr>
            <a:spLocks noChangeShapeType="1"/>
          </p:cNvSpPr>
          <p:nvPr/>
        </p:nvSpPr>
        <p:spPr bwMode="auto">
          <a:xfrm>
            <a:off x="7118325" y="6117428"/>
            <a:ext cx="0" cy="4656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306" name="Line 254">
            <a:extLst>
              <a:ext uri="{FF2B5EF4-FFF2-40B4-BE49-F238E27FC236}">
                <a16:creationId xmlns:a16="http://schemas.microsoft.com/office/drawing/2014/main" id="{1D2931E5-2FE2-C64C-8B49-3F87C1734695}"/>
              </a:ext>
            </a:extLst>
          </p:cNvPr>
          <p:cNvSpPr>
            <a:spLocks noChangeShapeType="1"/>
          </p:cNvSpPr>
          <p:nvPr/>
        </p:nvSpPr>
        <p:spPr bwMode="auto">
          <a:xfrm>
            <a:off x="7810464" y="6117428"/>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307" name="Text Box 38">
            <a:extLst>
              <a:ext uri="{FF2B5EF4-FFF2-40B4-BE49-F238E27FC236}">
                <a16:creationId xmlns:a16="http://schemas.microsoft.com/office/drawing/2014/main" id="{1E0774F0-4840-3342-A971-3E56479CCF2D}"/>
              </a:ext>
            </a:extLst>
          </p:cNvPr>
          <p:cNvSpPr txBox="1">
            <a:spLocks noChangeArrowheads="1"/>
          </p:cNvSpPr>
          <p:nvPr/>
        </p:nvSpPr>
        <p:spPr bwMode="auto">
          <a:xfrm>
            <a:off x="7093248" y="3458138"/>
            <a:ext cx="4390389" cy="30777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Table 1. Comparison of Existing Dialogue Corpus</a:t>
            </a:r>
            <a:endParaRPr lang="en-US" sz="1400" dirty="0">
              <a:solidFill>
                <a:srgbClr val="0071EE"/>
              </a:solidFill>
              <a:latin typeface="Helvetica" charset="0"/>
              <a:cs typeface="+mn-cs"/>
            </a:endParaRPr>
          </a:p>
        </p:txBody>
      </p:sp>
      <p:cxnSp>
        <p:nvCxnSpPr>
          <p:cNvPr id="308" name="Straight Connector 223">
            <a:extLst>
              <a:ext uri="{FF2B5EF4-FFF2-40B4-BE49-F238E27FC236}">
                <a16:creationId xmlns:a16="http://schemas.microsoft.com/office/drawing/2014/main" id="{7163385E-73AB-AA46-8A82-4464897D0B2D}"/>
              </a:ext>
            </a:extLst>
          </p:cNvPr>
          <p:cNvCxnSpPr>
            <a:cxnSpLocks/>
          </p:cNvCxnSpPr>
          <p:nvPr/>
        </p:nvCxnSpPr>
        <p:spPr bwMode="auto">
          <a:xfrm>
            <a:off x="7154913" y="3794140"/>
            <a:ext cx="6144093"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9" name="Straight Connector 223">
            <a:extLst>
              <a:ext uri="{FF2B5EF4-FFF2-40B4-BE49-F238E27FC236}">
                <a16:creationId xmlns:a16="http://schemas.microsoft.com/office/drawing/2014/main" id="{41D6D2DC-36EA-3443-ABA3-6D4FAE95F1CD}"/>
              </a:ext>
            </a:extLst>
          </p:cNvPr>
          <p:cNvCxnSpPr>
            <a:cxnSpLocks/>
          </p:cNvCxnSpPr>
          <p:nvPr/>
        </p:nvCxnSpPr>
        <p:spPr bwMode="auto">
          <a:xfrm>
            <a:off x="7154913" y="4349310"/>
            <a:ext cx="6144093" cy="19024"/>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0" name="Rectangle 18">
            <a:extLst>
              <a:ext uri="{FF2B5EF4-FFF2-40B4-BE49-F238E27FC236}">
                <a16:creationId xmlns:a16="http://schemas.microsoft.com/office/drawing/2014/main" id="{4075297C-2F51-A245-BD8C-8D48E963AAD7}"/>
              </a:ext>
            </a:extLst>
          </p:cNvPr>
          <p:cNvSpPr>
            <a:spLocks noChangeArrowheads="1"/>
          </p:cNvSpPr>
          <p:nvPr/>
        </p:nvSpPr>
        <p:spPr bwMode="auto">
          <a:xfrm>
            <a:off x="10560652" y="3872112"/>
            <a:ext cx="911416"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WOZ2.0</a:t>
            </a:r>
          </a:p>
        </p:txBody>
      </p:sp>
      <p:sp>
        <p:nvSpPr>
          <p:cNvPr id="311" name="Rectangle 17">
            <a:extLst>
              <a:ext uri="{FF2B5EF4-FFF2-40B4-BE49-F238E27FC236}">
                <a16:creationId xmlns:a16="http://schemas.microsoft.com/office/drawing/2014/main" id="{5572C9FE-B953-E049-A99F-60FB27D42F3E}"/>
              </a:ext>
            </a:extLst>
          </p:cNvPr>
          <p:cNvSpPr>
            <a:spLocks noChangeArrowheads="1"/>
          </p:cNvSpPr>
          <p:nvPr/>
        </p:nvSpPr>
        <p:spPr bwMode="auto">
          <a:xfrm>
            <a:off x="9296028" y="3871483"/>
            <a:ext cx="1114769"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err="1">
                <a:solidFill>
                  <a:srgbClr val="000000"/>
                </a:solidFill>
              </a:rPr>
              <a:t>MultiWOZ</a:t>
            </a:r>
            <a:endParaRPr lang="en-US" sz="1600" dirty="0">
              <a:solidFill>
                <a:srgbClr val="000000"/>
              </a:solidFill>
            </a:endParaRPr>
          </a:p>
        </p:txBody>
      </p:sp>
      <p:sp>
        <p:nvSpPr>
          <p:cNvPr id="312" name="Rectangle 15">
            <a:extLst>
              <a:ext uri="{FF2B5EF4-FFF2-40B4-BE49-F238E27FC236}">
                <a16:creationId xmlns:a16="http://schemas.microsoft.com/office/drawing/2014/main" id="{9DFD8D23-B27A-B14E-A041-32B160D9B9DC}"/>
              </a:ext>
            </a:extLst>
          </p:cNvPr>
          <p:cNvSpPr>
            <a:spLocks noChangeArrowheads="1"/>
          </p:cNvSpPr>
          <p:nvPr/>
        </p:nvSpPr>
        <p:spPr bwMode="auto">
          <a:xfrm>
            <a:off x="7118418" y="3872112"/>
            <a:ext cx="811793"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Metric</a:t>
            </a:r>
          </a:p>
        </p:txBody>
      </p:sp>
      <p:sp>
        <p:nvSpPr>
          <p:cNvPr id="313" name="Line 23">
            <a:extLst>
              <a:ext uri="{FF2B5EF4-FFF2-40B4-BE49-F238E27FC236}">
                <a16:creationId xmlns:a16="http://schemas.microsoft.com/office/drawing/2014/main" id="{CFC7B6D8-7B48-DE4C-822E-AD6E396578C7}"/>
              </a:ext>
            </a:extLst>
          </p:cNvPr>
          <p:cNvSpPr>
            <a:spLocks noChangeShapeType="1"/>
          </p:cNvSpPr>
          <p:nvPr/>
        </p:nvSpPr>
        <p:spPr bwMode="auto">
          <a:xfrm>
            <a:off x="7118418" y="4337733"/>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solidFill>
                <a:srgbClr val="000000"/>
              </a:solidFill>
              <a:cs typeface="+mn-cs"/>
            </a:endParaRPr>
          </a:p>
        </p:txBody>
      </p:sp>
      <p:sp>
        <p:nvSpPr>
          <p:cNvPr id="314" name="Line 271">
            <a:extLst>
              <a:ext uri="{FF2B5EF4-FFF2-40B4-BE49-F238E27FC236}">
                <a16:creationId xmlns:a16="http://schemas.microsoft.com/office/drawing/2014/main" id="{989FEA16-59EA-994C-B9BB-B2B9E82A78B7}"/>
              </a:ext>
            </a:extLst>
          </p:cNvPr>
          <p:cNvSpPr>
            <a:spLocks noChangeShapeType="1"/>
          </p:cNvSpPr>
          <p:nvPr/>
        </p:nvSpPr>
        <p:spPr bwMode="auto">
          <a:xfrm>
            <a:off x="7118418" y="3872112"/>
            <a:ext cx="0" cy="4656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315" name="Line 277">
            <a:extLst>
              <a:ext uri="{FF2B5EF4-FFF2-40B4-BE49-F238E27FC236}">
                <a16:creationId xmlns:a16="http://schemas.microsoft.com/office/drawing/2014/main" id="{7E3F7F0A-1FCB-7A4A-959C-2865234159D3}"/>
              </a:ext>
            </a:extLst>
          </p:cNvPr>
          <p:cNvSpPr>
            <a:spLocks noChangeShapeType="1"/>
          </p:cNvSpPr>
          <p:nvPr/>
        </p:nvSpPr>
        <p:spPr bwMode="auto">
          <a:xfrm>
            <a:off x="11252791" y="3872112"/>
            <a:ext cx="0" cy="4656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316" name="Line 279">
            <a:extLst>
              <a:ext uri="{FF2B5EF4-FFF2-40B4-BE49-F238E27FC236}">
                <a16:creationId xmlns:a16="http://schemas.microsoft.com/office/drawing/2014/main" id="{8F4BDA85-7D7F-9A48-91B7-EEFEE11ED15D}"/>
              </a:ext>
            </a:extLst>
          </p:cNvPr>
          <p:cNvSpPr>
            <a:spLocks noChangeShapeType="1"/>
          </p:cNvSpPr>
          <p:nvPr/>
        </p:nvSpPr>
        <p:spPr bwMode="auto">
          <a:xfrm>
            <a:off x="7810557" y="4337733"/>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317" name="Line 281">
            <a:extLst>
              <a:ext uri="{FF2B5EF4-FFF2-40B4-BE49-F238E27FC236}">
                <a16:creationId xmlns:a16="http://schemas.microsoft.com/office/drawing/2014/main" id="{952C4C3E-794D-3A4C-9B5E-14A0231C4F36}"/>
              </a:ext>
            </a:extLst>
          </p:cNvPr>
          <p:cNvSpPr>
            <a:spLocks noChangeShapeType="1"/>
          </p:cNvSpPr>
          <p:nvPr/>
        </p:nvSpPr>
        <p:spPr bwMode="auto">
          <a:xfrm>
            <a:off x="9868513" y="4337733"/>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dirty="0">
              <a:solidFill>
                <a:srgbClr val="000000"/>
              </a:solidFill>
              <a:cs typeface="+mn-cs"/>
            </a:endParaRPr>
          </a:p>
        </p:txBody>
      </p:sp>
      <p:sp>
        <p:nvSpPr>
          <p:cNvPr id="318" name="Line 283">
            <a:extLst>
              <a:ext uri="{FF2B5EF4-FFF2-40B4-BE49-F238E27FC236}">
                <a16:creationId xmlns:a16="http://schemas.microsoft.com/office/drawing/2014/main" id="{ADE0AEEE-66AB-CA49-AA94-E04415417AC6}"/>
              </a:ext>
            </a:extLst>
          </p:cNvPr>
          <p:cNvSpPr>
            <a:spLocks noChangeShapeType="1"/>
          </p:cNvSpPr>
          <p:nvPr/>
        </p:nvSpPr>
        <p:spPr bwMode="auto">
          <a:xfrm>
            <a:off x="10560652" y="4337733"/>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solidFill>
                <a:srgbClr val="000000"/>
              </a:solidFill>
              <a:cs typeface="+mn-cs"/>
            </a:endParaRPr>
          </a:p>
        </p:txBody>
      </p:sp>
      <p:sp>
        <p:nvSpPr>
          <p:cNvPr id="319" name="Line 372">
            <a:extLst>
              <a:ext uri="{FF2B5EF4-FFF2-40B4-BE49-F238E27FC236}">
                <a16:creationId xmlns:a16="http://schemas.microsoft.com/office/drawing/2014/main" id="{E54ED141-9057-1F4D-B1E3-DA2FA4C27772}"/>
              </a:ext>
            </a:extLst>
          </p:cNvPr>
          <p:cNvSpPr>
            <a:spLocks noChangeShapeType="1"/>
          </p:cNvSpPr>
          <p:nvPr/>
        </p:nvSpPr>
        <p:spPr bwMode="auto">
          <a:xfrm>
            <a:off x="11222589" y="4325148"/>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solidFill>
                <a:srgbClr val="000000"/>
              </a:solidFill>
              <a:cs typeface="+mn-cs"/>
            </a:endParaRPr>
          </a:p>
        </p:txBody>
      </p:sp>
      <p:sp>
        <p:nvSpPr>
          <p:cNvPr id="320" name="Line 382">
            <a:extLst>
              <a:ext uri="{FF2B5EF4-FFF2-40B4-BE49-F238E27FC236}">
                <a16:creationId xmlns:a16="http://schemas.microsoft.com/office/drawing/2014/main" id="{277E6EA5-554E-A045-97EA-4792FAA597C9}"/>
              </a:ext>
            </a:extLst>
          </p:cNvPr>
          <p:cNvSpPr>
            <a:spLocks noChangeShapeType="1"/>
          </p:cNvSpPr>
          <p:nvPr/>
        </p:nvSpPr>
        <p:spPr bwMode="auto">
          <a:xfrm>
            <a:off x="11222589" y="3859528"/>
            <a:ext cx="0" cy="4656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cs typeface="+mn-cs"/>
            </a:endParaRPr>
          </a:p>
        </p:txBody>
      </p:sp>
      <p:sp>
        <p:nvSpPr>
          <p:cNvPr id="322" name="Line 384">
            <a:extLst>
              <a:ext uri="{FF2B5EF4-FFF2-40B4-BE49-F238E27FC236}">
                <a16:creationId xmlns:a16="http://schemas.microsoft.com/office/drawing/2014/main" id="{D90E4A12-8E0E-CB46-9094-EEBC39A0D69D}"/>
              </a:ext>
            </a:extLst>
          </p:cNvPr>
          <p:cNvSpPr>
            <a:spLocks noChangeShapeType="1"/>
          </p:cNvSpPr>
          <p:nvPr/>
        </p:nvSpPr>
        <p:spPr bwMode="auto">
          <a:xfrm>
            <a:off x="11914728" y="4325148"/>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solidFill>
                <a:srgbClr val="000000"/>
              </a:solidFill>
              <a:cs typeface="+mn-cs"/>
            </a:endParaRPr>
          </a:p>
        </p:txBody>
      </p:sp>
      <p:sp>
        <p:nvSpPr>
          <p:cNvPr id="323" name="Line 385">
            <a:extLst>
              <a:ext uri="{FF2B5EF4-FFF2-40B4-BE49-F238E27FC236}">
                <a16:creationId xmlns:a16="http://schemas.microsoft.com/office/drawing/2014/main" id="{3F48CB99-B440-0142-A8E1-616185433234}"/>
              </a:ext>
            </a:extLst>
          </p:cNvPr>
          <p:cNvSpPr>
            <a:spLocks noChangeShapeType="1"/>
          </p:cNvSpPr>
          <p:nvPr/>
        </p:nvSpPr>
        <p:spPr bwMode="auto">
          <a:xfrm>
            <a:off x="12606867" y="4325148"/>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a:solidFill>
                <a:srgbClr val="000000"/>
              </a:solidFill>
              <a:cs typeface="+mn-cs"/>
            </a:endParaRPr>
          </a:p>
        </p:txBody>
      </p:sp>
      <p:sp>
        <p:nvSpPr>
          <p:cNvPr id="324" name="Rectangle 18">
            <a:extLst>
              <a:ext uri="{FF2B5EF4-FFF2-40B4-BE49-F238E27FC236}">
                <a16:creationId xmlns:a16="http://schemas.microsoft.com/office/drawing/2014/main" id="{12E9BE73-B19D-2C44-B798-62EADCC78A0D}"/>
              </a:ext>
            </a:extLst>
          </p:cNvPr>
          <p:cNvSpPr>
            <a:spLocks noChangeArrowheads="1"/>
          </p:cNvSpPr>
          <p:nvPr/>
        </p:nvSpPr>
        <p:spPr bwMode="auto">
          <a:xfrm>
            <a:off x="11572209" y="3871482"/>
            <a:ext cx="911416"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Frames</a:t>
            </a:r>
          </a:p>
        </p:txBody>
      </p:sp>
      <p:sp>
        <p:nvSpPr>
          <p:cNvPr id="325" name="Rectangle 18">
            <a:extLst>
              <a:ext uri="{FF2B5EF4-FFF2-40B4-BE49-F238E27FC236}">
                <a16:creationId xmlns:a16="http://schemas.microsoft.com/office/drawing/2014/main" id="{83746428-DB48-3F4F-98CC-06D72A6A511E}"/>
              </a:ext>
            </a:extLst>
          </p:cNvPr>
          <p:cNvSpPr>
            <a:spLocks noChangeArrowheads="1"/>
          </p:cNvSpPr>
          <p:nvPr/>
        </p:nvSpPr>
        <p:spPr bwMode="auto">
          <a:xfrm>
            <a:off x="12435608" y="3859527"/>
            <a:ext cx="911416"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DSTC2</a:t>
            </a:r>
          </a:p>
        </p:txBody>
      </p:sp>
      <p:sp>
        <p:nvSpPr>
          <p:cNvPr id="326" name="Rectangle 3">
            <a:extLst>
              <a:ext uri="{FF2B5EF4-FFF2-40B4-BE49-F238E27FC236}">
                <a16:creationId xmlns:a16="http://schemas.microsoft.com/office/drawing/2014/main" id="{B284F703-B1BF-4A49-9A60-97B06AD9C93C}"/>
              </a:ext>
            </a:extLst>
          </p:cNvPr>
          <p:cNvSpPr>
            <a:spLocks noChangeArrowheads="1"/>
          </p:cNvSpPr>
          <p:nvPr/>
        </p:nvSpPr>
        <p:spPr bwMode="auto">
          <a:xfrm>
            <a:off x="7093248" y="4836215"/>
            <a:ext cx="2332116"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Avg. turns per dialogue</a:t>
            </a:r>
          </a:p>
        </p:txBody>
      </p:sp>
      <p:sp>
        <p:nvSpPr>
          <p:cNvPr id="327" name="Rectangle 3">
            <a:extLst>
              <a:ext uri="{FF2B5EF4-FFF2-40B4-BE49-F238E27FC236}">
                <a16:creationId xmlns:a16="http://schemas.microsoft.com/office/drawing/2014/main" id="{62DAB064-78F8-F54D-8E9B-AAF1507A58C6}"/>
              </a:ext>
            </a:extLst>
          </p:cNvPr>
          <p:cNvSpPr>
            <a:spLocks noChangeArrowheads="1"/>
          </p:cNvSpPr>
          <p:nvPr/>
        </p:nvSpPr>
        <p:spPr bwMode="auto">
          <a:xfrm>
            <a:off x="7093248" y="5299815"/>
            <a:ext cx="2101587"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Avg. tokens per</a:t>
            </a:r>
            <a:r>
              <a:rPr lang="zh-CN" altLang="en-US" sz="1600" dirty="0">
                <a:solidFill>
                  <a:srgbClr val="000000"/>
                </a:solidFill>
              </a:rPr>
              <a:t> </a:t>
            </a:r>
            <a:r>
              <a:rPr lang="en-US" altLang="zh-CN" sz="1600" dirty="0">
                <a:solidFill>
                  <a:srgbClr val="000000"/>
                </a:solidFill>
              </a:rPr>
              <a:t>turn</a:t>
            </a:r>
            <a:endParaRPr lang="en-US" sz="1600" dirty="0">
              <a:solidFill>
                <a:srgbClr val="000000"/>
              </a:solidFill>
            </a:endParaRPr>
          </a:p>
        </p:txBody>
      </p:sp>
      <p:sp>
        <p:nvSpPr>
          <p:cNvPr id="328" name="Rectangle 3">
            <a:extLst>
              <a:ext uri="{FF2B5EF4-FFF2-40B4-BE49-F238E27FC236}">
                <a16:creationId xmlns:a16="http://schemas.microsoft.com/office/drawing/2014/main" id="{41F4CF63-B5FA-1742-BE7E-65C7C09C05EF}"/>
              </a:ext>
            </a:extLst>
          </p:cNvPr>
          <p:cNvSpPr>
            <a:spLocks noChangeArrowheads="1"/>
          </p:cNvSpPr>
          <p:nvPr/>
        </p:nvSpPr>
        <p:spPr bwMode="auto">
          <a:xfrm>
            <a:off x="7086906" y="5763415"/>
            <a:ext cx="2101587"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Total unique tokens</a:t>
            </a:r>
          </a:p>
        </p:txBody>
      </p:sp>
      <p:sp>
        <p:nvSpPr>
          <p:cNvPr id="329" name="Rectangle 3">
            <a:extLst>
              <a:ext uri="{FF2B5EF4-FFF2-40B4-BE49-F238E27FC236}">
                <a16:creationId xmlns:a16="http://schemas.microsoft.com/office/drawing/2014/main" id="{8CE98377-05AB-5D47-AFD9-CCCF0EFE8477}"/>
              </a:ext>
            </a:extLst>
          </p:cNvPr>
          <p:cNvSpPr>
            <a:spLocks noChangeArrowheads="1"/>
          </p:cNvSpPr>
          <p:nvPr/>
        </p:nvSpPr>
        <p:spPr bwMode="auto">
          <a:xfrm>
            <a:off x="7093248" y="6224994"/>
            <a:ext cx="1230501"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#Slots</a:t>
            </a:r>
          </a:p>
        </p:txBody>
      </p:sp>
      <p:sp>
        <p:nvSpPr>
          <p:cNvPr id="330" name="Rectangle 3">
            <a:extLst>
              <a:ext uri="{FF2B5EF4-FFF2-40B4-BE49-F238E27FC236}">
                <a16:creationId xmlns:a16="http://schemas.microsoft.com/office/drawing/2014/main" id="{D6FD0C3E-9110-7B43-9372-1ADD09576075}"/>
              </a:ext>
            </a:extLst>
          </p:cNvPr>
          <p:cNvSpPr>
            <a:spLocks noChangeArrowheads="1"/>
          </p:cNvSpPr>
          <p:nvPr/>
        </p:nvSpPr>
        <p:spPr bwMode="auto">
          <a:xfrm>
            <a:off x="7086906" y="6684552"/>
            <a:ext cx="1230501" cy="4656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3135313" eaLnBrk="1" hangingPunct="1">
              <a:spcBef>
                <a:spcPct val="20000"/>
              </a:spcBef>
            </a:pPr>
            <a:r>
              <a:rPr lang="en-US" sz="1600" dirty="0">
                <a:solidFill>
                  <a:srgbClr val="000000"/>
                </a:solidFill>
              </a:rPr>
              <a:t>#Values</a:t>
            </a:r>
          </a:p>
        </p:txBody>
      </p:sp>
      <p:sp>
        <p:nvSpPr>
          <p:cNvPr id="331" name="文本框 330">
            <a:extLst>
              <a:ext uri="{FF2B5EF4-FFF2-40B4-BE49-F238E27FC236}">
                <a16:creationId xmlns:a16="http://schemas.microsoft.com/office/drawing/2014/main" id="{EB8FFCF9-59F0-814C-AF06-3108C869F8B1}"/>
              </a:ext>
            </a:extLst>
          </p:cNvPr>
          <p:cNvSpPr txBox="1"/>
          <p:nvPr/>
        </p:nvSpPr>
        <p:spPr>
          <a:xfrm>
            <a:off x="9425364" y="4387097"/>
            <a:ext cx="671979" cy="369332"/>
          </a:xfrm>
          <a:prstGeom prst="rect">
            <a:avLst/>
          </a:prstGeom>
          <a:noFill/>
        </p:spPr>
        <p:txBody>
          <a:bodyPr wrap="none" rtlCol="0">
            <a:spAutoFit/>
          </a:bodyPr>
          <a:lstStyle/>
          <a:p>
            <a:r>
              <a:rPr kumimoji="1" lang="en-US" altLang="zh-CN" sz="1800" dirty="0"/>
              <a:t>8438</a:t>
            </a:r>
            <a:endParaRPr kumimoji="1" lang="zh-CN" altLang="en-US" sz="1800" dirty="0"/>
          </a:p>
        </p:txBody>
      </p:sp>
      <p:sp>
        <p:nvSpPr>
          <p:cNvPr id="332" name="文本框 331">
            <a:extLst>
              <a:ext uri="{FF2B5EF4-FFF2-40B4-BE49-F238E27FC236}">
                <a16:creationId xmlns:a16="http://schemas.microsoft.com/office/drawing/2014/main" id="{55A826C3-8425-F241-9006-777ED6CE9929}"/>
              </a:ext>
            </a:extLst>
          </p:cNvPr>
          <p:cNvSpPr txBox="1"/>
          <p:nvPr/>
        </p:nvSpPr>
        <p:spPr>
          <a:xfrm>
            <a:off x="9425363" y="4854978"/>
            <a:ext cx="723275" cy="369332"/>
          </a:xfrm>
          <a:prstGeom prst="rect">
            <a:avLst/>
          </a:prstGeom>
          <a:noFill/>
        </p:spPr>
        <p:txBody>
          <a:bodyPr wrap="none" rtlCol="0">
            <a:spAutoFit/>
          </a:bodyPr>
          <a:lstStyle/>
          <a:p>
            <a:r>
              <a:rPr kumimoji="1" lang="en-US" altLang="zh-CN" sz="1800" dirty="0"/>
              <a:t>13.68</a:t>
            </a:r>
            <a:endParaRPr kumimoji="1" lang="zh-CN" altLang="en-US" sz="1800" dirty="0"/>
          </a:p>
        </p:txBody>
      </p:sp>
      <p:sp>
        <p:nvSpPr>
          <p:cNvPr id="333" name="文本框 332">
            <a:extLst>
              <a:ext uri="{FF2B5EF4-FFF2-40B4-BE49-F238E27FC236}">
                <a16:creationId xmlns:a16="http://schemas.microsoft.com/office/drawing/2014/main" id="{2C822BB2-99B3-9549-9DB5-D2B35060CF7A}"/>
              </a:ext>
            </a:extLst>
          </p:cNvPr>
          <p:cNvSpPr txBox="1"/>
          <p:nvPr/>
        </p:nvSpPr>
        <p:spPr>
          <a:xfrm>
            <a:off x="9425363" y="5320599"/>
            <a:ext cx="723275" cy="369332"/>
          </a:xfrm>
          <a:prstGeom prst="rect">
            <a:avLst/>
          </a:prstGeom>
          <a:noFill/>
        </p:spPr>
        <p:txBody>
          <a:bodyPr wrap="none" rtlCol="0">
            <a:spAutoFit/>
          </a:bodyPr>
          <a:lstStyle/>
          <a:p>
            <a:r>
              <a:rPr kumimoji="1" lang="en-US" altLang="zh-CN" sz="1800" dirty="0"/>
              <a:t>13.18</a:t>
            </a:r>
            <a:endParaRPr kumimoji="1" lang="zh-CN" altLang="en-US" sz="1800" dirty="0"/>
          </a:p>
        </p:txBody>
      </p:sp>
      <p:sp>
        <p:nvSpPr>
          <p:cNvPr id="334" name="文本框 333">
            <a:extLst>
              <a:ext uri="{FF2B5EF4-FFF2-40B4-BE49-F238E27FC236}">
                <a16:creationId xmlns:a16="http://schemas.microsoft.com/office/drawing/2014/main" id="{CFF8256C-5823-5243-A178-5676FC0EF87F}"/>
              </a:ext>
            </a:extLst>
          </p:cNvPr>
          <p:cNvSpPr txBox="1"/>
          <p:nvPr/>
        </p:nvSpPr>
        <p:spPr>
          <a:xfrm>
            <a:off x="9424887" y="5736853"/>
            <a:ext cx="793807" cy="369332"/>
          </a:xfrm>
          <a:prstGeom prst="rect">
            <a:avLst/>
          </a:prstGeom>
          <a:noFill/>
        </p:spPr>
        <p:txBody>
          <a:bodyPr wrap="none" rtlCol="0">
            <a:spAutoFit/>
          </a:bodyPr>
          <a:lstStyle/>
          <a:p>
            <a:r>
              <a:rPr kumimoji="1" lang="en-US" altLang="zh-CN" sz="1800" dirty="0"/>
              <a:t>24071</a:t>
            </a:r>
            <a:endParaRPr kumimoji="1" lang="zh-CN" altLang="en-US" sz="1800" dirty="0"/>
          </a:p>
        </p:txBody>
      </p:sp>
      <p:sp>
        <p:nvSpPr>
          <p:cNvPr id="335" name="文本框 334">
            <a:extLst>
              <a:ext uri="{FF2B5EF4-FFF2-40B4-BE49-F238E27FC236}">
                <a16:creationId xmlns:a16="http://schemas.microsoft.com/office/drawing/2014/main" id="{4DE946AE-A704-5C4C-AFA6-C05C72568F40}"/>
              </a:ext>
            </a:extLst>
          </p:cNvPr>
          <p:cNvSpPr txBox="1"/>
          <p:nvPr/>
        </p:nvSpPr>
        <p:spPr>
          <a:xfrm>
            <a:off x="9425362" y="6209816"/>
            <a:ext cx="428322" cy="369332"/>
          </a:xfrm>
          <a:prstGeom prst="rect">
            <a:avLst/>
          </a:prstGeom>
          <a:noFill/>
        </p:spPr>
        <p:txBody>
          <a:bodyPr wrap="none" rtlCol="0">
            <a:spAutoFit/>
          </a:bodyPr>
          <a:lstStyle/>
          <a:p>
            <a:r>
              <a:rPr kumimoji="1" lang="en-US" altLang="zh-CN" sz="1800" dirty="0"/>
              <a:t>25</a:t>
            </a:r>
            <a:endParaRPr kumimoji="1" lang="zh-CN" altLang="en-US" sz="1800" dirty="0"/>
          </a:p>
        </p:txBody>
      </p:sp>
      <p:sp>
        <p:nvSpPr>
          <p:cNvPr id="336" name="文本框 335">
            <a:extLst>
              <a:ext uri="{FF2B5EF4-FFF2-40B4-BE49-F238E27FC236}">
                <a16:creationId xmlns:a16="http://schemas.microsoft.com/office/drawing/2014/main" id="{284002DA-BCE9-9D41-8191-B6DA5B2446B3}"/>
              </a:ext>
            </a:extLst>
          </p:cNvPr>
          <p:cNvSpPr txBox="1"/>
          <p:nvPr/>
        </p:nvSpPr>
        <p:spPr>
          <a:xfrm>
            <a:off x="9424887" y="6671536"/>
            <a:ext cx="671979" cy="369332"/>
          </a:xfrm>
          <a:prstGeom prst="rect">
            <a:avLst/>
          </a:prstGeom>
          <a:noFill/>
        </p:spPr>
        <p:txBody>
          <a:bodyPr wrap="none" rtlCol="0">
            <a:spAutoFit/>
          </a:bodyPr>
          <a:lstStyle/>
          <a:p>
            <a:r>
              <a:rPr kumimoji="1" lang="en-US" altLang="zh-CN" sz="1800" dirty="0"/>
              <a:t>4510</a:t>
            </a:r>
            <a:endParaRPr kumimoji="1" lang="zh-CN" altLang="en-US" sz="1800" dirty="0"/>
          </a:p>
        </p:txBody>
      </p:sp>
      <p:sp>
        <p:nvSpPr>
          <p:cNvPr id="337" name="Line 281">
            <a:extLst>
              <a:ext uri="{FF2B5EF4-FFF2-40B4-BE49-F238E27FC236}">
                <a16:creationId xmlns:a16="http://schemas.microsoft.com/office/drawing/2014/main" id="{6D807256-4E5C-5141-A86E-811CD61CF9DD}"/>
              </a:ext>
            </a:extLst>
          </p:cNvPr>
          <p:cNvSpPr>
            <a:spLocks noChangeShapeType="1"/>
          </p:cNvSpPr>
          <p:nvPr/>
        </p:nvSpPr>
        <p:spPr bwMode="auto">
          <a:xfrm>
            <a:off x="11097547" y="4342653"/>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dirty="0">
              <a:solidFill>
                <a:srgbClr val="000000"/>
              </a:solidFill>
              <a:cs typeface="+mn-cs"/>
            </a:endParaRPr>
          </a:p>
        </p:txBody>
      </p:sp>
      <p:sp>
        <p:nvSpPr>
          <p:cNvPr id="338" name="文本框 337">
            <a:extLst>
              <a:ext uri="{FF2B5EF4-FFF2-40B4-BE49-F238E27FC236}">
                <a16:creationId xmlns:a16="http://schemas.microsoft.com/office/drawing/2014/main" id="{F216A817-4553-8949-97BF-C8FE1FB0C917}"/>
              </a:ext>
            </a:extLst>
          </p:cNvPr>
          <p:cNvSpPr txBox="1"/>
          <p:nvPr/>
        </p:nvSpPr>
        <p:spPr>
          <a:xfrm>
            <a:off x="10654398" y="4392017"/>
            <a:ext cx="550151" cy="369332"/>
          </a:xfrm>
          <a:prstGeom prst="rect">
            <a:avLst/>
          </a:prstGeom>
          <a:noFill/>
        </p:spPr>
        <p:txBody>
          <a:bodyPr wrap="none" rtlCol="0">
            <a:spAutoFit/>
          </a:bodyPr>
          <a:lstStyle/>
          <a:p>
            <a:r>
              <a:rPr kumimoji="1" lang="en-US" altLang="zh-CN" sz="1800" dirty="0"/>
              <a:t>600</a:t>
            </a:r>
            <a:endParaRPr kumimoji="1" lang="zh-CN" altLang="en-US" sz="1800" dirty="0"/>
          </a:p>
        </p:txBody>
      </p:sp>
      <p:sp>
        <p:nvSpPr>
          <p:cNvPr id="339" name="文本框 338">
            <a:extLst>
              <a:ext uri="{FF2B5EF4-FFF2-40B4-BE49-F238E27FC236}">
                <a16:creationId xmlns:a16="http://schemas.microsoft.com/office/drawing/2014/main" id="{10170C45-96A8-4847-BBAF-42CF733A87ED}"/>
              </a:ext>
            </a:extLst>
          </p:cNvPr>
          <p:cNvSpPr txBox="1"/>
          <p:nvPr/>
        </p:nvSpPr>
        <p:spPr>
          <a:xfrm>
            <a:off x="10654397" y="4859898"/>
            <a:ext cx="601447" cy="369332"/>
          </a:xfrm>
          <a:prstGeom prst="rect">
            <a:avLst/>
          </a:prstGeom>
          <a:noFill/>
        </p:spPr>
        <p:txBody>
          <a:bodyPr wrap="none" rtlCol="0">
            <a:spAutoFit/>
          </a:bodyPr>
          <a:lstStyle/>
          <a:p>
            <a:r>
              <a:rPr kumimoji="1" lang="en-US" altLang="zh-CN" sz="1800" dirty="0"/>
              <a:t>7.45</a:t>
            </a:r>
            <a:endParaRPr kumimoji="1" lang="zh-CN" altLang="en-US" sz="1800" dirty="0"/>
          </a:p>
        </p:txBody>
      </p:sp>
      <p:sp>
        <p:nvSpPr>
          <p:cNvPr id="340" name="文本框 339">
            <a:extLst>
              <a:ext uri="{FF2B5EF4-FFF2-40B4-BE49-F238E27FC236}">
                <a16:creationId xmlns:a16="http://schemas.microsoft.com/office/drawing/2014/main" id="{1FFB6790-C5ED-7D42-9846-56A60A9AB4EF}"/>
              </a:ext>
            </a:extLst>
          </p:cNvPr>
          <p:cNvSpPr txBox="1"/>
          <p:nvPr/>
        </p:nvSpPr>
        <p:spPr>
          <a:xfrm>
            <a:off x="10654397" y="5325519"/>
            <a:ext cx="723275" cy="369332"/>
          </a:xfrm>
          <a:prstGeom prst="rect">
            <a:avLst/>
          </a:prstGeom>
          <a:noFill/>
        </p:spPr>
        <p:txBody>
          <a:bodyPr wrap="none" rtlCol="0">
            <a:spAutoFit/>
          </a:bodyPr>
          <a:lstStyle/>
          <a:p>
            <a:r>
              <a:rPr kumimoji="1" lang="en-US" altLang="zh-CN" sz="1800" dirty="0"/>
              <a:t>11.24</a:t>
            </a:r>
            <a:endParaRPr kumimoji="1" lang="zh-CN" altLang="en-US" sz="1800" dirty="0"/>
          </a:p>
        </p:txBody>
      </p:sp>
      <p:sp>
        <p:nvSpPr>
          <p:cNvPr id="341" name="文本框 340">
            <a:extLst>
              <a:ext uri="{FF2B5EF4-FFF2-40B4-BE49-F238E27FC236}">
                <a16:creationId xmlns:a16="http://schemas.microsoft.com/office/drawing/2014/main" id="{87EDDA62-E0CF-D64A-A00B-0DD59951CDB0}"/>
              </a:ext>
            </a:extLst>
          </p:cNvPr>
          <p:cNvSpPr txBox="1"/>
          <p:nvPr/>
        </p:nvSpPr>
        <p:spPr>
          <a:xfrm>
            <a:off x="10653921" y="5741773"/>
            <a:ext cx="671979" cy="369332"/>
          </a:xfrm>
          <a:prstGeom prst="rect">
            <a:avLst/>
          </a:prstGeom>
          <a:noFill/>
        </p:spPr>
        <p:txBody>
          <a:bodyPr wrap="none" rtlCol="0">
            <a:spAutoFit/>
          </a:bodyPr>
          <a:lstStyle/>
          <a:p>
            <a:r>
              <a:rPr kumimoji="1" lang="en-US" altLang="zh-CN" sz="1800" dirty="0"/>
              <a:t>2142</a:t>
            </a:r>
            <a:endParaRPr kumimoji="1" lang="zh-CN" altLang="en-US" sz="1800" dirty="0"/>
          </a:p>
        </p:txBody>
      </p:sp>
      <p:sp>
        <p:nvSpPr>
          <p:cNvPr id="342" name="文本框 341">
            <a:extLst>
              <a:ext uri="{FF2B5EF4-FFF2-40B4-BE49-F238E27FC236}">
                <a16:creationId xmlns:a16="http://schemas.microsoft.com/office/drawing/2014/main" id="{97B87986-642C-2C46-A1A2-3005F9C61622}"/>
              </a:ext>
            </a:extLst>
          </p:cNvPr>
          <p:cNvSpPr txBox="1"/>
          <p:nvPr/>
        </p:nvSpPr>
        <p:spPr>
          <a:xfrm>
            <a:off x="10654396" y="6214736"/>
            <a:ext cx="306494" cy="369332"/>
          </a:xfrm>
          <a:prstGeom prst="rect">
            <a:avLst/>
          </a:prstGeom>
          <a:noFill/>
        </p:spPr>
        <p:txBody>
          <a:bodyPr wrap="none" rtlCol="0">
            <a:spAutoFit/>
          </a:bodyPr>
          <a:lstStyle/>
          <a:p>
            <a:r>
              <a:rPr kumimoji="1" lang="en-US" altLang="zh-CN" sz="1800" dirty="0"/>
              <a:t>4</a:t>
            </a:r>
            <a:endParaRPr kumimoji="1" lang="zh-CN" altLang="en-US" sz="1800" dirty="0"/>
          </a:p>
        </p:txBody>
      </p:sp>
      <p:sp>
        <p:nvSpPr>
          <p:cNvPr id="343" name="文本框 342">
            <a:extLst>
              <a:ext uri="{FF2B5EF4-FFF2-40B4-BE49-F238E27FC236}">
                <a16:creationId xmlns:a16="http://schemas.microsoft.com/office/drawing/2014/main" id="{90017DF2-0BB2-D749-AE9F-9A0BFFFA8C46}"/>
              </a:ext>
            </a:extLst>
          </p:cNvPr>
          <p:cNvSpPr txBox="1"/>
          <p:nvPr/>
        </p:nvSpPr>
        <p:spPr>
          <a:xfrm>
            <a:off x="10653921" y="6676456"/>
            <a:ext cx="428322" cy="369332"/>
          </a:xfrm>
          <a:prstGeom prst="rect">
            <a:avLst/>
          </a:prstGeom>
          <a:noFill/>
        </p:spPr>
        <p:txBody>
          <a:bodyPr wrap="none" rtlCol="0">
            <a:spAutoFit/>
          </a:bodyPr>
          <a:lstStyle/>
          <a:p>
            <a:r>
              <a:rPr kumimoji="1" lang="en-US" altLang="zh-CN" sz="1800" dirty="0"/>
              <a:t>99</a:t>
            </a:r>
            <a:endParaRPr kumimoji="1" lang="zh-CN" altLang="en-US" sz="1800" dirty="0"/>
          </a:p>
        </p:txBody>
      </p:sp>
      <p:sp>
        <p:nvSpPr>
          <p:cNvPr id="344" name="Line 281">
            <a:extLst>
              <a:ext uri="{FF2B5EF4-FFF2-40B4-BE49-F238E27FC236}">
                <a16:creationId xmlns:a16="http://schemas.microsoft.com/office/drawing/2014/main" id="{BCAFD7ED-83AD-064E-8018-79880AA2B49E}"/>
              </a:ext>
            </a:extLst>
          </p:cNvPr>
          <p:cNvSpPr>
            <a:spLocks noChangeShapeType="1"/>
          </p:cNvSpPr>
          <p:nvPr/>
        </p:nvSpPr>
        <p:spPr bwMode="auto">
          <a:xfrm>
            <a:off x="12061111" y="4332825"/>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dirty="0">
              <a:solidFill>
                <a:srgbClr val="000000"/>
              </a:solidFill>
              <a:cs typeface="+mn-cs"/>
            </a:endParaRPr>
          </a:p>
        </p:txBody>
      </p:sp>
      <p:sp>
        <p:nvSpPr>
          <p:cNvPr id="345" name="文本框 344">
            <a:extLst>
              <a:ext uri="{FF2B5EF4-FFF2-40B4-BE49-F238E27FC236}">
                <a16:creationId xmlns:a16="http://schemas.microsoft.com/office/drawing/2014/main" id="{92774390-AAA6-2F46-A0F8-BD1EFC3EBA6B}"/>
              </a:ext>
            </a:extLst>
          </p:cNvPr>
          <p:cNvSpPr txBox="1"/>
          <p:nvPr/>
        </p:nvSpPr>
        <p:spPr>
          <a:xfrm>
            <a:off x="11617962" y="4382189"/>
            <a:ext cx="671979" cy="369332"/>
          </a:xfrm>
          <a:prstGeom prst="rect">
            <a:avLst/>
          </a:prstGeom>
          <a:noFill/>
        </p:spPr>
        <p:txBody>
          <a:bodyPr wrap="none" rtlCol="0">
            <a:spAutoFit/>
          </a:bodyPr>
          <a:lstStyle/>
          <a:p>
            <a:r>
              <a:rPr kumimoji="1" lang="en-US" altLang="zh-CN" sz="1800" dirty="0"/>
              <a:t>1369</a:t>
            </a:r>
            <a:endParaRPr kumimoji="1" lang="zh-CN" altLang="en-US" sz="1800" dirty="0"/>
          </a:p>
        </p:txBody>
      </p:sp>
      <p:sp>
        <p:nvSpPr>
          <p:cNvPr id="346" name="文本框 345">
            <a:extLst>
              <a:ext uri="{FF2B5EF4-FFF2-40B4-BE49-F238E27FC236}">
                <a16:creationId xmlns:a16="http://schemas.microsoft.com/office/drawing/2014/main" id="{9BF6A94F-E14D-094F-B7D9-580D59A57A8D}"/>
              </a:ext>
            </a:extLst>
          </p:cNvPr>
          <p:cNvSpPr txBox="1"/>
          <p:nvPr/>
        </p:nvSpPr>
        <p:spPr>
          <a:xfrm>
            <a:off x="11617961" y="4850070"/>
            <a:ext cx="723275" cy="369332"/>
          </a:xfrm>
          <a:prstGeom prst="rect">
            <a:avLst/>
          </a:prstGeom>
          <a:noFill/>
        </p:spPr>
        <p:txBody>
          <a:bodyPr wrap="none" rtlCol="0">
            <a:spAutoFit/>
          </a:bodyPr>
          <a:lstStyle/>
          <a:p>
            <a:r>
              <a:rPr kumimoji="1" lang="en-US" altLang="zh-CN" sz="1800" dirty="0"/>
              <a:t>14.60</a:t>
            </a:r>
            <a:endParaRPr kumimoji="1" lang="zh-CN" altLang="en-US" sz="1800" dirty="0"/>
          </a:p>
        </p:txBody>
      </p:sp>
      <p:sp>
        <p:nvSpPr>
          <p:cNvPr id="347" name="文本框 346">
            <a:extLst>
              <a:ext uri="{FF2B5EF4-FFF2-40B4-BE49-F238E27FC236}">
                <a16:creationId xmlns:a16="http://schemas.microsoft.com/office/drawing/2014/main" id="{F085D10B-BC19-0A4B-BA6A-A0A8ED251D4A}"/>
              </a:ext>
            </a:extLst>
          </p:cNvPr>
          <p:cNvSpPr txBox="1"/>
          <p:nvPr/>
        </p:nvSpPr>
        <p:spPr>
          <a:xfrm>
            <a:off x="11617961" y="5315691"/>
            <a:ext cx="723275" cy="369332"/>
          </a:xfrm>
          <a:prstGeom prst="rect">
            <a:avLst/>
          </a:prstGeom>
          <a:noFill/>
        </p:spPr>
        <p:txBody>
          <a:bodyPr wrap="none" rtlCol="0">
            <a:spAutoFit/>
          </a:bodyPr>
          <a:lstStyle/>
          <a:p>
            <a:r>
              <a:rPr kumimoji="1" lang="en-US" altLang="zh-CN" sz="1800" dirty="0"/>
              <a:t>12.60</a:t>
            </a:r>
            <a:endParaRPr kumimoji="1" lang="zh-CN" altLang="en-US" sz="1800" dirty="0"/>
          </a:p>
        </p:txBody>
      </p:sp>
      <p:sp>
        <p:nvSpPr>
          <p:cNvPr id="348" name="文本框 347">
            <a:extLst>
              <a:ext uri="{FF2B5EF4-FFF2-40B4-BE49-F238E27FC236}">
                <a16:creationId xmlns:a16="http://schemas.microsoft.com/office/drawing/2014/main" id="{953A14DD-032E-FE49-B660-B57182DDCFC9}"/>
              </a:ext>
            </a:extLst>
          </p:cNvPr>
          <p:cNvSpPr txBox="1"/>
          <p:nvPr/>
        </p:nvSpPr>
        <p:spPr>
          <a:xfrm>
            <a:off x="11617485" y="5731945"/>
            <a:ext cx="793807" cy="369332"/>
          </a:xfrm>
          <a:prstGeom prst="rect">
            <a:avLst/>
          </a:prstGeom>
          <a:noFill/>
        </p:spPr>
        <p:txBody>
          <a:bodyPr wrap="none" rtlCol="0">
            <a:spAutoFit/>
          </a:bodyPr>
          <a:lstStyle/>
          <a:p>
            <a:r>
              <a:rPr kumimoji="1" lang="en-US" altLang="zh-CN" sz="1800" dirty="0"/>
              <a:t>12043</a:t>
            </a:r>
            <a:endParaRPr kumimoji="1" lang="zh-CN" altLang="en-US" sz="1800" dirty="0"/>
          </a:p>
        </p:txBody>
      </p:sp>
      <p:sp>
        <p:nvSpPr>
          <p:cNvPr id="349" name="文本框 348">
            <a:extLst>
              <a:ext uri="{FF2B5EF4-FFF2-40B4-BE49-F238E27FC236}">
                <a16:creationId xmlns:a16="http://schemas.microsoft.com/office/drawing/2014/main" id="{35DD7296-C8D1-3C41-B7E4-F0B2EE5C377A}"/>
              </a:ext>
            </a:extLst>
          </p:cNvPr>
          <p:cNvSpPr txBox="1"/>
          <p:nvPr/>
        </p:nvSpPr>
        <p:spPr>
          <a:xfrm>
            <a:off x="11617960" y="6204908"/>
            <a:ext cx="428322" cy="369332"/>
          </a:xfrm>
          <a:prstGeom prst="rect">
            <a:avLst/>
          </a:prstGeom>
          <a:noFill/>
        </p:spPr>
        <p:txBody>
          <a:bodyPr wrap="none" rtlCol="0">
            <a:spAutoFit/>
          </a:bodyPr>
          <a:lstStyle/>
          <a:p>
            <a:r>
              <a:rPr kumimoji="1" lang="en-US" altLang="zh-CN" sz="1800" dirty="0"/>
              <a:t>61</a:t>
            </a:r>
            <a:endParaRPr kumimoji="1" lang="zh-CN" altLang="en-US" sz="1800" dirty="0"/>
          </a:p>
        </p:txBody>
      </p:sp>
      <p:sp>
        <p:nvSpPr>
          <p:cNvPr id="350" name="文本框 349">
            <a:extLst>
              <a:ext uri="{FF2B5EF4-FFF2-40B4-BE49-F238E27FC236}">
                <a16:creationId xmlns:a16="http://schemas.microsoft.com/office/drawing/2014/main" id="{1E914C30-181E-394F-91DE-25CEC475D21D}"/>
              </a:ext>
            </a:extLst>
          </p:cNvPr>
          <p:cNvSpPr txBox="1"/>
          <p:nvPr/>
        </p:nvSpPr>
        <p:spPr>
          <a:xfrm>
            <a:off x="11617485" y="6666628"/>
            <a:ext cx="671979" cy="369332"/>
          </a:xfrm>
          <a:prstGeom prst="rect">
            <a:avLst/>
          </a:prstGeom>
          <a:noFill/>
        </p:spPr>
        <p:txBody>
          <a:bodyPr wrap="none" rtlCol="0">
            <a:spAutoFit/>
          </a:bodyPr>
          <a:lstStyle/>
          <a:p>
            <a:r>
              <a:rPr kumimoji="1" lang="en-US" altLang="zh-CN" sz="1800" dirty="0"/>
              <a:t>3871</a:t>
            </a:r>
            <a:endParaRPr kumimoji="1" lang="zh-CN" altLang="en-US" sz="1800" dirty="0"/>
          </a:p>
        </p:txBody>
      </p:sp>
      <p:sp>
        <p:nvSpPr>
          <p:cNvPr id="351" name="Line 281">
            <a:extLst>
              <a:ext uri="{FF2B5EF4-FFF2-40B4-BE49-F238E27FC236}">
                <a16:creationId xmlns:a16="http://schemas.microsoft.com/office/drawing/2014/main" id="{078D1A08-307C-C148-ACEB-0CB163B77AF2}"/>
              </a:ext>
            </a:extLst>
          </p:cNvPr>
          <p:cNvSpPr>
            <a:spLocks noChangeShapeType="1"/>
          </p:cNvSpPr>
          <p:nvPr/>
        </p:nvSpPr>
        <p:spPr bwMode="auto">
          <a:xfrm>
            <a:off x="12921432" y="4337743"/>
            <a:ext cx="69213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800" dirty="0">
              <a:solidFill>
                <a:srgbClr val="000000"/>
              </a:solidFill>
              <a:cs typeface="+mn-cs"/>
            </a:endParaRPr>
          </a:p>
        </p:txBody>
      </p:sp>
      <p:sp>
        <p:nvSpPr>
          <p:cNvPr id="352" name="文本框 351">
            <a:extLst>
              <a:ext uri="{FF2B5EF4-FFF2-40B4-BE49-F238E27FC236}">
                <a16:creationId xmlns:a16="http://schemas.microsoft.com/office/drawing/2014/main" id="{24DA5070-1F7A-6548-97CC-38E5DE1C8121}"/>
              </a:ext>
            </a:extLst>
          </p:cNvPr>
          <p:cNvSpPr txBox="1"/>
          <p:nvPr/>
        </p:nvSpPr>
        <p:spPr>
          <a:xfrm>
            <a:off x="12478283" y="4387107"/>
            <a:ext cx="671979" cy="369332"/>
          </a:xfrm>
          <a:prstGeom prst="rect">
            <a:avLst/>
          </a:prstGeom>
          <a:noFill/>
        </p:spPr>
        <p:txBody>
          <a:bodyPr wrap="none" rtlCol="0">
            <a:spAutoFit/>
          </a:bodyPr>
          <a:lstStyle/>
          <a:p>
            <a:r>
              <a:rPr kumimoji="1" lang="en-US" altLang="zh-CN" sz="1800" dirty="0"/>
              <a:t>1612</a:t>
            </a:r>
            <a:endParaRPr kumimoji="1" lang="zh-CN" altLang="en-US" sz="1800" dirty="0"/>
          </a:p>
        </p:txBody>
      </p:sp>
      <p:sp>
        <p:nvSpPr>
          <p:cNvPr id="353" name="文本框 352">
            <a:extLst>
              <a:ext uri="{FF2B5EF4-FFF2-40B4-BE49-F238E27FC236}">
                <a16:creationId xmlns:a16="http://schemas.microsoft.com/office/drawing/2014/main" id="{7A34F25F-36BA-BC4F-A0B0-236FB6EDF841}"/>
              </a:ext>
            </a:extLst>
          </p:cNvPr>
          <p:cNvSpPr txBox="1"/>
          <p:nvPr/>
        </p:nvSpPr>
        <p:spPr>
          <a:xfrm>
            <a:off x="12478282" y="4854988"/>
            <a:ext cx="723275" cy="369332"/>
          </a:xfrm>
          <a:prstGeom prst="rect">
            <a:avLst/>
          </a:prstGeom>
          <a:noFill/>
        </p:spPr>
        <p:txBody>
          <a:bodyPr wrap="none" rtlCol="0">
            <a:spAutoFit/>
          </a:bodyPr>
          <a:lstStyle/>
          <a:p>
            <a:r>
              <a:rPr kumimoji="1" lang="en-US" altLang="zh-CN" sz="1800" dirty="0"/>
              <a:t>14.49</a:t>
            </a:r>
            <a:endParaRPr kumimoji="1" lang="zh-CN" altLang="en-US" sz="1800" dirty="0"/>
          </a:p>
        </p:txBody>
      </p:sp>
      <p:sp>
        <p:nvSpPr>
          <p:cNvPr id="354" name="文本框 353">
            <a:extLst>
              <a:ext uri="{FF2B5EF4-FFF2-40B4-BE49-F238E27FC236}">
                <a16:creationId xmlns:a16="http://schemas.microsoft.com/office/drawing/2014/main" id="{6608B675-DA36-2C49-A29A-1AD1D0D4225A}"/>
              </a:ext>
            </a:extLst>
          </p:cNvPr>
          <p:cNvSpPr txBox="1"/>
          <p:nvPr/>
        </p:nvSpPr>
        <p:spPr>
          <a:xfrm>
            <a:off x="12478282" y="5320609"/>
            <a:ext cx="601447" cy="369332"/>
          </a:xfrm>
          <a:prstGeom prst="rect">
            <a:avLst/>
          </a:prstGeom>
          <a:noFill/>
        </p:spPr>
        <p:txBody>
          <a:bodyPr wrap="none" rtlCol="0">
            <a:spAutoFit/>
          </a:bodyPr>
          <a:lstStyle/>
          <a:p>
            <a:r>
              <a:rPr kumimoji="1" lang="en-US" altLang="zh-CN" sz="1800" dirty="0"/>
              <a:t>8.54</a:t>
            </a:r>
            <a:endParaRPr kumimoji="1" lang="zh-CN" altLang="en-US" sz="1800" dirty="0"/>
          </a:p>
        </p:txBody>
      </p:sp>
      <p:sp>
        <p:nvSpPr>
          <p:cNvPr id="355" name="文本框 354">
            <a:extLst>
              <a:ext uri="{FF2B5EF4-FFF2-40B4-BE49-F238E27FC236}">
                <a16:creationId xmlns:a16="http://schemas.microsoft.com/office/drawing/2014/main" id="{91A5963A-16E8-9140-A062-779A59023F86}"/>
              </a:ext>
            </a:extLst>
          </p:cNvPr>
          <p:cNvSpPr txBox="1"/>
          <p:nvPr/>
        </p:nvSpPr>
        <p:spPr>
          <a:xfrm>
            <a:off x="12477806" y="5736863"/>
            <a:ext cx="550151" cy="369332"/>
          </a:xfrm>
          <a:prstGeom prst="rect">
            <a:avLst/>
          </a:prstGeom>
          <a:noFill/>
        </p:spPr>
        <p:txBody>
          <a:bodyPr wrap="none" rtlCol="0">
            <a:spAutoFit/>
          </a:bodyPr>
          <a:lstStyle/>
          <a:p>
            <a:r>
              <a:rPr kumimoji="1" lang="en-US" altLang="zh-CN" sz="1800" dirty="0"/>
              <a:t>986</a:t>
            </a:r>
            <a:endParaRPr kumimoji="1" lang="zh-CN" altLang="en-US" sz="1800" dirty="0"/>
          </a:p>
        </p:txBody>
      </p:sp>
      <p:sp>
        <p:nvSpPr>
          <p:cNvPr id="356" name="文本框 355">
            <a:extLst>
              <a:ext uri="{FF2B5EF4-FFF2-40B4-BE49-F238E27FC236}">
                <a16:creationId xmlns:a16="http://schemas.microsoft.com/office/drawing/2014/main" id="{6379855D-B21B-E447-BC11-A5B0CC1CAA22}"/>
              </a:ext>
            </a:extLst>
          </p:cNvPr>
          <p:cNvSpPr txBox="1"/>
          <p:nvPr/>
        </p:nvSpPr>
        <p:spPr>
          <a:xfrm>
            <a:off x="12478281" y="6209826"/>
            <a:ext cx="306494" cy="369332"/>
          </a:xfrm>
          <a:prstGeom prst="rect">
            <a:avLst/>
          </a:prstGeom>
          <a:noFill/>
        </p:spPr>
        <p:txBody>
          <a:bodyPr wrap="none" rtlCol="0">
            <a:spAutoFit/>
          </a:bodyPr>
          <a:lstStyle/>
          <a:p>
            <a:r>
              <a:rPr kumimoji="1" lang="en-US" altLang="zh-CN" sz="1800" dirty="0"/>
              <a:t>8</a:t>
            </a:r>
            <a:endParaRPr kumimoji="1" lang="zh-CN" altLang="en-US" sz="1800" dirty="0"/>
          </a:p>
        </p:txBody>
      </p:sp>
      <p:sp>
        <p:nvSpPr>
          <p:cNvPr id="357" name="文本框 356">
            <a:extLst>
              <a:ext uri="{FF2B5EF4-FFF2-40B4-BE49-F238E27FC236}">
                <a16:creationId xmlns:a16="http://schemas.microsoft.com/office/drawing/2014/main" id="{AF23AF36-210C-E04D-9067-76ABF2C85544}"/>
              </a:ext>
            </a:extLst>
          </p:cNvPr>
          <p:cNvSpPr txBox="1"/>
          <p:nvPr/>
        </p:nvSpPr>
        <p:spPr>
          <a:xfrm>
            <a:off x="12477806" y="6671546"/>
            <a:ext cx="550151" cy="369332"/>
          </a:xfrm>
          <a:prstGeom prst="rect">
            <a:avLst/>
          </a:prstGeom>
          <a:noFill/>
        </p:spPr>
        <p:txBody>
          <a:bodyPr wrap="none" rtlCol="0">
            <a:spAutoFit/>
          </a:bodyPr>
          <a:lstStyle/>
          <a:p>
            <a:r>
              <a:rPr kumimoji="1" lang="en-US" altLang="zh-CN" sz="1800" dirty="0"/>
              <a:t>212</a:t>
            </a:r>
            <a:endParaRPr kumimoji="1" lang="zh-CN" altLang="en-US" sz="1800" dirty="0"/>
          </a:p>
        </p:txBody>
      </p:sp>
      <p:pic>
        <p:nvPicPr>
          <p:cNvPr id="1026" name="Picture 2" descr="https://lh4.googleusercontent.com/RJVt0r4N1lSrXOjwBCSDtjAJwrexbNe3eEyIfzIqJGhqLz4RlaFIglWGDoNhkhbxUuaNnQjEZ0gnurlqTNqhzBbvd99iNPdHN8SrYtGvscKy_wmLs1cMDHKrKjH5_fUbHHBik7NV1r0">
            <a:extLst>
              <a:ext uri="{FF2B5EF4-FFF2-40B4-BE49-F238E27FC236}">
                <a16:creationId xmlns:a16="http://schemas.microsoft.com/office/drawing/2014/main" id="{01D6B2AB-21B3-C14D-B992-2D13D3835C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8307" y="3594091"/>
            <a:ext cx="6228570" cy="3114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bBM3tcFX2Uf_5fsAyqDekNxA9PBT3F2aYs0i5uX15RCDD6xFTjSLzU3f7fTbEEiur7rxECh6DaC3fm3VMo9iggJG1d0Ws2j0KDzF0gQWm9a3YIzhJrJ7zzkqR80CkymTxEfRmDCpQjY">
            <a:extLst>
              <a:ext uri="{FF2B5EF4-FFF2-40B4-BE49-F238E27FC236}">
                <a16:creationId xmlns:a16="http://schemas.microsoft.com/office/drawing/2014/main" id="{03798C2A-4112-C94B-A693-84AC514F27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475" y="7628478"/>
            <a:ext cx="10994434" cy="3937400"/>
          </a:xfrm>
          <a:prstGeom prst="rect">
            <a:avLst/>
          </a:prstGeom>
          <a:noFill/>
          <a:extLst>
            <a:ext uri="{909E8E84-426E-40DD-AFC4-6F175D3DCCD1}">
              <a14:hiddenFill xmlns:a14="http://schemas.microsoft.com/office/drawing/2010/main">
                <a:solidFill>
                  <a:srgbClr val="FFFFFF"/>
                </a:solidFill>
              </a14:hiddenFill>
            </a:ext>
          </a:extLst>
        </p:spPr>
      </p:pic>
      <p:pic>
        <p:nvPicPr>
          <p:cNvPr id="1024" name="图片 1023">
            <a:extLst>
              <a:ext uri="{FF2B5EF4-FFF2-40B4-BE49-F238E27FC236}">
                <a16:creationId xmlns:a16="http://schemas.microsoft.com/office/drawing/2014/main" id="{985399C6-CCFA-0D42-BA12-87441D4A6382}"/>
              </a:ext>
            </a:extLst>
          </p:cNvPr>
          <p:cNvPicPr>
            <a:picLocks noChangeAspect="1"/>
          </p:cNvPicPr>
          <p:nvPr/>
        </p:nvPicPr>
        <p:blipFill>
          <a:blip r:embed="rId6"/>
          <a:stretch>
            <a:fillRect/>
          </a:stretch>
        </p:blipFill>
        <p:spPr>
          <a:xfrm>
            <a:off x="13888307" y="12249432"/>
            <a:ext cx="5839382" cy="1250073"/>
          </a:xfrm>
          <a:prstGeom prst="rect">
            <a:avLst/>
          </a:prstGeom>
        </p:spPr>
      </p:pic>
      <p:sp>
        <p:nvSpPr>
          <p:cNvPr id="362" name="Text Box 245">
            <a:extLst>
              <a:ext uri="{FF2B5EF4-FFF2-40B4-BE49-F238E27FC236}">
                <a16:creationId xmlns:a16="http://schemas.microsoft.com/office/drawing/2014/main" id="{6C89F65F-A156-AE41-8B43-4D6149124FF9}"/>
              </a:ext>
            </a:extLst>
          </p:cNvPr>
          <p:cNvSpPr txBox="1">
            <a:spLocks noChangeArrowheads="1"/>
          </p:cNvSpPr>
          <p:nvPr/>
        </p:nvSpPr>
        <p:spPr bwMode="auto">
          <a:xfrm>
            <a:off x="13888307" y="13660327"/>
            <a:ext cx="16065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Reference</a:t>
            </a:r>
          </a:p>
        </p:txBody>
      </p:sp>
      <p:sp>
        <p:nvSpPr>
          <p:cNvPr id="364" name="Text Box 246">
            <a:extLst>
              <a:ext uri="{FF2B5EF4-FFF2-40B4-BE49-F238E27FC236}">
                <a16:creationId xmlns:a16="http://schemas.microsoft.com/office/drawing/2014/main" id="{0FAD63EA-E260-F043-98AF-B3877995507A}"/>
              </a:ext>
            </a:extLst>
          </p:cNvPr>
          <p:cNvSpPr txBox="1">
            <a:spLocks noChangeArrowheads="1"/>
          </p:cNvSpPr>
          <p:nvPr/>
        </p:nvSpPr>
        <p:spPr bwMode="auto">
          <a:xfrm>
            <a:off x="13888307" y="14121992"/>
            <a:ext cx="615724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solidFill>
                  <a:srgbClr val="000000"/>
                </a:solidFill>
                <a:latin typeface="Helvetica" charset="0"/>
              </a:rPr>
              <a:t>[1] Victor Zhong, </a:t>
            </a:r>
            <a:r>
              <a:rPr lang="en-US" altLang="zh-CN" sz="1800" dirty="0" err="1">
                <a:solidFill>
                  <a:srgbClr val="000000"/>
                </a:solidFill>
                <a:latin typeface="Helvetica" charset="0"/>
              </a:rPr>
              <a:t>Caiming</a:t>
            </a:r>
            <a:r>
              <a:rPr lang="en-US" altLang="zh-CN" sz="1800" dirty="0">
                <a:solidFill>
                  <a:srgbClr val="000000"/>
                </a:solidFill>
                <a:latin typeface="Helvetica" charset="0"/>
              </a:rPr>
              <a:t> </a:t>
            </a:r>
            <a:r>
              <a:rPr lang="en-US" altLang="zh-CN" sz="1800" dirty="0" err="1">
                <a:solidFill>
                  <a:srgbClr val="000000"/>
                </a:solidFill>
                <a:latin typeface="Helvetica" charset="0"/>
              </a:rPr>
              <a:t>Xiong</a:t>
            </a:r>
            <a:r>
              <a:rPr lang="en-US" altLang="zh-CN" sz="1800" dirty="0">
                <a:solidFill>
                  <a:srgbClr val="000000"/>
                </a:solidFill>
                <a:latin typeface="Helvetica" charset="0"/>
              </a:rPr>
              <a:t>, and Richard </a:t>
            </a:r>
            <a:r>
              <a:rPr lang="en-US" altLang="zh-CN" sz="1800" dirty="0" err="1">
                <a:solidFill>
                  <a:srgbClr val="000000"/>
                </a:solidFill>
                <a:latin typeface="Helvetica" charset="0"/>
              </a:rPr>
              <a:t>Socher</a:t>
            </a:r>
            <a:r>
              <a:rPr lang="en-US" altLang="zh-CN" sz="1800" dirty="0">
                <a:solidFill>
                  <a:srgbClr val="000000"/>
                </a:solidFill>
                <a:latin typeface="Helvetica" charset="0"/>
              </a:rPr>
              <a:t>. “Global-Locally Self-Attentive Dialogue State Tracker”. In:</a:t>
            </a:r>
          </a:p>
          <a:p>
            <a:r>
              <a:rPr lang="en-US" altLang="zh-CN" sz="1800" dirty="0">
                <a:solidFill>
                  <a:srgbClr val="000000"/>
                </a:solidFill>
                <a:latin typeface="Helvetica" charset="0"/>
              </a:rPr>
              <a:t>Association for Computational Linguistics (ACL). 2018.</a:t>
            </a:r>
          </a:p>
          <a:p>
            <a:r>
              <a:rPr lang="en-US" altLang="zh-CN" sz="1800" dirty="0">
                <a:solidFill>
                  <a:srgbClr val="000000"/>
                </a:solidFill>
                <a:latin typeface="Helvetica" charset="0"/>
              </a:rPr>
              <a:t>[2] Alane Suhr, Srinivasan </a:t>
            </a:r>
            <a:r>
              <a:rPr lang="en-US" altLang="zh-CN" sz="1800" dirty="0" err="1">
                <a:solidFill>
                  <a:srgbClr val="000000"/>
                </a:solidFill>
                <a:latin typeface="Helvetica" charset="0"/>
              </a:rPr>
              <a:t>Iyer</a:t>
            </a:r>
            <a:r>
              <a:rPr lang="en-US" altLang="zh-CN" sz="1800" dirty="0">
                <a:solidFill>
                  <a:srgbClr val="000000"/>
                </a:solidFill>
                <a:latin typeface="Helvetica" charset="0"/>
              </a:rPr>
              <a:t>, and Yoav </a:t>
            </a:r>
            <a:r>
              <a:rPr lang="en-US" altLang="zh-CN" sz="1800" dirty="0" err="1">
                <a:solidFill>
                  <a:srgbClr val="000000"/>
                </a:solidFill>
                <a:latin typeface="Helvetica" charset="0"/>
              </a:rPr>
              <a:t>Artzi</a:t>
            </a:r>
            <a:r>
              <a:rPr lang="en-US" altLang="zh-CN" sz="1800" dirty="0">
                <a:solidFill>
                  <a:srgbClr val="000000"/>
                </a:solidFill>
                <a:latin typeface="Helvetica" charset="0"/>
              </a:rPr>
              <a:t>. “Learning to Map Context-Dependent Sentences to Executable Formal Queries”. In: North American Chapter of the Association for Computational Linguistics: Human Language Technologies (NAACL-HLT). 2018. </a:t>
            </a:r>
          </a:p>
        </p:txBody>
      </p:sp>
      <p:sp>
        <p:nvSpPr>
          <p:cNvPr id="365" name="Text Box 38">
            <a:extLst>
              <a:ext uri="{FF2B5EF4-FFF2-40B4-BE49-F238E27FC236}">
                <a16:creationId xmlns:a16="http://schemas.microsoft.com/office/drawing/2014/main" id="{FB2C9277-F2B9-924B-B446-20E12F9912ED}"/>
              </a:ext>
            </a:extLst>
          </p:cNvPr>
          <p:cNvSpPr txBox="1">
            <a:spLocks noChangeArrowheads="1"/>
          </p:cNvSpPr>
          <p:nvPr/>
        </p:nvSpPr>
        <p:spPr bwMode="auto">
          <a:xfrm>
            <a:off x="7617139" y="16146656"/>
            <a:ext cx="57253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a:t>
            </a:r>
            <a:r>
              <a:rPr lang="en-US" sz="1400" b="1" dirty="0">
                <a:solidFill>
                  <a:srgbClr val="0071EE"/>
                </a:solidFill>
                <a:latin typeface="Helvetica" charset="0"/>
              </a:rPr>
              <a:t>4</a:t>
            </a:r>
            <a:r>
              <a:rPr lang="en-US" sz="1400" b="1" dirty="0">
                <a:solidFill>
                  <a:srgbClr val="0071EE"/>
                </a:solidFill>
                <a:latin typeface="Helvetica" charset="0"/>
                <a:cs typeface="+mn-cs"/>
              </a:rPr>
              <a:t>. Example of  dialogue state tracking task</a:t>
            </a:r>
            <a:r>
              <a:rPr lang="en-US" sz="1400" dirty="0">
                <a:solidFill>
                  <a:srgbClr val="0071EE"/>
                </a:solidFill>
                <a:latin typeface="Helvetica" charset="0"/>
                <a:cs typeface="+mn-cs"/>
              </a:rPr>
              <a:t>.</a:t>
            </a:r>
          </a:p>
        </p:txBody>
      </p:sp>
      <p:sp>
        <p:nvSpPr>
          <p:cNvPr id="366" name="Text Box 38">
            <a:extLst>
              <a:ext uri="{FF2B5EF4-FFF2-40B4-BE49-F238E27FC236}">
                <a16:creationId xmlns:a16="http://schemas.microsoft.com/office/drawing/2014/main" id="{B59E2EB1-1F5E-CC45-AB6B-0E559F640B80}"/>
              </a:ext>
            </a:extLst>
          </p:cNvPr>
          <p:cNvSpPr txBox="1">
            <a:spLocks noChangeArrowheads="1"/>
          </p:cNvSpPr>
          <p:nvPr/>
        </p:nvSpPr>
        <p:spPr bwMode="auto">
          <a:xfrm>
            <a:off x="13888307" y="12084888"/>
            <a:ext cx="42627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rPr>
              <a:t>Table 2</a:t>
            </a:r>
            <a:r>
              <a:rPr lang="en-US" sz="1400" b="1" dirty="0">
                <a:solidFill>
                  <a:srgbClr val="0071EE"/>
                </a:solidFill>
                <a:latin typeface="Helvetica" charset="0"/>
                <a:cs typeface="+mn-cs"/>
              </a:rPr>
              <a:t>. </a:t>
            </a:r>
            <a:r>
              <a:rPr lang="en-US" sz="1400" b="1" dirty="0">
                <a:solidFill>
                  <a:srgbClr val="0071EE"/>
                </a:solidFill>
                <a:latin typeface="Helvetica" charset="0"/>
              </a:rPr>
              <a:t>Replication Results of the GLAD model</a:t>
            </a:r>
            <a:r>
              <a:rPr lang="en-US" sz="1400" dirty="0">
                <a:solidFill>
                  <a:srgbClr val="0071EE"/>
                </a:solidFill>
                <a:latin typeface="Helvetica" charset="0"/>
                <a:cs typeface="+mn-cs"/>
              </a:rPr>
              <a:t>.</a:t>
            </a:r>
          </a:p>
        </p:txBody>
      </p:sp>
      <p:pic>
        <p:nvPicPr>
          <p:cNvPr id="5" name="图片 4">
            <a:extLst>
              <a:ext uri="{FF2B5EF4-FFF2-40B4-BE49-F238E27FC236}">
                <a16:creationId xmlns:a16="http://schemas.microsoft.com/office/drawing/2014/main" id="{9C854F9F-0DFA-A640-A8B7-B7FAA43879FB}"/>
              </a:ext>
            </a:extLst>
          </p:cNvPr>
          <p:cNvPicPr>
            <a:picLocks noChangeAspect="1"/>
          </p:cNvPicPr>
          <p:nvPr/>
        </p:nvPicPr>
        <p:blipFill>
          <a:blip r:embed="rId7"/>
          <a:stretch>
            <a:fillRect/>
          </a:stretch>
        </p:blipFill>
        <p:spPr>
          <a:xfrm>
            <a:off x="8670871" y="11915468"/>
            <a:ext cx="2565183" cy="3951382"/>
          </a:xfrm>
          <a:prstGeom prst="rect">
            <a:avLst/>
          </a:prstGeom>
        </p:spPr>
      </p:pic>
    </p:spTree>
    <p:extLst>
      <p:ext uri="{BB962C8B-B14F-4D97-AF65-F5344CB8AC3E}">
        <p14:creationId xmlns:p14="http://schemas.microsoft.com/office/powerpoint/2010/main" val="1287793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553</TotalTime>
  <Words>876</Words>
  <Application>Microsoft Macintosh PowerPoint</Application>
  <PresentationFormat>自定义</PresentationFormat>
  <Paragraphs>60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宋体</vt:lpstr>
      <vt:lpstr>Arial</vt:lpstr>
      <vt:lpstr>Calibri</vt:lpstr>
      <vt:lpstr>Helvetica</vt:lpstr>
      <vt:lpstr>Verdana</vt:lpstr>
      <vt:lpstr>Office Theme</vt:lpstr>
      <vt:lpstr>PowerPoint 演示文稿</vt:lpstr>
    </vt:vector>
  </TitlesOfParts>
  <Company>photo+design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Microsoft Office 用户</cp:lastModifiedBy>
  <cp:revision>68</cp:revision>
  <dcterms:created xsi:type="dcterms:W3CDTF">2013-06-13T16:39:06Z</dcterms:created>
  <dcterms:modified xsi:type="dcterms:W3CDTF">2018-12-07T00:45:08Z</dcterms:modified>
</cp:coreProperties>
</file>