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55" d="100"/>
          <a:sy n="55" d="100"/>
        </p:scale>
        <p:origin x="-264" y="1424"/>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4/23/18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4/23/18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4/23/18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4/23/18</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3"/>
          <p:cNvSpPr txBox="1">
            <a:spLocks noChangeArrowheads="1"/>
          </p:cNvSpPr>
          <p:nvPr/>
        </p:nvSpPr>
        <p:spPr bwMode="auto">
          <a:xfrm>
            <a:off x="828400" y="3746500"/>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828400" y="3455352"/>
            <a:ext cx="179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Introduction</a:t>
            </a:r>
          </a:p>
        </p:txBody>
      </p:sp>
      <p:sp>
        <p:nvSpPr>
          <p:cNvPr id="8" name="Text Box 235"/>
          <p:cNvSpPr txBox="1">
            <a:spLocks noChangeArrowheads="1"/>
          </p:cNvSpPr>
          <p:nvPr/>
        </p:nvSpPr>
        <p:spPr bwMode="auto">
          <a:xfrm>
            <a:off x="828400" y="3991927"/>
            <a:ext cx="5877200" cy="5078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latin typeface="Helvetica" charset="0"/>
                <a:cs typeface="+mn-cs"/>
              </a:rPr>
              <a:t>This </a:t>
            </a:r>
            <a:r>
              <a:rPr lang="en-US" sz="1800" dirty="0">
                <a:latin typeface="Helvetica" charset="0"/>
              </a:rPr>
              <a:t>project focuses on resource recommendation using the AAN corpus, a completely new and publicly available dataset that aims to facilitate NLP education and research. Previous work has been done in recommending scientific papers to others but, in addition to not including a large variety of resource types included in corpora like AAN, this also may be largely </a:t>
            </a:r>
            <a:r>
              <a:rPr lang="en-US" sz="1800" dirty="0" err="1">
                <a:latin typeface="Helvetica" charset="0"/>
              </a:rPr>
              <a:t>unaccessible</a:t>
            </a:r>
            <a:r>
              <a:rPr lang="en-US" sz="1800" dirty="0">
                <a:latin typeface="Helvetica" charset="0"/>
              </a:rPr>
              <a:t> to a beginner in the relevant topics.</a:t>
            </a:r>
            <a:endParaRPr lang="en-US" sz="1800" dirty="0" smtClean="0">
              <a:latin typeface="Helvetica" charset="0"/>
            </a:endParaRPr>
          </a:p>
          <a:p>
            <a:pPr>
              <a:defRPr/>
            </a:pPr>
            <a:r>
              <a:rPr lang="en-US" sz="1800" dirty="0" smtClean="0">
                <a:latin typeface="Helvetica" charset="0"/>
              </a:rPr>
              <a:t>For this reason, we focus on recommending resources (tutorials, corpora, etc.) and, in </a:t>
            </a:r>
            <a:r>
              <a:rPr lang="en-US" sz="1800" dirty="0">
                <a:latin typeface="Helvetica" charset="0"/>
              </a:rPr>
              <a:t>short, the user of our project would provide a title and an abstract for their proposed research, and this project would recommend resources relevant to preparing for such research</a:t>
            </a:r>
            <a:r>
              <a:rPr lang="en-US" sz="1800" dirty="0" smtClean="0">
                <a:latin typeface="Helvetica" charset="0"/>
              </a:rPr>
              <a:t>.</a:t>
            </a:r>
          </a:p>
          <a:p>
            <a:pPr>
              <a:defRPr/>
            </a:pPr>
            <a:r>
              <a:rPr lang="en-US" sz="1800" dirty="0" smtClean="0">
                <a:latin typeface="Helvetica" charset="0"/>
                <a:cs typeface="+mn-cs"/>
              </a:rPr>
              <a:t>Two preliminary implementations are performed, using Doc2Vec and LDA each in isolation. Following this, a deep-learning approach is taken; a neural network determines, for a resource and project pair, whether the resource is likely helpful to preparing for the project.</a:t>
            </a:r>
            <a:endParaRPr lang="en-US" sz="1800" dirty="0">
              <a:latin typeface="Helvetica" charset="0"/>
              <a:cs typeface="+mn-cs"/>
            </a:endParaRPr>
          </a:p>
        </p:txBody>
      </p:sp>
      <p:sp>
        <p:nvSpPr>
          <p:cNvPr id="9" name="Text Box 237"/>
          <p:cNvSpPr txBox="1">
            <a:spLocks noChangeArrowheads="1"/>
          </p:cNvSpPr>
          <p:nvPr/>
        </p:nvSpPr>
        <p:spPr bwMode="auto">
          <a:xfrm>
            <a:off x="828400" y="9136450"/>
            <a:ext cx="1365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Methods</a:t>
            </a:r>
            <a:endParaRPr lang="en-US" sz="2400" dirty="0">
              <a:solidFill>
                <a:srgbClr val="0071EE"/>
              </a:solidFill>
              <a:latin typeface="Helvetica" charset="0"/>
              <a:cs typeface="+mn-cs"/>
            </a:endParaRPr>
          </a:p>
        </p:txBody>
      </p:sp>
      <p:sp>
        <p:nvSpPr>
          <p:cNvPr id="10" name="Text Box 238"/>
          <p:cNvSpPr txBox="1">
            <a:spLocks noChangeArrowheads="1"/>
          </p:cNvSpPr>
          <p:nvPr/>
        </p:nvSpPr>
        <p:spPr bwMode="auto">
          <a:xfrm>
            <a:off x="828400" y="9622748"/>
            <a:ext cx="5877200" cy="535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Helvetica" charset="0"/>
                <a:cs typeface="+mn-cs"/>
              </a:rPr>
              <a:t>The LDA base implementation determines the most relevant topic to the project query, and to recommend the resources most relevant to this topic.</a:t>
            </a:r>
          </a:p>
          <a:p>
            <a:pPr>
              <a:defRPr/>
            </a:pPr>
            <a:r>
              <a:rPr lang="en-US" sz="1800" dirty="0" smtClean="0">
                <a:solidFill>
                  <a:srgbClr val="000000"/>
                </a:solidFill>
                <a:latin typeface="Helvetica" charset="0"/>
              </a:rPr>
              <a:t>The Doc2Vec base implementation instead embeds all the resources in a vector space, then determines the vector of the query and recommends similarly-embedded resources.</a:t>
            </a:r>
          </a:p>
          <a:p>
            <a:pPr>
              <a:defRPr/>
            </a:pPr>
            <a:r>
              <a:rPr lang="en-US" sz="1800" dirty="0" smtClean="0">
                <a:solidFill>
                  <a:srgbClr val="000000"/>
                </a:solidFill>
                <a:latin typeface="Helvetica" charset="0"/>
                <a:cs typeface="+mn-cs"/>
              </a:rPr>
              <a:t>As for the deep-learning approach, Figure 1 shows the neural network architecture </a:t>
            </a:r>
            <a:r>
              <a:rPr lang="en-US" sz="1800" dirty="0" smtClean="0">
                <a:solidFill>
                  <a:srgbClr val="000000"/>
                </a:solidFill>
                <a:latin typeface="Helvetica" charset="0"/>
              </a:rPr>
              <a:t>used in this project. For each resource, project query pair, the neural network takes as input the topic embedding of each, a set of similarity scores between the two, and the document </a:t>
            </a:r>
            <a:r>
              <a:rPr lang="en-US" sz="1800" dirty="0" err="1" smtClean="0">
                <a:solidFill>
                  <a:srgbClr val="000000"/>
                </a:solidFill>
                <a:latin typeface="Helvetica" charset="0"/>
              </a:rPr>
              <a:t>embeddings</a:t>
            </a:r>
            <a:r>
              <a:rPr lang="en-US" sz="1800" dirty="0" smtClean="0">
                <a:solidFill>
                  <a:srgbClr val="000000"/>
                </a:solidFill>
                <a:latin typeface="Helvetica" charset="0"/>
              </a:rPr>
              <a:t> of the titles and texts of each. For our purposes, we used LDA as the topic embedding, Doc2Vec for the document </a:t>
            </a:r>
            <a:r>
              <a:rPr lang="en-US" sz="1800" dirty="0" err="1" smtClean="0">
                <a:solidFill>
                  <a:srgbClr val="000000"/>
                </a:solidFill>
                <a:latin typeface="Helvetica" charset="0"/>
              </a:rPr>
              <a:t>embeddings</a:t>
            </a:r>
            <a:r>
              <a:rPr lang="en-US" sz="1800" dirty="0" smtClean="0">
                <a:solidFill>
                  <a:srgbClr val="000000"/>
                </a:solidFill>
                <a:latin typeface="Helvetica" charset="0"/>
              </a:rPr>
              <a:t>, and the cosine similarities of each of these two </a:t>
            </a:r>
            <a:r>
              <a:rPr lang="en-US" sz="1800" dirty="0" err="1" smtClean="0">
                <a:solidFill>
                  <a:srgbClr val="000000"/>
                </a:solidFill>
                <a:latin typeface="Helvetica" charset="0"/>
              </a:rPr>
              <a:t>embeddings</a:t>
            </a:r>
            <a:r>
              <a:rPr lang="en-US" sz="1800" dirty="0" smtClean="0">
                <a:solidFill>
                  <a:srgbClr val="000000"/>
                </a:solidFill>
                <a:latin typeface="Helvetica" charset="0"/>
              </a:rPr>
              <a:t> as the similarity scores. The network then outputs a score representing how likely it is that the resource is helpful in preparing for the queried project.</a:t>
            </a:r>
            <a:endParaRPr lang="en-US" sz="1800" dirty="0">
              <a:solidFill>
                <a:srgbClr val="000000"/>
              </a:solidFill>
              <a:latin typeface="Helvetica" charset="0"/>
              <a:cs typeface="+mn-cs"/>
            </a:endParaRPr>
          </a:p>
        </p:txBody>
      </p:sp>
      <p:sp>
        <p:nvSpPr>
          <p:cNvPr id="11" name="Text Box 243"/>
          <p:cNvSpPr txBox="1">
            <a:spLocks noChangeArrowheads="1"/>
          </p:cNvSpPr>
          <p:nvPr/>
        </p:nvSpPr>
        <p:spPr bwMode="auto">
          <a:xfrm>
            <a:off x="20675600" y="3229755"/>
            <a:ext cx="1211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Results</a:t>
            </a:r>
          </a:p>
        </p:txBody>
      </p:sp>
      <p:sp>
        <p:nvSpPr>
          <p:cNvPr id="12" name="Text Box 244"/>
          <p:cNvSpPr txBox="1">
            <a:spLocks noChangeArrowheads="1"/>
          </p:cNvSpPr>
          <p:nvPr/>
        </p:nvSpPr>
        <p:spPr bwMode="auto">
          <a:xfrm>
            <a:off x="20675600" y="3745095"/>
            <a:ext cx="5842275" cy="674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Helvetica" charset="0"/>
              </a:rPr>
              <a:t>Figure 2 below shows the document representations obtained with Doc2Vec as well as the topic clusters created with </a:t>
            </a:r>
            <a:r>
              <a:rPr lang="en-US" sz="1800" dirty="0" smtClean="0">
                <a:solidFill>
                  <a:srgbClr val="000000"/>
                </a:solidFill>
                <a:latin typeface="Helvetica" charset="0"/>
              </a:rPr>
              <a:t>LDA. </a:t>
            </a:r>
            <a:r>
              <a:rPr lang="en-US" sz="1800" dirty="0">
                <a:solidFill>
                  <a:srgbClr val="000000"/>
                </a:solidFill>
                <a:latin typeface="Helvetica" charset="0"/>
              </a:rPr>
              <a:t>T</a:t>
            </a:r>
            <a:r>
              <a:rPr lang="en-US" sz="1800" dirty="0" smtClean="0">
                <a:solidFill>
                  <a:srgbClr val="000000"/>
                </a:solidFill>
                <a:latin typeface="Helvetica" charset="0"/>
              </a:rPr>
              <a:t>he </a:t>
            </a:r>
            <a:r>
              <a:rPr lang="en-US" sz="1800" dirty="0">
                <a:solidFill>
                  <a:srgbClr val="000000"/>
                </a:solidFill>
                <a:latin typeface="Helvetica" charset="0"/>
              </a:rPr>
              <a:t>fact that related resources in these diagrams are grouped around a point is indicative of the clustering capabilities of these models</a:t>
            </a:r>
            <a:r>
              <a:rPr lang="en-US" sz="1800" dirty="0" smtClean="0">
                <a:solidFill>
                  <a:srgbClr val="000000"/>
                </a:solidFill>
                <a:latin typeface="Helvetica" charset="0"/>
              </a:rPr>
              <a:t>.</a:t>
            </a:r>
          </a:p>
          <a:p>
            <a:pPr>
              <a:defRPr/>
            </a:pPr>
            <a:r>
              <a:rPr lang="en-US" sz="1800" dirty="0" smtClean="0">
                <a:solidFill>
                  <a:srgbClr val="000000"/>
                </a:solidFill>
                <a:latin typeface="Helvetica" charset="0"/>
                <a:cs typeface="+mn-cs"/>
              </a:rPr>
              <a:t>Figure 3 shows the results of recommendation with LDA and Doc2Vec</a:t>
            </a:r>
            <a:r>
              <a:rPr lang="en-US" sz="1800" dirty="0" smtClean="0">
                <a:solidFill>
                  <a:srgbClr val="000000"/>
                </a:solidFill>
                <a:latin typeface="Helvetica" charset="0"/>
              </a:rPr>
              <a:t>. While both can be improved, </a:t>
            </a:r>
            <a:r>
              <a:rPr lang="en-US" sz="1800" dirty="0">
                <a:solidFill>
                  <a:srgbClr val="000000"/>
                </a:solidFill>
                <a:latin typeface="Helvetica" charset="0"/>
              </a:rPr>
              <a:t>the average performance of the LDA </a:t>
            </a:r>
            <a:r>
              <a:rPr lang="en-US" sz="1800" dirty="0" smtClean="0">
                <a:solidFill>
                  <a:srgbClr val="000000"/>
                </a:solidFill>
                <a:latin typeface="Helvetica" charset="0"/>
              </a:rPr>
              <a:t>model (0.45) </a:t>
            </a:r>
            <a:r>
              <a:rPr lang="en-US" sz="1800" dirty="0">
                <a:solidFill>
                  <a:srgbClr val="000000"/>
                </a:solidFill>
                <a:latin typeface="Helvetica" charset="0"/>
              </a:rPr>
              <a:t>seems to beat that of </a:t>
            </a:r>
            <a:r>
              <a:rPr lang="en-US" sz="1800" dirty="0" smtClean="0">
                <a:solidFill>
                  <a:srgbClr val="000000"/>
                </a:solidFill>
                <a:latin typeface="Helvetica" charset="0"/>
              </a:rPr>
              <a:t>Doc2Vec (0.34). </a:t>
            </a:r>
            <a:r>
              <a:rPr lang="en-US" sz="1800" dirty="0" smtClean="0">
                <a:solidFill>
                  <a:srgbClr val="000000"/>
                </a:solidFill>
                <a:latin typeface="Helvetica" charset="0"/>
                <a:cs typeface="+mn-cs"/>
              </a:rPr>
              <a:t>LDA seems to perform better on queries with well-defined topics (e.g. 5 and 6) whereas Doc2Vec seems to perform better on queries from a mix of topics (e.g. 2 and 8).</a:t>
            </a:r>
          </a:p>
          <a:p>
            <a:pPr>
              <a:defRPr/>
            </a:pPr>
            <a:r>
              <a:rPr lang="en-US" sz="1800" dirty="0" smtClean="0">
                <a:solidFill>
                  <a:srgbClr val="000000"/>
                </a:solidFill>
                <a:latin typeface="Helvetica" charset="0"/>
              </a:rPr>
              <a:t>The neural network was trained and tested on a human-annotated corpus, in which resources were marked as helpful or unhelpful for given projects. Randomly splitting this into a training and testing set, we evaluated whether those marked unhelpful were given a score that represented as such (negative) and analogously for those marked helpful (</a:t>
            </a:r>
            <a:r>
              <a:rPr lang="en-US" sz="1800" dirty="0">
                <a:solidFill>
                  <a:srgbClr val="000000"/>
                </a:solidFill>
                <a:latin typeface="Helvetica" charset="0"/>
              </a:rPr>
              <a:t>scored positive). Using </a:t>
            </a:r>
            <a:r>
              <a:rPr lang="en-US" sz="1800" dirty="0" smtClean="0">
                <a:solidFill>
                  <a:srgbClr val="000000"/>
                </a:solidFill>
                <a:latin typeface="Helvetica" charset="0"/>
              </a:rPr>
              <a:t>this metric</a:t>
            </a:r>
            <a:r>
              <a:rPr lang="en-US" sz="1800" dirty="0">
                <a:solidFill>
                  <a:srgbClr val="000000"/>
                </a:solidFill>
                <a:latin typeface="Helvetica" charset="0"/>
              </a:rPr>
              <a:t>, this neural network attained </a:t>
            </a:r>
            <a:r>
              <a:rPr lang="en-US" sz="1800" dirty="0" smtClean="0">
                <a:solidFill>
                  <a:srgbClr val="000000"/>
                </a:solidFill>
                <a:latin typeface="Helvetica" charset="0"/>
              </a:rPr>
              <a:t>a 73.79% </a:t>
            </a:r>
            <a:r>
              <a:rPr lang="en-US" sz="1800" dirty="0">
                <a:solidFill>
                  <a:srgbClr val="000000"/>
                </a:solidFill>
                <a:latin typeface="Helvetica" charset="0"/>
              </a:rPr>
              <a:t>accuracy when run </a:t>
            </a:r>
            <a:r>
              <a:rPr lang="en-US" sz="1800" dirty="0" smtClean="0">
                <a:solidFill>
                  <a:srgbClr val="000000"/>
                </a:solidFill>
                <a:latin typeface="Helvetica" charset="0"/>
              </a:rPr>
              <a:t>on 5 epochs and a 74.76% accuracy when run on 10 epochs. The baseline metric (if recommending all helpful or all not helpful) is 51.46%, so this presents a significant improvement.</a:t>
            </a:r>
            <a:endParaRPr lang="en-US" sz="1800" dirty="0">
              <a:solidFill>
                <a:srgbClr val="000000"/>
              </a:solidFill>
              <a:latin typeface="Helvetica" charset="0"/>
              <a:cs typeface="+mn-cs"/>
            </a:endParaRPr>
          </a:p>
        </p:txBody>
      </p:sp>
      <p:sp>
        <p:nvSpPr>
          <p:cNvPr id="13" name="Text Box 245"/>
          <p:cNvSpPr txBox="1">
            <a:spLocks noChangeArrowheads="1"/>
          </p:cNvSpPr>
          <p:nvPr/>
        </p:nvSpPr>
        <p:spPr bwMode="auto">
          <a:xfrm>
            <a:off x="20666363" y="10503934"/>
            <a:ext cx="1708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Conclusion</a:t>
            </a:r>
          </a:p>
        </p:txBody>
      </p:sp>
      <p:sp>
        <p:nvSpPr>
          <p:cNvPr id="15" name="Text Box 247"/>
          <p:cNvSpPr txBox="1">
            <a:spLocks noChangeArrowheads="1"/>
          </p:cNvSpPr>
          <p:nvPr/>
        </p:nvSpPr>
        <p:spPr bwMode="auto">
          <a:xfrm>
            <a:off x="20675600" y="14984006"/>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5353894"/>
            <a:ext cx="58422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smtClean="0">
                <a:solidFill>
                  <a:srgbClr val="000000"/>
                </a:solidFill>
                <a:latin typeface="Helvetica" charset="0"/>
                <a:cs typeface="+mn-cs"/>
              </a:rPr>
              <a:t>Thanks so much to our advisor Dr. </a:t>
            </a:r>
            <a:r>
              <a:rPr lang="en-US" sz="1400" dirty="0" err="1" smtClean="0">
                <a:solidFill>
                  <a:srgbClr val="000000"/>
                </a:solidFill>
                <a:latin typeface="Helvetica" charset="0"/>
                <a:cs typeface="+mn-cs"/>
              </a:rPr>
              <a:t>Dragomir</a:t>
            </a:r>
            <a:r>
              <a:rPr lang="en-US" sz="1400" dirty="0" smtClean="0">
                <a:solidFill>
                  <a:srgbClr val="000000"/>
                </a:solidFill>
                <a:latin typeface="Helvetica" charset="0"/>
                <a:cs typeface="+mn-cs"/>
              </a:rPr>
              <a:t> </a:t>
            </a:r>
            <a:r>
              <a:rPr lang="en-US" sz="1400" dirty="0" err="1" smtClean="0">
                <a:solidFill>
                  <a:srgbClr val="000000"/>
                </a:solidFill>
                <a:latin typeface="Helvetica" charset="0"/>
                <a:cs typeface="+mn-cs"/>
              </a:rPr>
              <a:t>Radev</a:t>
            </a:r>
            <a:r>
              <a:rPr lang="en-US" sz="1400" dirty="0" smtClean="0">
                <a:solidFill>
                  <a:srgbClr val="000000"/>
                </a:solidFill>
                <a:latin typeface="Helvetica" charset="0"/>
                <a:cs typeface="+mn-cs"/>
              </a:rPr>
              <a:t>, and Alex and Irene for all your </a:t>
            </a:r>
            <a:r>
              <a:rPr lang="en-US" sz="1400" dirty="0" smtClean="0">
                <a:solidFill>
                  <a:srgbClr val="000000"/>
                </a:solidFill>
                <a:latin typeface="Helvetica" charset="0"/>
                <a:cs typeface="+mn-cs"/>
              </a:rPr>
              <a:t>guidance and hard work. </a:t>
            </a:r>
            <a:r>
              <a:rPr lang="en-US" sz="1400" dirty="0" smtClean="0">
                <a:solidFill>
                  <a:srgbClr val="000000"/>
                </a:solidFill>
                <a:latin typeface="Helvetica" charset="0"/>
                <a:cs typeface="+mn-cs"/>
              </a:rPr>
              <a:t>Thanks to everyone in the LILY Lab who helped with annotations, and thanks to Applied Math DUS Dr. John </a:t>
            </a:r>
            <a:r>
              <a:rPr lang="en-US" sz="1400" dirty="0" err="1" smtClean="0">
                <a:solidFill>
                  <a:srgbClr val="000000"/>
                </a:solidFill>
                <a:latin typeface="Helvetica" charset="0"/>
                <a:cs typeface="+mn-cs"/>
              </a:rPr>
              <a:t>Wettlaufer</a:t>
            </a:r>
            <a:r>
              <a:rPr lang="en-US" sz="1400" dirty="0" smtClean="0">
                <a:solidFill>
                  <a:srgbClr val="000000"/>
                </a:solidFill>
                <a:latin typeface="Helvetica" charset="0"/>
                <a:cs typeface="+mn-cs"/>
              </a:rPr>
              <a:t>.</a:t>
            </a:r>
            <a:endParaRPr lang="en-US" sz="1400" dirty="0">
              <a:solidFill>
                <a:srgbClr val="000000"/>
              </a:solidFill>
              <a:latin typeface="Helvetica" charset="0"/>
              <a:cs typeface="+mn-cs"/>
            </a:endParaRPr>
          </a:p>
        </p:txBody>
      </p:sp>
      <p:sp>
        <p:nvSpPr>
          <p:cNvPr id="17" name="Text Box 250"/>
          <p:cNvSpPr txBox="1">
            <a:spLocks noChangeArrowheads="1"/>
          </p:cNvSpPr>
          <p:nvPr/>
        </p:nvSpPr>
        <p:spPr bwMode="auto">
          <a:xfrm>
            <a:off x="4396154" y="1517650"/>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smtClean="0">
                <a:latin typeface="Helvetica" charset="0"/>
                <a:cs typeface="+mn-cs"/>
              </a:rPr>
              <a:t>Robert Tung,</a:t>
            </a:r>
            <a:r>
              <a:rPr lang="en-US" sz="3600" baseline="30000" dirty="0">
                <a:latin typeface="Helvetica" charset="0"/>
                <a:cs typeface="+mn-cs"/>
              </a:rPr>
              <a:t>1</a:t>
            </a:r>
            <a:r>
              <a:rPr lang="en-US" sz="3600" dirty="0">
                <a:latin typeface="Helvetica" charset="0"/>
                <a:cs typeface="+mn-cs"/>
              </a:rPr>
              <a:t> </a:t>
            </a:r>
            <a:r>
              <a:rPr lang="en-US" sz="3600" dirty="0" smtClean="0">
                <a:latin typeface="Helvetica" charset="0"/>
                <a:cs typeface="+mn-cs"/>
              </a:rPr>
              <a:t>Alexander R. </a:t>
            </a:r>
            <a:r>
              <a:rPr lang="en-US" sz="3600" dirty="0" smtClean="0">
                <a:latin typeface="Helvetica" charset="0"/>
                <a:cs typeface="+mn-cs"/>
              </a:rPr>
              <a:t>Fabbri,</a:t>
            </a:r>
            <a:r>
              <a:rPr lang="en-US" sz="3600" baseline="30000" dirty="0">
                <a:latin typeface="Helvetica" charset="0"/>
              </a:rPr>
              <a:t>1</a:t>
            </a:r>
            <a:r>
              <a:rPr lang="en-US" sz="3600" dirty="0" smtClean="0">
                <a:latin typeface="Helvetica" charset="0"/>
              </a:rPr>
              <a:t> Irene L</a:t>
            </a:r>
            <a:r>
              <a:rPr lang="en-US" sz="3600" dirty="0">
                <a:latin typeface="Helvetica" charset="0"/>
              </a:rPr>
              <a:t>i</a:t>
            </a:r>
            <a:r>
              <a:rPr lang="en-US" sz="3600" dirty="0" smtClean="0">
                <a:latin typeface="Helvetica" charset="0"/>
              </a:rPr>
              <a:t>,</a:t>
            </a:r>
            <a:r>
              <a:rPr lang="en-US" sz="3600" baseline="30000" dirty="0" smtClean="0">
                <a:latin typeface="Helvetica" charset="0"/>
              </a:rPr>
              <a:t>1</a:t>
            </a:r>
            <a:r>
              <a:rPr lang="en-US" sz="3600" dirty="0" smtClean="0">
                <a:latin typeface="Helvetica" charset="0"/>
              </a:rPr>
              <a:t> </a:t>
            </a:r>
            <a:r>
              <a:rPr lang="en-US" sz="3600" dirty="0" smtClean="0">
                <a:latin typeface="Helvetica" charset="0"/>
                <a:cs typeface="+mn-cs"/>
              </a:rPr>
              <a:t>and </a:t>
            </a:r>
            <a:r>
              <a:rPr lang="en-US" sz="3600" dirty="0" err="1" smtClean="0">
                <a:latin typeface="Helvetica" charset="0"/>
                <a:cs typeface="+mn-cs"/>
              </a:rPr>
              <a:t>Dragomir</a:t>
            </a:r>
            <a:r>
              <a:rPr lang="en-US" sz="3600" dirty="0" smtClean="0">
                <a:latin typeface="Helvetica" charset="0"/>
                <a:cs typeface="+mn-cs"/>
              </a:rPr>
              <a:t> </a:t>
            </a:r>
            <a:r>
              <a:rPr lang="en-US" sz="3600" dirty="0" err="1" smtClean="0">
                <a:latin typeface="Helvetica" charset="0"/>
                <a:cs typeface="+mn-cs"/>
              </a:rPr>
              <a:t>Radev</a:t>
            </a:r>
            <a:r>
              <a:rPr lang="en-US" sz="3600" dirty="0" smtClean="0">
                <a:latin typeface="Helvetica" charset="0"/>
                <a:cs typeface="+mn-cs"/>
              </a:rPr>
              <a:t> Ph.D.</a:t>
            </a:r>
            <a:r>
              <a:rPr lang="en-US" sz="3600" baseline="30000" dirty="0">
                <a:latin typeface="Helvetica" charset="0"/>
              </a:rPr>
              <a:t>1</a:t>
            </a:r>
            <a:endParaRPr lang="en-US" sz="3600" baseline="30000" dirty="0">
              <a:cs typeface="+mn-cs"/>
            </a:endParaRPr>
          </a:p>
        </p:txBody>
      </p:sp>
      <p:sp>
        <p:nvSpPr>
          <p:cNvPr id="18" name="Text Box 40"/>
          <p:cNvSpPr txBox="1">
            <a:spLocks noChangeArrowheads="1"/>
          </p:cNvSpPr>
          <p:nvPr/>
        </p:nvSpPr>
        <p:spPr bwMode="auto">
          <a:xfrm>
            <a:off x="4396154" y="493713"/>
            <a:ext cx="2093530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5200" dirty="0" smtClean="0">
                <a:solidFill>
                  <a:srgbClr val="0071EE"/>
                </a:solidFill>
                <a:latin typeface="Helvetica" charset="0"/>
                <a:cs typeface="+mn-cs"/>
              </a:rPr>
              <a:t>Resource Recommendation for AAN</a:t>
            </a:r>
            <a:endParaRPr lang="en-US" dirty="0">
              <a:solidFill>
                <a:srgbClr val="0071EE"/>
              </a:solidFill>
              <a:cs typeface="+mn-cs"/>
            </a:endParaRPr>
          </a:p>
        </p:txBody>
      </p:sp>
      <p:sp>
        <p:nvSpPr>
          <p:cNvPr id="19" name="Text Box 251"/>
          <p:cNvSpPr txBox="1">
            <a:spLocks noChangeArrowheads="1"/>
          </p:cNvSpPr>
          <p:nvPr/>
        </p:nvSpPr>
        <p:spPr bwMode="auto">
          <a:xfrm>
            <a:off x="4554415" y="2179638"/>
            <a:ext cx="2023989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aseline="30000" dirty="0">
                <a:solidFill>
                  <a:srgbClr val="000000"/>
                </a:solidFill>
                <a:latin typeface="Helvetica" charset="0"/>
              </a:rPr>
              <a:t>1</a:t>
            </a:r>
            <a:r>
              <a:rPr lang="en-US" sz="2800" dirty="0">
                <a:solidFill>
                  <a:srgbClr val="000000"/>
                </a:solidFill>
                <a:latin typeface="Helvetica" charset="0"/>
              </a:rPr>
              <a:t>Department of Computer Science, Yale University, New Haven, CT</a:t>
            </a:r>
            <a:endParaRPr lang="en-US" sz="2800" dirty="0">
              <a:solidFill>
                <a:srgbClr val="000000"/>
              </a:solidFill>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5" name="Text Box 38"/>
          <p:cNvSpPr txBox="1">
            <a:spLocks noChangeArrowheads="1"/>
          </p:cNvSpPr>
          <p:nvPr/>
        </p:nvSpPr>
        <p:spPr bwMode="auto">
          <a:xfrm>
            <a:off x="8527020" y="10235326"/>
            <a:ext cx="46737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1400" b="1" dirty="0">
                <a:solidFill>
                  <a:srgbClr val="0071EE"/>
                </a:solidFill>
                <a:latin typeface="Helvetica" charset="0"/>
                <a:cs typeface="+mn-cs"/>
              </a:rPr>
              <a:t>Figure 1. </a:t>
            </a:r>
            <a:r>
              <a:rPr lang="en-US" sz="1400" dirty="0" smtClean="0">
                <a:solidFill>
                  <a:srgbClr val="0071EE"/>
                </a:solidFill>
                <a:latin typeface="Helvetica" charset="0"/>
                <a:cs typeface="+mn-cs"/>
              </a:rPr>
              <a:t>Neural Network Architecture.</a:t>
            </a:r>
            <a:endParaRPr lang="en-US" sz="1400" dirty="0">
              <a:solidFill>
                <a:srgbClr val="0071EE"/>
              </a:solidFill>
              <a:latin typeface="Helvetica" charset="0"/>
              <a:cs typeface="+mn-cs"/>
            </a:endParaRPr>
          </a:p>
        </p:txBody>
      </p:sp>
      <p:sp>
        <p:nvSpPr>
          <p:cNvPr id="226" name="Text Box 38"/>
          <p:cNvSpPr txBox="1">
            <a:spLocks noChangeArrowheads="1"/>
          </p:cNvSpPr>
          <p:nvPr/>
        </p:nvSpPr>
        <p:spPr bwMode="auto">
          <a:xfrm>
            <a:off x="11174863" y="15161757"/>
            <a:ext cx="5184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1400" b="1" dirty="0">
                <a:solidFill>
                  <a:srgbClr val="0071EE"/>
                </a:solidFill>
                <a:latin typeface="Helvetica" charset="0"/>
                <a:cs typeface="+mn-cs"/>
              </a:rPr>
              <a:t>Figure </a:t>
            </a:r>
            <a:r>
              <a:rPr lang="en-US" sz="1400" b="1" dirty="0">
                <a:solidFill>
                  <a:srgbClr val="0071EE"/>
                </a:solidFill>
                <a:latin typeface="Helvetica" charset="0"/>
              </a:rPr>
              <a:t>2</a:t>
            </a:r>
            <a:r>
              <a:rPr lang="en-US" sz="1400" dirty="0" smtClean="0">
                <a:solidFill>
                  <a:srgbClr val="0071EE"/>
                </a:solidFill>
                <a:latin typeface="Helvetica" charset="0"/>
                <a:cs typeface="+mn-cs"/>
              </a:rPr>
              <a:t>. LDA and Doc2Vec </a:t>
            </a:r>
            <a:r>
              <a:rPr lang="en-US" sz="1400" dirty="0" err="1" smtClean="0">
                <a:solidFill>
                  <a:srgbClr val="0071EE"/>
                </a:solidFill>
                <a:latin typeface="Helvetica" charset="0"/>
                <a:cs typeface="+mn-cs"/>
              </a:rPr>
              <a:t>Embeddings</a:t>
            </a:r>
            <a:r>
              <a:rPr lang="en-US" sz="1400" dirty="0" smtClean="0">
                <a:solidFill>
                  <a:srgbClr val="0071EE"/>
                </a:solidFill>
                <a:latin typeface="Helvetica" charset="0"/>
                <a:cs typeface="+mn-cs"/>
              </a:rPr>
              <a:t> in t-SNE</a:t>
            </a:r>
            <a:endParaRPr lang="en-US" sz="1400" dirty="0">
              <a:solidFill>
                <a:srgbClr val="0071EE"/>
              </a:solidFill>
              <a:latin typeface="Helvetica" charset="0"/>
              <a:cs typeface="+mn-cs"/>
            </a:endParaRP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LILY Lab</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9" name="Picture 5" descr="C:\Users\Dragomir Radev\Dropbox\Drago\Yale_University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pic>
        <p:nvPicPr>
          <p:cNvPr id="303" name="Picture 302" descr="netwo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3529964"/>
            <a:ext cx="10138829" cy="6141904"/>
          </a:xfrm>
          <a:prstGeom prst="rect">
            <a:avLst/>
          </a:prstGeom>
        </p:spPr>
      </p:pic>
      <p:pic>
        <p:nvPicPr>
          <p:cNvPr id="304" name="Picture 303" descr="final_combined.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0113" y="11065863"/>
            <a:ext cx="13193504" cy="3940122"/>
          </a:xfrm>
          <a:prstGeom prst="rect">
            <a:avLst/>
          </a:prstGeom>
        </p:spPr>
      </p:pic>
      <p:sp>
        <p:nvSpPr>
          <p:cNvPr id="305" name="Text Box 38"/>
          <p:cNvSpPr txBox="1">
            <a:spLocks noChangeArrowheads="1"/>
          </p:cNvSpPr>
          <p:nvPr/>
        </p:nvSpPr>
        <p:spPr bwMode="auto">
          <a:xfrm>
            <a:off x="15123772" y="10097148"/>
            <a:ext cx="46737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1400" b="1" dirty="0">
                <a:solidFill>
                  <a:srgbClr val="0071EE"/>
                </a:solidFill>
                <a:latin typeface="Helvetica" charset="0"/>
                <a:cs typeface="+mn-cs"/>
              </a:rPr>
              <a:t>Figure </a:t>
            </a:r>
            <a:r>
              <a:rPr lang="en-US" sz="1400" b="1" dirty="0" smtClean="0">
                <a:solidFill>
                  <a:srgbClr val="0071EE"/>
                </a:solidFill>
                <a:latin typeface="Helvetica" charset="0"/>
              </a:rPr>
              <a:t>3</a:t>
            </a:r>
            <a:r>
              <a:rPr lang="en-US" sz="1400" b="1" dirty="0" smtClean="0">
                <a:solidFill>
                  <a:srgbClr val="0071EE"/>
                </a:solidFill>
                <a:latin typeface="Helvetica" charset="0"/>
                <a:cs typeface="+mn-cs"/>
              </a:rPr>
              <a:t>. </a:t>
            </a:r>
            <a:r>
              <a:rPr lang="en-US" sz="1400" dirty="0" smtClean="0">
                <a:solidFill>
                  <a:srgbClr val="0071EE"/>
                </a:solidFill>
                <a:latin typeface="Helvetica" charset="0"/>
                <a:cs typeface="+mn-cs"/>
              </a:rPr>
              <a:t>Relevance Accuracies of the LDA and Doc2Vec Recommendation Models</a:t>
            </a:r>
            <a:endParaRPr lang="en-US" sz="1400" dirty="0">
              <a:solidFill>
                <a:srgbClr val="0071EE"/>
              </a:solidFill>
              <a:latin typeface="Helvetica" charset="0"/>
              <a:cs typeface="+mn-cs"/>
            </a:endParaRPr>
          </a:p>
        </p:txBody>
      </p:sp>
      <p:sp>
        <p:nvSpPr>
          <p:cNvPr id="306" name="Text Box 244"/>
          <p:cNvSpPr txBox="1">
            <a:spLocks noChangeArrowheads="1"/>
          </p:cNvSpPr>
          <p:nvPr/>
        </p:nvSpPr>
        <p:spPr bwMode="auto">
          <a:xfrm>
            <a:off x="20666363" y="10965897"/>
            <a:ext cx="58422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Helvetica" charset="0"/>
              </a:rPr>
              <a:t>While there are many improvements that may be made in the future, it is encouraging to see that our neural network using the topic representations and document </a:t>
            </a:r>
            <a:r>
              <a:rPr lang="en-US" sz="1800" dirty="0" err="1">
                <a:solidFill>
                  <a:srgbClr val="000000"/>
                </a:solidFill>
                <a:latin typeface="Helvetica" charset="0"/>
              </a:rPr>
              <a:t>embeddings</a:t>
            </a:r>
            <a:r>
              <a:rPr lang="en-US" sz="1800" dirty="0">
                <a:solidFill>
                  <a:srgbClr val="000000"/>
                </a:solidFill>
                <a:latin typeface="Helvetica" charset="0"/>
              </a:rPr>
              <a:t> of resources can provide helpful resources with a sufficiently high accuracy.</a:t>
            </a:r>
            <a:endParaRPr lang="en-US" sz="1800" dirty="0">
              <a:solidFill>
                <a:srgbClr val="000000"/>
              </a:solidFill>
              <a:latin typeface="Helvetica" charset="0"/>
              <a:cs typeface="+mn-cs"/>
            </a:endParaRPr>
          </a:p>
        </p:txBody>
      </p:sp>
      <p:sp>
        <p:nvSpPr>
          <p:cNvPr id="307" name="Text Box 249"/>
          <p:cNvSpPr txBox="1">
            <a:spLocks noChangeArrowheads="1"/>
          </p:cNvSpPr>
          <p:nvPr/>
        </p:nvSpPr>
        <p:spPr bwMode="auto">
          <a:xfrm>
            <a:off x="10845727" y="15631010"/>
            <a:ext cx="5842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400" dirty="0" smtClean="0">
                <a:solidFill>
                  <a:srgbClr val="000000"/>
                </a:solidFill>
                <a:latin typeface="Helvetica" charset="0"/>
                <a:cs typeface="+mn-cs"/>
              </a:rPr>
              <a:t>All of the relevant code for this project can be found at</a:t>
            </a:r>
            <a:r>
              <a:rPr lang="en-US" sz="1400" dirty="0" smtClean="0">
                <a:solidFill>
                  <a:srgbClr val="000000"/>
                </a:solidFill>
                <a:latin typeface="Helvetica" charset="0"/>
              </a:rPr>
              <a:t>:</a:t>
            </a:r>
          </a:p>
          <a:p>
            <a:pPr algn="ctr">
              <a:defRPr/>
            </a:pPr>
            <a:r>
              <a:rPr lang="en-US" sz="1400" dirty="0" smtClean="0">
                <a:solidFill>
                  <a:srgbClr val="000000"/>
                </a:solidFill>
                <a:latin typeface="Helvetica" charset="0"/>
              </a:rPr>
              <a:t>https</a:t>
            </a:r>
            <a:r>
              <a:rPr lang="en-US" sz="1400" dirty="0">
                <a:solidFill>
                  <a:srgbClr val="000000"/>
                </a:solidFill>
                <a:latin typeface="Helvetica" charset="0"/>
              </a:rPr>
              <a:t>://</a:t>
            </a:r>
            <a:r>
              <a:rPr lang="en-US" sz="1400" dirty="0" err="1">
                <a:solidFill>
                  <a:srgbClr val="000000"/>
                </a:solidFill>
                <a:latin typeface="Helvetica" charset="0"/>
              </a:rPr>
              <a:t>github.com</a:t>
            </a:r>
            <a:r>
              <a:rPr lang="en-US" sz="1400" dirty="0">
                <a:solidFill>
                  <a:srgbClr val="000000"/>
                </a:solidFill>
                <a:latin typeface="Helvetica" charset="0"/>
              </a:rPr>
              <a:t>/</a:t>
            </a:r>
            <a:r>
              <a:rPr lang="en-US" sz="1400" dirty="0" err="1">
                <a:solidFill>
                  <a:srgbClr val="000000"/>
                </a:solidFill>
                <a:latin typeface="Helvetica" charset="0"/>
              </a:rPr>
              <a:t>IreneZihuiLi</a:t>
            </a:r>
            <a:r>
              <a:rPr lang="en-US" sz="1400" dirty="0">
                <a:solidFill>
                  <a:srgbClr val="000000"/>
                </a:solidFill>
                <a:latin typeface="Helvetica" charset="0"/>
              </a:rPr>
              <a:t>/</a:t>
            </a:r>
            <a:r>
              <a:rPr lang="en-US" sz="1400" dirty="0" err="1" smtClean="0">
                <a:solidFill>
                  <a:srgbClr val="000000"/>
                </a:solidFill>
                <a:latin typeface="Helvetica" charset="0"/>
              </a:rPr>
              <a:t>aan_rec</a:t>
            </a:r>
            <a:endParaRPr lang="en-US" sz="1400" dirty="0">
              <a:solidFill>
                <a:srgbClr val="000000"/>
              </a:solidFill>
              <a:latin typeface="Helvetica" charset="0"/>
              <a:cs typeface="+mn-cs"/>
            </a:endParaRPr>
          </a:p>
        </p:txBody>
      </p:sp>
      <p:sp>
        <p:nvSpPr>
          <p:cNvPr id="308" name="Text Box 245"/>
          <p:cNvSpPr txBox="1">
            <a:spLocks noChangeArrowheads="1"/>
          </p:cNvSpPr>
          <p:nvPr/>
        </p:nvSpPr>
        <p:spPr bwMode="auto">
          <a:xfrm>
            <a:off x="20689454" y="12566662"/>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Future Work</a:t>
            </a:r>
            <a:endParaRPr lang="en-US" sz="2400" dirty="0">
              <a:solidFill>
                <a:srgbClr val="0071EE"/>
              </a:solidFill>
              <a:latin typeface="Helvetica" charset="0"/>
              <a:cs typeface="+mn-cs"/>
            </a:endParaRPr>
          </a:p>
        </p:txBody>
      </p:sp>
      <p:sp>
        <p:nvSpPr>
          <p:cNvPr id="309" name="Text Box 244"/>
          <p:cNvSpPr txBox="1">
            <a:spLocks noChangeArrowheads="1"/>
          </p:cNvSpPr>
          <p:nvPr/>
        </p:nvSpPr>
        <p:spPr bwMode="auto">
          <a:xfrm>
            <a:off x="20705086" y="13041184"/>
            <a:ext cx="584227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Helvetica" charset="0"/>
              </a:rPr>
              <a:t>A future project may determine if LDA and Doc2Vec are indeed the best tools for topic and document </a:t>
            </a:r>
            <a:r>
              <a:rPr lang="en-US" sz="1800" dirty="0" err="1" smtClean="0">
                <a:solidFill>
                  <a:srgbClr val="000000"/>
                </a:solidFill>
                <a:latin typeface="Helvetica" charset="0"/>
              </a:rPr>
              <a:t>embeddings</a:t>
            </a:r>
            <a:r>
              <a:rPr lang="en-US" sz="1800" dirty="0" smtClean="0">
                <a:solidFill>
                  <a:srgbClr val="000000"/>
                </a:solidFill>
                <a:latin typeface="Helvetica" charset="0"/>
              </a:rPr>
              <a:t> respectively, and if other similarity scores may improve recommendation.</a:t>
            </a:r>
          </a:p>
          <a:p>
            <a:pPr>
              <a:defRPr/>
            </a:pPr>
            <a:r>
              <a:rPr lang="en-US" sz="1800" dirty="0" smtClean="0">
                <a:solidFill>
                  <a:srgbClr val="000000"/>
                </a:solidFill>
                <a:latin typeface="Helvetica" charset="0"/>
                <a:cs typeface="+mn-cs"/>
              </a:rPr>
              <a:t>Additionally, the network architecture may be further tuned to provide better recommendations, and completely new approaches may be taken.</a:t>
            </a:r>
            <a:endParaRPr lang="en-US" sz="1800" dirty="0">
              <a:solidFill>
                <a:srgbClr val="000000"/>
              </a:solidFill>
              <a:latin typeface="Helvetica" charset="0"/>
              <a:cs typeface="+mn-cs"/>
            </a:endParaRPr>
          </a:p>
        </p:txBody>
      </p:sp>
      <p:pic>
        <p:nvPicPr>
          <p:cNvPr id="4" name="Picture 3" descr="Screen Shot 2018-04-23 at 1.59.02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73285" y="7086921"/>
            <a:ext cx="5324216" cy="2954291"/>
          </a:xfrm>
          <a:prstGeom prst="rect">
            <a:avLst/>
          </a:prstGeom>
        </p:spPr>
      </p:pic>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TotalTime>
  <Words>816</Words>
  <Application>Microsoft Macintosh PowerPoint</Application>
  <PresentationFormat>Custom</PresentationFormat>
  <Paragraphs>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photo+design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Robert Tung</cp:lastModifiedBy>
  <cp:revision>18</cp:revision>
  <dcterms:created xsi:type="dcterms:W3CDTF">2013-06-13T16:39:06Z</dcterms:created>
  <dcterms:modified xsi:type="dcterms:W3CDTF">2018-04-23T18:40:36Z</dcterms:modified>
</cp:coreProperties>
</file>