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65" d="100"/>
          <a:sy n="65" d="100"/>
        </p:scale>
        <p:origin x="144" y="-1024"/>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12/13/17</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916685"/>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7142" y="3873125"/>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Introduction</a:t>
            </a:r>
          </a:p>
        </p:txBody>
      </p:sp>
      <p:sp>
        <p:nvSpPr>
          <p:cNvPr id="8" name="Text Box 235"/>
          <p:cNvSpPr txBox="1">
            <a:spLocks noChangeArrowheads="1"/>
          </p:cNvSpPr>
          <p:nvPr/>
        </p:nvSpPr>
        <p:spPr bwMode="auto">
          <a:xfrm>
            <a:off x="828400" y="4458550"/>
            <a:ext cx="5877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a:t>
            </a:r>
            <a:r>
              <a:rPr lang="en-US" sz="1800" dirty="0" smtClean="0"/>
              <a:t>here </a:t>
            </a:r>
            <a:r>
              <a:rPr lang="en-US" sz="1800" dirty="0"/>
              <a:t>are many languages for which </a:t>
            </a:r>
            <a:r>
              <a:rPr lang="en-US" sz="1800" dirty="0" smtClean="0"/>
              <a:t>there exist databases with the language’s corresponding grammar </a:t>
            </a:r>
            <a:r>
              <a:rPr lang="en-US" sz="1800" dirty="0"/>
              <a:t>and </a:t>
            </a:r>
            <a:r>
              <a:rPr lang="en-US" sz="1800" dirty="0" smtClean="0"/>
              <a:t>syntax, which provides </a:t>
            </a:r>
            <a:r>
              <a:rPr lang="en-US" sz="1800" dirty="0"/>
              <a:t>us with the capability to directly translate documents or </a:t>
            </a:r>
            <a:r>
              <a:rPr lang="en-US" sz="1800" dirty="0" smtClean="0"/>
              <a:t>queries </a:t>
            </a:r>
            <a:r>
              <a:rPr lang="en-US" sz="1800" dirty="0"/>
              <a:t>in that language. However, there are also minority languages and dialects that are not possible to translate directly because we do not know their grammars. The goal of this project is to </a:t>
            </a:r>
            <a:r>
              <a:rPr lang="en-US" sz="1800" dirty="0" smtClean="0"/>
              <a:t>use similar </a:t>
            </a:r>
            <a:r>
              <a:rPr lang="en-US" sz="1800" dirty="0"/>
              <a:t>languages that are part of the same family to build the grammar and </a:t>
            </a:r>
            <a:r>
              <a:rPr lang="en-US" sz="1800" dirty="0" smtClean="0"/>
              <a:t>then translate </a:t>
            </a:r>
            <a:r>
              <a:rPr lang="en-US" sz="1800" dirty="0"/>
              <a:t>these minority </a:t>
            </a:r>
            <a:r>
              <a:rPr lang="en-US" sz="1800" dirty="0" smtClean="0"/>
              <a:t>languages in order to retrieve information using a search engine. </a:t>
            </a:r>
            <a:r>
              <a:rPr lang="en-US" sz="1800" dirty="0"/>
              <a:t>My personal project was to find and annotate resources for the MATERIAL project to facilitate language translation when submitting a query in the INDRI search bar that is in minority languages or when parsing documents written a minority language. </a:t>
            </a:r>
            <a:r>
              <a:rPr lang="en-US" sz="1800" dirty="0" smtClean="0"/>
              <a:t>This will better the development of the Cross-Lingual Information Retrieval (CLIR) system for the </a:t>
            </a:r>
            <a:r>
              <a:rPr lang="en-US" sz="1800" dirty="0"/>
              <a:t>Machine Translation for English Retrieval of Information in Any Language</a:t>
            </a:r>
            <a:r>
              <a:rPr lang="en-US" sz="1800" dirty="0"/>
              <a:t> </a:t>
            </a:r>
            <a:r>
              <a:rPr lang="en-US" sz="1800" dirty="0" smtClean="0"/>
              <a:t>(MATERIAL) Project.</a:t>
            </a:r>
            <a:endParaRPr lang="en-US" sz="1800" dirty="0"/>
          </a:p>
        </p:txBody>
      </p:sp>
      <p:sp>
        <p:nvSpPr>
          <p:cNvPr id="9" name="Text Box 237"/>
          <p:cNvSpPr txBox="1">
            <a:spLocks noChangeArrowheads="1"/>
          </p:cNvSpPr>
          <p:nvPr/>
        </p:nvSpPr>
        <p:spPr bwMode="auto">
          <a:xfrm>
            <a:off x="828400" y="9707563"/>
            <a:ext cx="3297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Materials and Methods</a:t>
            </a:r>
          </a:p>
        </p:txBody>
      </p:sp>
      <p:sp>
        <p:nvSpPr>
          <p:cNvPr id="10" name="Text Box 238"/>
          <p:cNvSpPr txBox="1">
            <a:spLocks noChangeArrowheads="1"/>
          </p:cNvSpPr>
          <p:nvPr/>
        </p:nvSpPr>
        <p:spPr bwMode="auto">
          <a:xfrm>
            <a:off x="828400" y="10269538"/>
            <a:ext cx="5877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t>To begin, I designed the initial MATERIAL website with the use of pre-existing software such as the INDRI search bar, which is able to search documents </a:t>
            </a:r>
            <a:r>
              <a:rPr lang="en-US" sz="1800" dirty="0" smtClean="0"/>
              <a:t>using </a:t>
            </a:r>
            <a:r>
              <a:rPr lang="en-US" sz="1800" dirty="0"/>
              <a:t>input queries in </a:t>
            </a:r>
            <a:r>
              <a:rPr lang="en-US" sz="1800" dirty="0" smtClean="0"/>
              <a:t>a wide variety of </a:t>
            </a:r>
            <a:r>
              <a:rPr lang="en-US" sz="1800" dirty="0"/>
              <a:t>languages. This has been expanded upon such that the user </a:t>
            </a:r>
            <a:r>
              <a:rPr lang="en-US" sz="1800" dirty="0" smtClean="0"/>
              <a:t>can search and return results </a:t>
            </a:r>
            <a:r>
              <a:rPr lang="en-US" sz="1800" dirty="0"/>
              <a:t>in Tagalog, English, or Swahili. At this time, queries in Swahili will only search Swahili documents, and equivalently Tagalog queries only search Tagalog documents. However, queries in English can search documents in English, Tagalog, and Swahili</a:t>
            </a:r>
            <a:r>
              <a:rPr lang="en-US" sz="1800" dirty="0" smtClean="0"/>
              <a:t>.</a:t>
            </a:r>
          </a:p>
          <a:p>
            <a:endParaRPr lang="en-US" sz="1800" dirty="0"/>
          </a:p>
          <a:p>
            <a:r>
              <a:rPr lang="en-US" sz="1800" dirty="0"/>
              <a:t>The majority of my work thus far has been focused on finding relevant resources for this project. I have been looking into various multi-lingual embedding resources and world etymology databases that can be used to aid in the production of word vectors for the information retrieval. There are multi-lingual embeddings resources available for many low-density </a:t>
            </a:r>
            <a:r>
              <a:rPr lang="en-US" sz="1800" dirty="0" smtClean="0"/>
              <a:t>languages that </a:t>
            </a:r>
            <a:r>
              <a:rPr lang="en-US" sz="1800" dirty="0"/>
              <a:t>will be helpful for the development of the CLIR system. </a:t>
            </a:r>
          </a:p>
        </p:txBody>
      </p:sp>
      <p:sp>
        <p:nvSpPr>
          <p:cNvPr id="11" name="Text Box 243"/>
          <p:cNvSpPr txBox="1">
            <a:spLocks noChangeArrowheads="1"/>
          </p:cNvSpPr>
          <p:nvPr/>
        </p:nvSpPr>
        <p:spPr bwMode="auto">
          <a:xfrm>
            <a:off x="20675600" y="3911600"/>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Results</a:t>
            </a:r>
          </a:p>
        </p:txBody>
      </p:sp>
      <p:sp>
        <p:nvSpPr>
          <p:cNvPr id="12" name="Text Box 244"/>
          <p:cNvSpPr txBox="1">
            <a:spLocks noChangeArrowheads="1"/>
          </p:cNvSpPr>
          <p:nvPr/>
        </p:nvSpPr>
        <p:spPr bwMode="auto">
          <a:xfrm>
            <a:off x="20675600" y="4464050"/>
            <a:ext cx="584227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smtClean="0"/>
              <a:t>With the help of other members of the MATERIAL team at Yale, the INDRI search bar can now be used for Swahili and Tagalog documents and returns a sorted list of documents that match the query. The returned results give a count of the number of relevant documents, passages from the documents along with the highlighted search query that was found, and the URL of the document. </a:t>
            </a:r>
          </a:p>
          <a:p>
            <a:endParaRPr lang="en-US" sz="1800" dirty="0"/>
          </a:p>
          <a:p>
            <a:r>
              <a:rPr lang="en-US" sz="1800" dirty="0" smtClean="0"/>
              <a:t>As for resources, I acquired language-specific databases and dictionaries for Tagalog and Swahili that are now being used for the current MATERIAL software, as well as various multi-lingual embedding resources. The multi-lingual embedding resources include tools for evaluation, overviews of a wide variety of models and algorithms, and vector embeddings for multiple languages in a shared embedding space. I also found word embeddings for languages beyond Tagalog and Swahili, including Yoruba, Amharic, Somali, Farsi, Russian, and Uzbek. Many of the other resources I compiled fall under the category of  linguistic databases for both world languages and endangered languages, such as the World Atlas for Linguistic Structures and a Google-Sponsored project on Endangered Languages.</a:t>
            </a:r>
            <a:endParaRPr lang="en-US" sz="1800" dirty="0"/>
          </a:p>
        </p:txBody>
      </p:sp>
      <p:sp>
        <p:nvSpPr>
          <p:cNvPr id="13" name="Text Box 245"/>
          <p:cNvSpPr txBox="1">
            <a:spLocks noChangeArrowheads="1"/>
          </p:cNvSpPr>
          <p:nvPr/>
        </p:nvSpPr>
        <p:spPr bwMode="auto">
          <a:xfrm>
            <a:off x="20675600" y="10998788"/>
            <a:ext cx="2478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Future Research</a:t>
            </a:r>
            <a:endParaRPr lang="en-US" sz="2400" dirty="0">
              <a:solidFill>
                <a:srgbClr val="0071EE"/>
              </a:solidFill>
              <a:latin typeface="Helvetica" charset="0"/>
              <a:cs typeface="+mn-cs"/>
            </a:endParaRPr>
          </a:p>
        </p:txBody>
      </p:sp>
      <p:sp>
        <p:nvSpPr>
          <p:cNvPr id="14" name="Text Box 246"/>
          <p:cNvSpPr txBox="1">
            <a:spLocks noChangeArrowheads="1"/>
          </p:cNvSpPr>
          <p:nvPr/>
        </p:nvSpPr>
        <p:spPr bwMode="auto">
          <a:xfrm>
            <a:off x="20675600" y="11560763"/>
            <a:ext cx="5842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smtClean="0"/>
              <a:t>Future </a:t>
            </a:r>
            <a:r>
              <a:rPr lang="en-US" sz="1800" dirty="0"/>
              <a:t>steps for </a:t>
            </a:r>
            <a:r>
              <a:rPr lang="en-US" sz="1800" dirty="0" smtClean="0"/>
              <a:t>Yale’s </a:t>
            </a:r>
            <a:r>
              <a:rPr lang="en-US" sz="1800" dirty="0"/>
              <a:t>MATERIAL project team as a whole include aligning bilingual embeddings for Swahili and </a:t>
            </a:r>
            <a:r>
              <a:rPr lang="en-US" sz="1800" dirty="0" smtClean="0"/>
              <a:t>Tagalog</a:t>
            </a:r>
            <a:r>
              <a:rPr lang="en-US" sz="1800" dirty="0"/>
              <a:t> </a:t>
            </a:r>
            <a:r>
              <a:rPr lang="en-US" sz="1800" dirty="0" smtClean="0"/>
              <a:t>and adding functionality to the INDRI search bar such that it becomes possible to search Tagalog documents with Swahili queries and vice versa. This project would also benefit from expanding to include queries in </a:t>
            </a:r>
            <a:r>
              <a:rPr lang="en-US" sz="1800" dirty="0"/>
              <a:t>more </a:t>
            </a:r>
            <a:r>
              <a:rPr lang="en-US" sz="1800" dirty="0" smtClean="0"/>
              <a:t>languages. Another potential area for further work is to alter the </a:t>
            </a:r>
            <a:r>
              <a:rPr lang="en-US" sz="1800" dirty="0"/>
              <a:t>search results </a:t>
            </a:r>
            <a:r>
              <a:rPr lang="en-US" sz="1800" dirty="0" smtClean="0"/>
              <a:t>such that they </a:t>
            </a:r>
            <a:r>
              <a:rPr lang="en-US" sz="1800" dirty="0"/>
              <a:t>are ranked based on </a:t>
            </a:r>
            <a:r>
              <a:rPr lang="en-US" sz="1800" dirty="0" smtClean="0"/>
              <a:t>the occurrences </a:t>
            </a:r>
            <a:r>
              <a:rPr lang="en-US" sz="1800" dirty="0"/>
              <a:t>of search </a:t>
            </a:r>
            <a:r>
              <a:rPr lang="en-US" sz="1800" dirty="0" smtClean="0"/>
              <a:t>queries and the proximities of these occurrences to each other.</a:t>
            </a:r>
            <a:endParaRPr lang="en-US" sz="1800" dirty="0"/>
          </a:p>
        </p:txBody>
      </p:sp>
      <p:sp>
        <p:nvSpPr>
          <p:cNvPr id="15" name="Text Box 247"/>
          <p:cNvSpPr txBox="1">
            <a:spLocks noChangeArrowheads="1"/>
          </p:cNvSpPr>
          <p:nvPr/>
        </p:nvSpPr>
        <p:spPr bwMode="auto">
          <a:xfrm>
            <a:off x="20675600" y="1475196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215512"/>
            <a:ext cx="58422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t>Thank you to </a:t>
            </a:r>
            <a:r>
              <a:rPr lang="en-US" sz="1400" dirty="0" err="1"/>
              <a:t>Dragomir</a:t>
            </a:r>
            <a:r>
              <a:rPr lang="en-US" sz="1400" dirty="0"/>
              <a:t> </a:t>
            </a:r>
            <a:r>
              <a:rPr lang="en-US" sz="1400" dirty="0" err="1"/>
              <a:t>Radev</a:t>
            </a:r>
            <a:r>
              <a:rPr lang="en-US" sz="1400" dirty="0"/>
              <a:t> </a:t>
            </a:r>
            <a:r>
              <a:rPr lang="en-US" sz="1400" dirty="0" smtClean="0"/>
              <a:t> and others on the MATERIAL project at Yale for </a:t>
            </a:r>
            <a:r>
              <a:rPr lang="en-US" sz="1400" dirty="0"/>
              <a:t>their advising, as well as to </a:t>
            </a:r>
            <a:r>
              <a:rPr lang="en-US" sz="1400" dirty="0" smtClean="0"/>
              <a:t>those who have made available extensive resources  on cross-lingual information retrieval.</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cs typeface="+mn-cs"/>
              </a:rPr>
              <a:t>Caitlin Westerfield</a:t>
            </a:r>
            <a:r>
              <a:rPr lang="en-US" sz="3600" baseline="30000" dirty="0" smtClean="0">
                <a:latin typeface="Helvetica" charset="0"/>
                <a:cs typeface="+mn-cs"/>
              </a:rPr>
              <a:t>1</a:t>
            </a:r>
            <a:endParaRPr lang="en-US" sz="3600" baseline="30000" dirty="0">
              <a:cs typeface="+mn-cs"/>
            </a:endParaRPr>
          </a:p>
        </p:txBody>
      </p:sp>
      <p:sp>
        <p:nvSpPr>
          <p:cNvPr id="18" name="Text Box 40"/>
          <p:cNvSpPr txBox="1">
            <a:spLocks noChangeArrowheads="1"/>
          </p:cNvSpPr>
          <p:nvPr/>
        </p:nvSpPr>
        <p:spPr bwMode="auto">
          <a:xfrm>
            <a:off x="4396154" y="493713"/>
            <a:ext cx="209353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smtClean="0">
                <a:solidFill>
                  <a:srgbClr val="0071EE"/>
                </a:solidFill>
                <a:latin typeface="Helvetica" charset="0"/>
              </a:rPr>
              <a:t>MATERIAL Resources for Cross-Lingual Information Retrieval</a:t>
            </a:r>
            <a:endParaRPr lang="en-US" dirty="0">
              <a:solidFill>
                <a:srgbClr val="0071EE"/>
              </a:solidFill>
              <a:cs typeface="+mn-cs"/>
            </a:endParaRPr>
          </a:p>
        </p:txBody>
      </p:sp>
      <p:sp>
        <p:nvSpPr>
          <p:cNvPr id="19" name="Text Box 251"/>
          <p:cNvSpPr txBox="1">
            <a:spLocks noChangeArrowheads="1"/>
          </p:cNvSpPr>
          <p:nvPr/>
        </p:nvSpPr>
        <p:spPr bwMode="auto">
          <a:xfrm>
            <a:off x="4554415" y="2179638"/>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smtClean="0">
                <a:solidFill>
                  <a:srgbClr val="000000"/>
                </a:solidFill>
                <a:latin typeface="Helvetica" charset="0"/>
                <a:cs typeface="+mn-cs"/>
              </a:rPr>
              <a:t>1</a:t>
            </a:r>
            <a:r>
              <a:rPr lang="en-US" sz="2800" dirty="0" smtClean="0">
                <a:solidFill>
                  <a:srgbClr val="000000"/>
                </a:solidFill>
                <a:latin typeface="Helvetica" charset="0"/>
                <a:cs typeface="+mn-cs"/>
              </a:rPr>
              <a:t>Language Information and Learning Lab, Yale University, New </a:t>
            </a:r>
            <a:r>
              <a:rPr lang="en-US" sz="2800" dirty="0">
                <a:solidFill>
                  <a:srgbClr val="000000"/>
                </a:solidFill>
                <a:latin typeface="Helvetica" charset="0"/>
                <a:cs typeface="+mn-cs"/>
              </a:rPr>
              <a:t>Haven, </a:t>
            </a:r>
            <a:r>
              <a:rPr lang="en-US" sz="2800" dirty="0" smtClean="0">
                <a:solidFill>
                  <a:srgbClr val="000000"/>
                </a:solidFill>
                <a:latin typeface="Helvetica" charset="0"/>
                <a:cs typeface="+mn-cs"/>
              </a:rPr>
              <a:t>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5" name="Text Box 38"/>
          <p:cNvSpPr txBox="1">
            <a:spLocks noChangeArrowheads="1"/>
          </p:cNvSpPr>
          <p:nvPr/>
        </p:nvSpPr>
        <p:spPr bwMode="auto">
          <a:xfrm>
            <a:off x="7016475" y="8621274"/>
            <a:ext cx="623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1</a:t>
            </a:r>
            <a:r>
              <a:rPr lang="en-US" sz="1400" b="1" dirty="0" smtClean="0">
                <a:solidFill>
                  <a:srgbClr val="0070C0"/>
                </a:solidFill>
                <a:latin typeface="Helvetica" charset="0"/>
                <a:ea typeface="Helvetica" charset="0"/>
                <a:cs typeface="Helvetica" charset="0"/>
              </a:rPr>
              <a:t>.</a:t>
            </a:r>
            <a:r>
              <a:rPr lang="en-US" sz="1400" dirty="0">
                <a:solidFill>
                  <a:srgbClr val="0070C0"/>
                </a:solidFill>
                <a:latin typeface="Helvetica" charset="0"/>
                <a:ea typeface="Helvetica" charset="0"/>
                <a:cs typeface="Helvetica" charset="0"/>
              </a:rPr>
              <a:t> </a:t>
            </a:r>
            <a:r>
              <a:rPr lang="en-US" sz="1400" dirty="0" smtClean="0">
                <a:solidFill>
                  <a:srgbClr val="0070C0"/>
                </a:solidFill>
                <a:latin typeface="Helvetica" charset="0"/>
                <a:ea typeface="Helvetica" charset="0"/>
                <a:cs typeface="Helvetica" charset="0"/>
              </a:rPr>
              <a:t>Query: Kati, Query Language: Tagalog</a:t>
            </a:r>
            <a:r>
              <a:rPr lang="en-US" sz="1400" dirty="0">
                <a:solidFill>
                  <a:srgbClr val="0070C0"/>
                </a:solidFill>
                <a:latin typeface="Helvetica" charset="0"/>
                <a:ea typeface="Helvetica" charset="0"/>
                <a:cs typeface="Helvetica" charset="0"/>
              </a:rPr>
              <a:t>, Document </a:t>
            </a:r>
            <a:r>
              <a:rPr lang="en-US" sz="1400" dirty="0" smtClean="0">
                <a:solidFill>
                  <a:srgbClr val="0070C0"/>
                </a:solidFill>
                <a:latin typeface="Helvetica" charset="0"/>
                <a:ea typeface="Helvetica" charset="0"/>
                <a:cs typeface="Helvetica" charset="0"/>
              </a:rPr>
              <a:t>Language: Tagalog</a:t>
            </a:r>
            <a:r>
              <a:rPr lang="en-US" sz="1400" dirty="0">
                <a:solidFill>
                  <a:srgbClr val="0070C0"/>
                </a:solidFill>
                <a:latin typeface="Helvetica" charset="0"/>
                <a:ea typeface="Helvetica" charset="0"/>
                <a:cs typeface="Helvetica" charset="0"/>
              </a:rPr>
              <a:t>, </a:t>
            </a:r>
            <a:r>
              <a:rPr lang="en-US" sz="1400" dirty="0" smtClean="0">
                <a:solidFill>
                  <a:srgbClr val="0070C0"/>
                </a:solidFill>
                <a:latin typeface="Helvetica" charset="0"/>
                <a:ea typeface="Helvetica" charset="0"/>
                <a:cs typeface="Helvetica" charset="0"/>
              </a:rPr>
              <a:t>Corpus: 40k</a:t>
            </a:r>
            <a:r>
              <a:rPr lang="en-US" sz="1400" dirty="0">
                <a:solidFill>
                  <a:srgbClr val="0070C0"/>
                </a:solidFill>
                <a:latin typeface="Helvetica" charset="0"/>
                <a:ea typeface="Helvetica" charset="0"/>
                <a:cs typeface="Helvetica" charset="0"/>
              </a:rPr>
              <a:t>, View </a:t>
            </a:r>
            <a:r>
              <a:rPr lang="en-US" sz="1400" dirty="0" smtClean="0">
                <a:solidFill>
                  <a:srgbClr val="0070C0"/>
                </a:solidFill>
                <a:latin typeface="Helvetica" charset="0"/>
                <a:ea typeface="Helvetica" charset="0"/>
                <a:cs typeface="Helvetica" charset="0"/>
              </a:rPr>
              <a:t>Documents: </a:t>
            </a:r>
            <a:r>
              <a:rPr lang="en-US" sz="1400" dirty="0">
                <a:solidFill>
                  <a:srgbClr val="0070C0"/>
                </a:solidFill>
                <a:latin typeface="Helvetica" charset="0"/>
                <a:ea typeface="Helvetica" charset="0"/>
                <a:cs typeface="Helvetica" charset="0"/>
              </a:rPr>
              <a:t>English </a:t>
            </a:r>
            <a:r>
              <a:rPr lang="en-US" sz="1400" b="1" dirty="0" smtClean="0">
                <a:solidFill>
                  <a:srgbClr val="0070C0"/>
                </a:solidFill>
                <a:latin typeface="Helvetica" charset="0"/>
                <a:ea typeface="Helvetica" charset="0"/>
                <a:cs typeface="Helvetica" charset="0"/>
              </a:rPr>
              <a:t> </a:t>
            </a:r>
            <a:endParaRPr lang="en-US" sz="1400" dirty="0">
              <a:solidFill>
                <a:srgbClr val="0070C0"/>
              </a:solidFill>
              <a:latin typeface="Helvetica" charset="0"/>
              <a:ea typeface="Helvetica" charset="0"/>
              <a:cs typeface="Helvetica" charset="0"/>
            </a:endParaRPr>
          </a:p>
        </p:txBody>
      </p:sp>
      <p:sp>
        <p:nvSpPr>
          <p:cNvPr id="226" name="Text Box 38"/>
          <p:cNvSpPr txBox="1">
            <a:spLocks noChangeArrowheads="1"/>
          </p:cNvSpPr>
          <p:nvPr/>
        </p:nvSpPr>
        <p:spPr bwMode="auto">
          <a:xfrm>
            <a:off x="7016474" y="14307017"/>
            <a:ext cx="62325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2. </a:t>
            </a:r>
            <a:r>
              <a:rPr lang="en-US" sz="1400" dirty="0" smtClean="0">
                <a:solidFill>
                  <a:srgbClr val="0070C0"/>
                </a:solidFill>
                <a:latin typeface="Helvetica" charset="0"/>
                <a:ea typeface="Helvetica" charset="0"/>
                <a:cs typeface="Helvetica" charset="0"/>
              </a:rPr>
              <a:t>Query: Human, </a:t>
            </a:r>
            <a:r>
              <a:rPr lang="en-US" sz="1400" dirty="0">
                <a:solidFill>
                  <a:srgbClr val="0070C0"/>
                </a:solidFill>
                <a:latin typeface="Helvetica" charset="0"/>
                <a:ea typeface="Helvetica" charset="0"/>
                <a:cs typeface="Helvetica" charset="0"/>
              </a:rPr>
              <a:t>Query </a:t>
            </a:r>
            <a:r>
              <a:rPr lang="en-US" sz="1400" dirty="0" smtClean="0">
                <a:solidFill>
                  <a:srgbClr val="0070C0"/>
                </a:solidFill>
                <a:latin typeface="Helvetica" charset="0"/>
                <a:ea typeface="Helvetica" charset="0"/>
                <a:cs typeface="Helvetica" charset="0"/>
              </a:rPr>
              <a:t>Language: English, </a:t>
            </a:r>
            <a:r>
              <a:rPr lang="en-US" sz="1400" dirty="0">
                <a:solidFill>
                  <a:srgbClr val="0070C0"/>
                </a:solidFill>
                <a:latin typeface="Helvetica" charset="0"/>
                <a:ea typeface="Helvetica" charset="0"/>
                <a:cs typeface="Helvetica" charset="0"/>
              </a:rPr>
              <a:t>Document </a:t>
            </a:r>
            <a:r>
              <a:rPr lang="en-US" sz="1400" dirty="0" smtClean="0">
                <a:solidFill>
                  <a:srgbClr val="0070C0"/>
                </a:solidFill>
                <a:latin typeface="Helvetica" charset="0"/>
                <a:ea typeface="Helvetica" charset="0"/>
                <a:cs typeface="Helvetica" charset="0"/>
              </a:rPr>
              <a:t>Language: Swahili, Corpus: 40k</a:t>
            </a:r>
            <a:r>
              <a:rPr lang="en-US" sz="1400" dirty="0">
                <a:solidFill>
                  <a:srgbClr val="0070C0"/>
                </a:solidFill>
                <a:latin typeface="Helvetica" charset="0"/>
                <a:ea typeface="Helvetica" charset="0"/>
                <a:cs typeface="Helvetica" charset="0"/>
              </a:rPr>
              <a:t>, View </a:t>
            </a:r>
            <a:r>
              <a:rPr lang="en-US" sz="1400" dirty="0" smtClean="0">
                <a:solidFill>
                  <a:srgbClr val="0070C0"/>
                </a:solidFill>
                <a:latin typeface="Helvetica" charset="0"/>
                <a:ea typeface="Helvetica" charset="0"/>
                <a:cs typeface="Helvetica" charset="0"/>
              </a:rPr>
              <a:t>Documents: </a:t>
            </a:r>
            <a:r>
              <a:rPr lang="en-US" sz="1400" dirty="0">
                <a:solidFill>
                  <a:srgbClr val="0070C0"/>
                </a:solidFill>
                <a:latin typeface="Helvetica" charset="0"/>
                <a:ea typeface="Helvetica" charset="0"/>
                <a:cs typeface="Helvetica" charset="0"/>
              </a:rPr>
              <a:t>English </a:t>
            </a:r>
            <a:endParaRPr lang="en-US" sz="1400" dirty="0">
              <a:solidFill>
                <a:srgbClr val="0071EE"/>
              </a:solidFill>
              <a:latin typeface="Helvetica" charset="0"/>
              <a:cs typeface="+mn-cs"/>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1024" name="Picture 1023"/>
          <p:cNvPicPr>
            <a:picLocks noChangeAspect="1"/>
          </p:cNvPicPr>
          <p:nvPr/>
        </p:nvPicPr>
        <p:blipFill rotWithShape="1">
          <a:blip r:embed="rId4">
            <a:extLst>
              <a:ext uri="{28A0092B-C50C-407E-A947-70E740481C1C}">
                <a14:useLocalDpi xmlns:a14="http://schemas.microsoft.com/office/drawing/2010/main" val="0"/>
              </a:ext>
            </a:extLst>
          </a:blip>
          <a:srcRect r="28153"/>
          <a:stretch/>
        </p:blipFill>
        <p:spPr>
          <a:xfrm>
            <a:off x="7048969" y="9785350"/>
            <a:ext cx="6232525" cy="4216400"/>
          </a:xfrm>
          <a:prstGeom prst="rect">
            <a:avLst/>
          </a:prstGeom>
        </p:spPr>
      </p:pic>
      <p:pic>
        <p:nvPicPr>
          <p:cNvPr id="1025" name="Picture 1024"/>
          <p:cNvPicPr>
            <a:picLocks noChangeAspect="1"/>
          </p:cNvPicPr>
          <p:nvPr/>
        </p:nvPicPr>
        <p:blipFill rotWithShape="1">
          <a:blip r:embed="rId5">
            <a:extLst>
              <a:ext uri="{28A0092B-C50C-407E-A947-70E740481C1C}">
                <a14:useLocalDpi xmlns:a14="http://schemas.microsoft.com/office/drawing/2010/main" val="0"/>
              </a:ext>
            </a:extLst>
          </a:blip>
          <a:srcRect r="28906" b="4054"/>
          <a:stretch/>
        </p:blipFill>
        <p:spPr>
          <a:xfrm>
            <a:off x="7044373" y="4378145"/>
            <a:ext cx="6237121" cy="4165300"/>
          </a:xfrm>
          <a:prstGeom prst="rect">
            <a:avLst/>
          </a:prstGeom>
        </p:spPr>
      </p:pic>
      <p:pic>
        <p:nvPicPr>
          <p:cNvPr id="1026" name="Picture 1025"/>
          <p:cNvPicPr>
            <a:picLocks noChangeAspect="1"/>
          </p:cNvPicPr>
          <p:nvPr/>
        </p:nvPicPr>
        <p:blipFill rotWithShape="1">
          <a:blip r:embed="rId6">
            <a:extLst>
              <a:ext uri="{28A0092B-C50C-407E-A947-70E740481C1C}">
                <a14:useLocalDpi xmlns:a14="http://schemas.microsoft.com/office/drawing/2010/main" val="0"/>
              </a:ext>
            </a:extLst>
          </a:blip>
          <a:srcRect r="27283"/>
          <a:stretch/>
        </p:blipFill>
        <p:spPr>
          <a:xfrm>
            <a:off x="13758409" y="4335088"/>
            <a:ext cx="6440276" cy="4208356"/>
          </a:xfrm>
          <a:prstGeom prst="rect">
            <a:avLst/>
          </a:prstGeom>
        </p:spPr>
      </p:pic>
      <p:sp>
        <p:nvSpPr>
          <p:cNvPr id="306" name="Text Box 38"/>
          <p:cNvSpPr txBox="1">
            <a:spLocks noChangeArrowheads="1"/>
          </p:cNvSpPr>
          <p:nvPr/>
        </p:nvSpPr>
        <p:spPr bwMode="auto">
          <a:xfrm>
            <a:off x="13758408" y="14307017"/>
            <a:ext cx="5857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cs typeface="+mn-cs"/>
              </a:rPr>
              <a:t>4</a:t>
            </a:r>
            <a:r>
              <a:rPr lang="en-US" sz="1400" b="1" dirty="0" smtClean="0">
                <a:solidFill>
                  <a:srgbClr val="0070C0"/>
                </a:solidFill>
                <a:latin typeface="Helvetica" charset="0"/>
                <a:ea typeface="Helvetica" charset="0"/>
                <a:cs typeface="Helvetica" charset="0"/>
              </a:rPr>
              <a:t>.</a:t>
            </a:r>
            <a:r>
              <a:rPr lang="en-US" sz="1400" dirty="0" smtClean="0">
                <a:solidFill>
                  <a:srgbClr val="0070C0"/>
                </a:solidFill>
                <a:latin typeface="Helvetica" charset="0"/>
                <a:ea typeface="Helvetica" charset="0"/>
                <a:cs typeface="Helvetica" charset="0"/>
              </a:rPr>
              <a:t> Query: Tao, </a:t>
            </a:r>
            <a:r>
              <a:rPr lang="en-US" sz="1400" dirty="0">
                <a:solidFill>
                  <a:srgbClr val="0070C0"/>
                </a:solidFill>
                <a:latin typeface="Helvetica" charset="0"/>
                <a:ea typeface="Helvetica" charset="0"/>
                <a:cs typeface="Helvetica" charset="0"/>
              </a:rPr>
              <a:t>Query </a:t>
            </a:r>
            <a:r>
              <a:rPr lang="en-US" sz="1400" dirty="0" smtClean="0">
                <a:solidFill>
                  <a:srgbClr val="0070C0"/>
                </a:solidFill>
                <a:latin typeface="Helvetica" charset="0"/>
                <a:ea typeface="Helvetica" charset="0"/>
                <a:cs typeface="Helvetica" charset="0"/>
              </a:rPr>
              <a:t>Language: </a:t>
            </a:r>
            <a:r>
              <a:rPr lang="en-US" sz="1400" dirty="0">
                <a:solidFill>
                  <a:srgbClr val="0070C0"/>
                </a:solidFill>
                <a:latin typeface="Helvetica" charset="0"/>
                <a:ea typeface="Helvetica" charset="0"/>
                <a:cs typeface="Helvetica" charset="0"/>
              </a:rPr>
              <a:t>Tagalog, Document </a:t>
            </a:r>
            <a:r>
              <a:rPr lang="en-US" sz="1400" dirty="0" smtClean="0">
                <a:solidFill>
                  <a:srgbClr val="0070C0"/>
                </a:solidFill>
                <a:latin typeface="Helvetica" charset="0"/>
                <a:ea typeface="Helvetica" charset="0"/>
                <a:cs typeface="Helvetica" charset="0"/>
              </a:rPr>
              <a:t>Language: </a:t>
            </a:r>
            <a:r>
              <a:rPr lang="en-US" sz="1400" dirty="0">
                <a:solidFill>
                  <a:srgbClr val="0070C0"/>
                </a:solidFill>
                <a:latin typeface="Helvetica" charset="0"/>
                <a:ea typeface="Helvetica" charset="0"/>
                <a:cs typeface="Helvetica" charset="0"/>
              </a:rPr>
              <a:t>Tagalog, </a:t>
            </a:r>
            <a:r>
              <a:rPr lang="en-US" sz="1400" dirty="0" smtClean="0">
                <a:solidFill>
                  <a:srgbClr val="0070C0"/>
                </a:solidFill>
                <a:latin typeface="Helvetica" charset="0"/>
                <a:ea typeface="Helvetica" charset="0"/>
                <a:cs typeface="Helvetica" charset="0"/>
              </a:rPr>
              <a:t>Corpus: </a:t>
            </a:r>
            <a:r>
              <a:rPr lang="en-US" sz="1400" dirty="0" err="1" smtClean="0">
                <a:solidFill>
                  <a:srgbClr val="0070C0"/>
                </a:solidFill>
                <a:latin typeface="Helvetica" charset="0"/>
                <a:ea typeface="Helvetica" charset="0"/>
                <a:cs typeface="Helvetica" charset="0"/>
              </a:rPr>
              <a:t>Bitext</a:t>
            </a:r>
            <a:r>
              <a:rPr lang="en-US" sz="1400" dirty="0" smtClean="0">
                <a:solidFill>
                  <a:srgbClr val="0070C0"/>
                </a:solidFill>
                <a:latin typeface="Helvetica" charset="0"/>
                <a:ea typeface="Helvetica" charset="0"/>
                <a:cs typeface="Helvetica" charset="0"/>
              </a:rPr>
              <a:t>, </a:t>
            </a:r>
            <a:r>
              <a:rPr lang="en-US" sz="1400" dirty="0">
                <a:solidFill>
                  <a:srgbClr val="0070C0"/>
                </a:solidFill>
                <a:latin typeface="Helvetica" charset="0"/>
                <a:ea typeface="Helvetica" charset="0"/>
                <a:cs typeface="Helvetica" charset="0"/>
              </a:rPr>
              <a:t>View </a:t>
            </a:r>
            <a:r>
              <a:rPr lang="en-US" sz="1400" dirty="0" smtClean="0">
                <a:solidFill>
                  <a:srgbClr val="0070C0"/>
                </a:solidFill>
                <a:latin typeface="Helvetica" charset="0"/>
                <a:ea typeface="Helvetica" charset="0"/>
                <a:cs typeface="Helvetica" charset="0"/>
              </a:rPr>
              <a:t>Documents: Tagalog</a:t>
            </a:r>
            <a:endParaRPr lang="en-US" sz="1400" dirty="0">
              <a:solidFill>
                <a:srgbClr val="0070C0"/>
              </a:solidFill>
              <a:latin typeface="Helvetica" charset="0"/>
              <a:ea typeface="Helvetica" charset="0"/>
              <a:cs typeface="Helvetica" charset="0"/>
            </a:endParaRPr>
          </a:p>
        </p:txBody>
      </p:sp>
      <p:sp>
        <p:nvSpPr>
          <p:cNvPr id="307" name="Text Box 38"/>
          <p:cNvSpPr txBox="1">
            <a:spLocks noChangeArrowheads="1"/>
          </p:cNvSpPr>
          <p:nvPr/>
        </p:nvSpPr>
        <p:spPr bwMode="auto">
          <a:xfrm>
            <a:off x="13758409" y="8640286"/>
            <a:ext cx="62495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cs typeface="+mn-cs"/>
              </a:rPr>
              <a:t>3</a:t>
            </a:r>
            <a:r>
              <a:rPr lang="en-US" sz="1400" b="1" dirty="0" smtClean="0">
                <a:solidFill>
                  <a:srgbClr val="0070C0"/>
                </a:solidFill>
                <a:latin typeface="Helvetica" charset="0"/>
                <a:ea typeface="Helvetica" charset="0"/>
                <a:cs typeface="Helvetica" charset="0"/>
              </a:rPr>
              <a:t>.</a:t>
            </a:r>
            <a:r>
              <a:rPr lang="en-US" sz="1400" dirty="0" smtClean="0">
                <a:solidFill>
                  <a:srgbClr val="0070C0"/>
                </a:solidFill>
                <a:latin typeface="Helvetica" charset="0"/>
                <a:ea typeface="Helvetica" charset="0"/>
                <a:cs typeface="Helvetica" charset="0"/>
              </a:rPr>
              <a:t> Query: Human, </a:t>
            </a:r>
            <a:r>
              <a:rPr lang="en-US" sz="1400" dirty="0">
                <a:solidFill>
                  <a:srgbClr val="0070C0"/>
                </a:solidFill>
                <a:latin typeface="Helvetica" charset="0"/>
                <a:ea typeface="Helvetica" charset="0"/>
                <a:cs typeface="Helvetica" charset="0"/>
              </a:rPr>
              <a:t>Query </a:t>
            </a:r>
            <a:r>
              <a:rPr lang="en-US" sz="1400" dirty="0" smtClean="0">
                <a:solidFill>
                  <a:srgbClr val="0070C0"/>
                </a:solidFill>
                <a:latin typeface="Helvetica" charset="0"/>
                <a:ea typeface="Helvetica" charset="0"/>
                <a:cs typeface="Helvetica" charset="0"/>
              </a:rPr>
              <a:t>Language: English, </a:t>
            </a:r>
            <a:r>
              <a:rPr lang="en-US" sz="1400" dirty="0">
                <a:solidFill>
                  <a:srgbClr val="0070C0"/>
                </a:solidFill>
                <a:latin typeface="Helvetica" charset="0"/>
                <a:ea typeface="Helvetica" charset="0"/>
                <a:cs typeface="Helvetica" charset="0"/>
              </a:rPr>
              <a:t>Document </a:t>
            </a:r>
            <a:r>
              <a:rPr lang="en-US" sz="1400" dirty="0" smtClean="0">
                <a:solidFill>
                  <a:srgbClr val="0070C0"/>
                </a:solidFill>
                <a:latin typeface="Helvetica" charset="0"/>
                <a:ea typeface="Helvetica" charset="0"/>
                <a:cs typeface="Helvetica" charset="0"/>
              </a:rPr>
              <a:t>Language: </a:t>
            </a:r>
            <a:r>
              <a:rPr lang="en-US" sz="1400" dirty="0">
                <a:solidFill>
                  <a:srgbClr val="0070C0"/>
                </a:solidFill>
                <a:latin typeface="Helvetica" charset="0"/>
                <a:ea typeface="Helvetica" charset="0"/>
                <a:cs typeface="Helvetica" charset="0"/>
              </a:rPr>
              <a:t>Tagalog, </a:t>
            </a:r>
            <a:r>
              <a:rPr lang="en-US" sz="1400" dirty="0" smtClean="0">
                <a:solidFill>
                  <a:srgbClr val="0070C0"/>
                </a:solidFill>
                <a:latin typeface="Helvetica" charset="0"/>
                <a:ea typeface="Helvetica" charset="0"/>
                <a:cs typeface="Helvetica" charset="0"/>
              </a:rPr>
              <a:t>Corpus: </a:t>
            </a:r>
            <a:r>
              <a:rPr lang="en-US" sz="1400" dirty="0">
                <a:solidFill>
                  <a:srgbClr val="0070C0"/>
                </a:solidFill>
                <a:latin typeface="Helvetica" charset="0"/>
                <a:ea typeface="Helvetica" charset="0"/>
                <a:cs typeface="Helvetica" charset="0"/>
              </a:rPr>
              <a:t>40k, View </a:t>
            </a:r>
            <a:r>
              <a:rPr lang="en-US" sz="1400" dirty="0" smtClean="0">
                <a:solidFill>
                  <a:srgbClr val="0070C0"/>
                </a:solidFill>
                <a:latin typeface="Helvetica" charset="0"/>
                <a:ea typeface="Helvetica" charset="0"/>
                <a:cs typeface="Helvetica" charset="0"/>
              </a:rPr>
              <a:t>Documents: </a:t>
            </a:r>
            <a:r>
              <a:rPr lang="en-US" sz="1400" dirty="0">
                <a:solidFill>
                  <a:srgbClr val="0070C0"/>
                </a:solidFill>
                <a:latin typeface="Helvetica" charset="0"/>
                <a:ea typeface="Helvetica" charset="0"/>
                <a:cs typeface="Helvetica" charset="0"/>
              </a:rPr>
              <a:t>English </a:t>
            </a:r>
            <a:r>
              <a:rPr lang="en-US" sz="1400" b="1" dirty="0" smtClean="0">
                <a:solidFill>
                  <a:srgbClr val="0070C0"/>
                </a:solidFill>
                <a:latin typeface="Helvetica" charset="0"/>
                <a:ea typeface="Helvetica" charset="0"/>
                <a:cs typeface="Helvetica" charset="0"/>
              </a:rPr>
              <a:t> </a:t>
            </a:r>
            <a:endParaRPr lang="en-US" sz="1400" dirty="0">
              <a:solidFill>
                <a:srgbClr val="0070C0"/>
              </a:solidFill>
              <a:latin typeface="Helvetica" charset="0"/>
              <a:ea typeface="Helvetica" charset="0"/>
              <a:cs typeface="Helvetica" charset="0"/>
            </a:endParaRPr>
          </a:p>
        </p:txBody>
      </p:sp>
      <p:pic>
        <p:nvPicPr>
          <p:cNvPr id="1027" name="Picture 1026"/>
          <p:cNvPicPr>
            <a:picLocks noChangeAspect="1"/>
          </p:cNvPicPr>
          <p:nvPr/>
        </p:nvPicPr>
        <p:blipFill rotWithShape="1">
          <a:blip r:embed="rId7">
            <a:extLst>
              <a:ext uri="{28A0092B-C50C-407E-A947-70E740481C1C}">
                <a14:useLocalDpi xmlns:a14="http://schemas.microsoft.com/office/drawing/2010/main" val="0"/>
              </a:ext>
            </a:extLst>
          </a:blip>
          <a:srcRect b="2562"/>
          <a:stretch/>
        </p:blipFill>
        <p:spPr>
          <a:xfrm>
            <a:off x="13758409" y="9682751"/>
            <a:ext cx="6440276" cy="4318999"/>
          </a:xfrm>
          <a:prstGeom prst="rect">
            <a:avLst/>
          </a:prstGeom>
        </p:spPr>
      </p:pic>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1286</TotalTime>
  <Words>787</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Helvetica</vt:lpstr>
      <vt:lpstr>Verdana</vt:lpstr>
      <vt:lpstr>Arial</vt:lpstr>
      <vt:lpstr>Office Theme</vt:lpstr>
      <vt:lpstr>PowerPoint Presentation</vt:lpstr>
    </vt:vector>
  </TitlesOfParts>
  <Company>photo+design</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Caitlin Westerfield</cp:lastModifiedBy>
  <cp:revision>24</cp:revision>
  <dcterms:created xsi:type="dcterms:W3CDTF">2013-06-13T16:39:06Z</dcterms:created>
  <dcterms:modified xsi:type="dcterms:W3CDTF">2017-12-14T21:18:52Z</dcterms:modified>
</cp:coreProperties>
</file>