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B6597E-DE72-43A8-825C-4D731B35F796}">
  <a:tblStyle styleId="{86B6597E-DE72-43A8-825C-4D731B35F7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9099d495c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9099d49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9099d495c_0_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9099d495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9099d495c_0_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9099d49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9099d495c_0_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9099d495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9099d495c_0_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9099d49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9099d495c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9099d49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9099d495c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9099d49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9099d495c_0_6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9099d49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9099d495c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Google Shape;73;g39099d49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9099d495c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9099d49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9099d495c_0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39099d49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9099d495c_0_7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9099d495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9099d495c_0_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39099d49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76200" y="1118925"/>
            <a:ext cx="9144000" cy="246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4000">
                <a:solidFill>
                  <a:srgbClr val="0071EE"/>
                </a:solidFill>
                <a:latin typeface="Helvetica Neue"/>
                <a:ea typeface="Helvetica Neue"/>
                <a:cs typeface="Helvetica Neue"/>
                <a:sym typeface="Helvetica Neue"/>
              </a:rPr>
              <a:t>Building a Corpus for Sentiment Analysis of Surgical Operation Notes</a:t>
            </a:r>
            <a:endParaRPr sz="4000">
              <a:solidFill>
                <a:srgbClr val="0071EE"/>
              </a:solidFill>
              <a:latin typeface="Calibri"/>
              <a:ea typeface="Calibri"/>
              <a:cs typeface="Calibri"/>
              <a:sym typeface="Calibri"/>
            </a:endParaRPr>
          </a:p>
        </p:txBody>
      </p:sp>
      <p:sp>
        <p:nvSpPr>
          <p:cNvPr id="55" name="Google Shape;55;p13"/>
          <p:cNvSpPr txBox="1"/>
          <p:nvPr/>
        </p:nvSpPr>
        <p:spPr>
          <a:xfrm>
            <a:off x="56850" y="2604425"/>
            <a:ext cx="8649000" cy="1396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chemeClr val="dk1"/>
                </a:solidFill>
                <a:latin typeface="Helvetica Neue"/>
                <a:ea typeface="Helvetica Neue"/>
                <a:cs typeface="Helvetica Neue"/>
                <a:sym typeface="Helvetica Neue"/>
              </a:rPr>
              <a:t>Jake Albert</a:t>
            </a:r>
            <a:endParaRPr sz="2400">
              <a:solidFill>
                <a:schemeClr val="dk1"/>
              </a:solidFill>
              <a:latin typeface="Helvetica Neue"/>
              <a:ea typeface="Helvetica Neue"/>
              <a:cs typeface="Helvetica Neue"/>
              <a:sym typeface="Helvetica Neue"/>
            </a:endParaRPr>
          </a:p>
          <a:p>
            <a:pPr indent="0" lvl="0" marL="0" rtl="0">
              <a:spcBef>
                <a:spcPts val="0"/>
              </a:spcBef>
              <a:spcAft>
                <a:spcPts val="0"/>
              </a:spcAft>
              <a:buNone/>
            </a:pPr>
            <a:r>
              <a:rPr lang="en" sz="2400">
                <a:solidFill>
                  <a:schemeClr val="dk1"/>
                </a:solidFill>
                <a:latin typeface="Helvetica Neue"/>
                <a:ea typeface="Helvetica Neue"/>
                <a:cs typeface="Helvetica Neue"/>
                <a:sym typeface="Helvetica Neue"/>
              </a:rPr>
              <a:t>Advisors: Dragomir Radev, Wade Schulz</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905000" y="152400"/>
            <a:ext cx="5365993"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3000"/>
              <a:t>Training Scheme on Sentences</a:t>
            </a:r>
            <a:endParaRPr/>
          </a:p>
        </p:txBody>
      </p:sp>
      <p:sp>
        <p:nvSpPr>
          <p:cNvPr id="108" name="Google Shape;108;p23"/>
          <p:cNvSpPr txBox="1"/>
          <p:nvPr>
            <p:ph idx="1" type="body"/>
          </p:nvPr>
        </p:nvSpPr>
        <p:spPr>
          <a:xfrm>
            <a:off x="311700" y="1152475"/>
            <a:ext cx="8520600" cy="36576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sz="3000"/>
              <a:t>Naive</a:t>
            </a:r>
            <a:r>
              <a:rPr lang="en" sz="3000"/>
              <a:t> Bayes Classifier as baseline result</a:t>
            </a:r>
            <a:endParaRPr sz="3000"/>
          </a:p>
          <a:p>
            <a:pPr indent="0" lvl="0" marL="0" rtl="0">
              <a:spcBef>
                <a:spcPts val="1600"/>
              </a:spcBef>
              <a:spcAft>
                <a:spcPts val="0"/>
              </a:spcAft>
              <a:buNone/>
            </a:pPr>
            <a:r>
              <a:t/>
            </a:r>
            <a:endParaRPr sz="3000"/>
          </a:p>
          <a:p>
            <a:pPr indent="-419100" lvl="0" marL="457200" rtl="0">
              <a:spcBef>
                <a:spcPts val="1600"/>
              </a:spcBef>
              <a:spcAft>
                <a:spcPts val="0"/>
              </a:spcAft>
              <a:buSzPts val="3000"/>
              <a:buChar char="●"/>
            </a:pPr>
            <a:r>
              <a:rPr lang="en" sz="3000"/>
              <a:t>RNN (word embeddings learned from corpus)</a:t>
            </a:r>
            <a:endParaRPr sz="3000"/>
          </a:p>
          <a:p>
            <a:pPr indent="0" lvl="0" marL="0" rtl="0">
              <a:spcBef>
                <a:spcPts val="1600"/>
              </a:spcBef>
              <a:spcAft>
                <a:spcPts val="0"/>
              </a:spcAft>
              <a:buNone/>
            </a:pPr>
            <a:r>
              <a:t/>
            </a:r>
            <a:endParaRPr sz="3000"/>
          </a:p>
          <a:p>
            <a:pPr indent="-419100" lvl="0" marL="457200" rtl="0">
              <a:spcBef>
                <a:spcPts val="1600"/>
              </a:spcBef>
              <a:spcAft>
                <a:spcPts val="0"/>
              </a:spcAft>
              <a:buSzPts val="3000"/>
              <a:buChar char="●"/>
            </a:pPr>
            <a:r>
              <a:rPr lang="en" sz="3000"/>
              <a:t>RNN (word embeddings from BioNLP)</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4"/>
          <p:cNvPicPr preferRelativeResize="0"/>
          <p:nvPr/>
        </p:nvPicPr>
        <p:blipFill>
          <a:blip r:embed="rId3">
            <a:alphaModFix/>
          </a:blip>
          <a:stretch>
            <a:fillRect/>
          </a:stretch>
        </p:blipFill>
        <p:spPr>
          <a:xfrm>
            <a:off x="152400" y="1447800"/>
            <a:ext cx="8839200" cy="2474629"/>
          </a:xfrm>
          <a:prstGeom prst="rect">
            <a:avLst/>
          </a:prstGeom>
          <a:noFill/>
          <a:ln>
            <a:noFill/>
          </a:ln>
        </p:spPr>
      </p:pic>
      <p:sp>
        <p:nvSpPr>
          <p:cNvPr id="114" name="Google Shape;11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BioNLP vectors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Important Lesson:</a:t>
            </a:r>
            <a:endParaRPr sz="3000"/>
          </a:p>
        </p:txBody>
      </p:sp>
      <p:sp>
        <p:nvSpPr>
          <p:cNvPr id="120" name="Google Shape;12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3600"/>
              <a:t>Getting enough labeled data takes TIME</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831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Three Tasks for the Future:	</a:t>
            </a:r>
            <a:endParaRPr sz="3000"/>
          </a:p>
        </p:txBody>
      </p:sp>
      <p:sp>
        <p:nvSpPr>
          <p:cNvPr id="126" name="Google Shape;126;p26"/>
          <p:cNvSpPr txBox="1"/>
          <p:nvPr>
            <p:ph idx="1" type="body"/>
          </p:nvPr>
        </p:nvSpPr>
        <p:spPr>
          <a:xfrm>
            <a:off x="57150" y="923875"/>
            <a:ext cx="9144000" cy="3800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L</a:t>
            </a:r>
            <a:r>
              <a:rPr lang="en" sz="3000"/>
              <a:t>abeled </a:t>
            </a:r>
            <a:r>
              <a:rPr i="1" lang="en" sz="3000"/>
              <a:t>words </a:t>
            </a:r>
            <a:r>
              <a:rPr lang="en" sz="3000"/>
              <a:t>→ </a:t>
            </a:r>
            <a:r>
              <a:rPr lang="en" sz="3000"/>
              <a:t>create a sentiment lexicon</a:t>
            </a:r>
            <a:endParaRPr sz="1400"/>
          </a:p>
          <a:p>
            <a:pPr indent="0" lvl="0" marL="0">
              <a:spcBef>
                <a:spcPts val="1600"/>
              </a:spcBef>
              <a:spcAft>
                <a:spcPts val="0"/>
              </a:spcAft>
              <a:buNone/>
            </a:pPr>
            <a:r>
              <a:t/>
            </a:r>
            <a:endParaRPr sz="3000"/>
          </a:p>
          <a:p>
            <a:pPr indent="0" lvl="0" marL="0">
              <a:spcBef>
                <a:spcPts val="1600"/>
              </a:spcBef>
              <a:spcAft>
                <a:spcPts val="0"/>
              </a:spcAft>
              <a:buNone/>
            </a:pPr>
            <a:r>
              <a:rPr lang="en" sz="3000"/>
              <a:t>Labeled </a:t>
            </a:r>
            <a:r>
              <a:rPr i="1" lang="en" sz="3000"/>
              <a:t>sentences </a:t>
            </a:r>
            <a:r>
              <a:rPr lang="en" sz="3000"/>
              <a:t>→ </a:t>
            </a:r>
            <a:r>
              <a:rPr lang="en" sz="3000"/>
              <a:t>improve the </a:t>
            </a:r>
            <a:r>
              <a:rPr lang="en" sz="3000"/>
              <a:t>classifier</a:t>
            </a:r>
            <a:endParaRPr sz="3000"/>
          </a:p>
          <a:p>
            <a:pPr indent="0" lvl="0" marL="0">
              <a:spcBef>
                <a:spcPts val="1600"/>
              </a:spcBef>
              <a:spcAft>
                <a:spcPts val="0"/>
              </a:spcAft>
              <a:buNone/>
            </a:pPr>
            <a:r>
              <a:t/>
            </a:r>
            <a:endParaRPr sz="3000"/>
          </a:p>
          <a:p>
            <a:pPr indent="0" lvl="0" marL="0">
              <a:spcBef>
                <a:spcPts val="1600"/>
              </a:spcBef>
              <a:spcAft>
                <a:spcPts val="1600"/>
              </a:spcAft>
              <a:buNone/>
            </a:pPr>
            <a:r>
              <a:rPr lang="en" sz="3000"/>
              <a:t>Labeled </a:t>
            </a:r>
            <a:r>
              <a:rPr i="1" lang="en" sz="3000"/>
              <a:t>notes </a:t>
            </a:r>
            <a:r>
              <a:rPr lang="en" sz="3000"/>
              <a:t>→ find </a:t>
            </a:r>
            <a:r>
              <a:rPr lang="en" sz="3000"/>
              <a:t>a function for overall sentiment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53975" y="457175"/>
            <a:ext cx="8413776" cy="422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0" y="-1619250"/>
            <a:ext cx="9144000" cy="6401100"/>
          </a:xfrm>
          <a:prstGeom prst="rect">
            <a:avLst/>
          </a:prstGeom>
          <a:noFill/>
          <a:ln>
            <a:noFill/>
          </a:ln>
        </p:spPr>
        <p:txBody>
          <a:bodyPr anchorCtr="0" anchor="ctr" bIns="91425" lIns="91425" spcFirstLastPara="1" rIns="91425" wrap="square" tIns="91425">
            <a:noAutofit/>
          </a:bodyPr>
          <a:lstStyle/>
          <a:p>
            <a:pPr indent="0" lvl="0" marL="0" rtl="0">
              <a:lnSpc>
                <a:spcPct val="107916"/>
              </a:lnSpc>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t/>
            </a:r>
            <a:endParaRPr>
              <a:solidFill>
                <a:schemeClr val="dk1"/>
              </a:solidFill>
              <a:latin typeface="Helvetica Neue"/>
              <a:ea typeface="Helvetica Neue"/>
              <a:cs typeface="Helvetica Neue"/>
              <a:sym typeface="Helvetica Neue"/>
            </a:endParaRPr>
          </a:p>
          <a:p>
            <a:pPr indent="0" lvl="0" marL="0" rtl="0">
              <a:lnSpc>
                <a:spcPct val="107916"/>
              </a:lnSpc>
              <a:spcBef>
                <a:spcPts val="800"/>
              </a:spcBef>
              <a:spcAft>
                <a:spcPts val="0"/>
              </a:spcAft>
              <a:buNone/>
            </a:pPr>
            <a:r>
              <a:rPr lang="en">
                <a:solidFill>
                  <a:schemeClr val="dk1"/>
                </a:solidFill>
                <a:latin typeface="Helvetica Neue"/>
                <a:ea typeface="Helvetica Neue"/>
                <a:cs typeface="Helvetica Neue"/>
                <a:sym typeface="Helvetica Neue"/>
              </a:rPr>
              <a:t>First, the PDA was exposed, and the right coronary artery was found to have moderate calcification throughout its course to the terminal bifurcation. Arteriotomy was performed on the PDA, which tolerated placement of a 1.5 French probe. We first constructed an anastomosis of the end of the reversed saphenous vein with 7-0 prolene. Next a 5 mm arteriotomy punch was used to expand a small stab incision in the ascending aorta, and an anastomosis was created between the saphenous vein and the ascending aorta with 7-0 prolene sutures. Next, we exposed the LAD, and arteriotomy of the vessel was performed. An end of the internal mammary was approximated to the arteriotomy and a side-to-side anastomosis was performed using 8-0 running proline. The internal mammary was tacked to the epicardium using its pedicle. The patient was given a dose of retrograde followed by anterograde cardioplegia, and de-airing was performed. The aortic cross-clamp was removed, and the heart was noted to resume spontaneous coordinated contractions. Temporary pacing wires were placed, followed by placement of Blake drains in the medial section. Two chest tubes were placed in the mediastinum, with two other tubes placed in the bilateral pleural cavities. V-pacing wires were also placed, and the patient was weaned off cardiopulmonary bypass without complication. All hemodynamic monitors, including intraoperative TEE, baseline EKG, and pulmonary monitoring were found to be normal. The pericardium and pericardial fat were loosely approximated, and the sternotomy was closed using steel wires. Next 0 vicryl sutures were used to reapproximate the musculofascial layer, and 4-0 Monocryl with skin glue were used to reapproximate the skin. Dressings were applied, and the patient was transferred to the CTICU on multiple drips of epinephrine, neosynephrine, and vasopressin. In the CTICU the patient was placed on APRV and overall in critical condition. All counts were correct at the end of the procedure. Bypass time was 120 minutes. All counts were correct at the end of the case. </a:t>
            </a:r>
            <a:endParaRPr>
              <a:solidFill>
                <a:schemeClr val="dk1"/>
              </a:solidFill>
              <a:latin typeface="Helvetica Neue"/>
              <a:ea typeface="Helvetica Neue"/>
              <a:cs typeface="Helvetica Neue"/>
              <a:sym typeface="Helvetica Neue"/>
            </a:endParaRPr>
          </a:p>
          <a:p>
            <a:pPr indent="0" lvl="0" marL="0" rtl="0">
              <a:spcBef>
                <a:spcPts val="800"/>
              </a:spcBef>
              <a:spcAft>
                <a:spcPts val="0"/>
              </a:spcAft>
              <a:buClr>
                <a:schemeClr val="dk1"/>
              </a:buClr>
              <a:buSzPts val="1100"/>
              <a:buFont typeface="Arial"/>
              <a:buNone/>
            </a:pPr>
            <a:r>
              <a:t/>
            </a:r>
            <a:endParaRPr>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82037" y="721394"/>
            <a:ext cx="8779925" cy="37007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52400" y="762000"/>
            <a:ext cx="8839199" cy="3786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152400" y="692263"/>
            <a:ext cx="8839199" cy="3758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Two Large Issues</a:t>
            </a:r>
            <a:endParaRPr sz="3000"/>
          </a:p>
        </p:txBody>
      </p:sp>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Objectivity/Subjectivity</a:t>
            </a:r>
            <a:endParaRPr sz="3000"/>
          </a:p>
          <a:p>
            <a:pPr indent="0" lvl="0" marL="0">
              <a:spcBef>
                <a:spcPts val="1600"/>
              </a:spcBef>
              <a:spcAft>
                <a:spcPts val="0"/>
              </a:spcAft>
              <a:buNone/>
            </a:pPr>
            <a:r>
              <a:t/>
            </a:r>
            <a:endParaRPr sz="3000"/>
          </a:p>
          <a:p>
            <a:pPr indent="0" lvl="0" marL="0">
              <a:spcBef>
                <a:spcPts val="1600"/>
              </a:spcBef>
              <a:spcAft>
                <a:spcPts val="1600"/>
              </a:spcAft>
              <a:buNone/>
            </a:pPr>
            <a:r>
              <a:rPr lang="en" sz="3000"/>
              <a:t>Sentiment Lexicon/Treebank</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Plan</a:t>
            </a:r>
            <a:r>
              <a:rPr lang="en" sz="3000"/>
              <a:t>: A Corpus of Annotated Operation Notes</a:t>
            </a:r>
            <a:endParaRPr sz="3000"/>
          </a:p>
        </p:txBody>
      </p:sp>
      <p:sp>
        <p:nvSpPr>
          <p:cNvPr id="92" name="Google Shape;9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Two Domain-Specific Sentiment Categories:</a:t>
            </a:r>
            <a:endParaRPr sz="3000"/>
          </a:p>
          <a:p>
            <a:pPr indent="-419100" lvl="0" marL="457200" rtl="0">
              <a:spcBef>
                <a:spcPts val="1600"/>
              </a:spcBef>
              <a:spcAft>
                <a:spcPts val="0"/>
              </a:spcAft>
              <a:buSzPts val="3000"/>
              <a:buChar char="●"/>
            </a:pPr>
            <a:r>
              <a:rPr lang="en" sz="3000"/>
              <a:t>Complicated/Not Complicated</a:t>
            </a:r>
            <a:endParaRPr sz="3000"/>
          </a:p>
          <a:p>
            <a:pPr indent="0" lvl="0" marL="0" rtl="0">
              <a:spcBef>
                <a:spcPts val="1600"/>
              </a:spcBef>
              <a:spcAft>
                <a:spcPts val="0"/>
              </a:spcAft>
              <a:buNone/>
            </a:pPr>
            <a:r>
              <a:t/>
            </a:r>
            <a:endParaRPr sz="3000"/>
          </a:p>
          <a:p>
            <a:pPr indent="-419100" lvl="0" marL="457200">
              <a:spcBef>
                <a:spcPts val="1600"/>
              </a:spcBef>
              <a:spcAft>
                <a:spcPts val="0"/>
              </a:spcAft>
              <a:buSzPts val="3000"/>
              <a:buChar char="●"/>
            </a:pPr>
            <a:r>
              <a:rPr lang="en" sz="3000"/>
              <a:t>Concerning/Not Concerning</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aphicFrame>
        <p:nvGraphicFramePr>
          <p:cNvPr id="97" name="Google Shape;97;p21"/>
          <p:cNvGraphicFramePr/>
          <p:nvPr/>
        </p:nvGraphicFramePr>
        <p:xfrm>
          <a:off x="538200" y="252450"/>
          <a:ext cx="3000000" cy="3000000"/>
        </p:xfrm>
        <a:graphic>
          <a:graphicData uri="http://schemas.openxmlformats.org/drawingml/2006/table">
            <a:tbl>
              <a:tblPr>
                <a:noFill/>
                <a:tableStyleId>{86B6597E-DE72-43A8-825C-4D731B35F796}</a:tableStyleId>
              </a:tblPr>
              <a:tblGrid>
                <a:gridCol w="2601900"/>
                <a:gridCol w="2601900"/>
                <a:gridCol w="2601900"/>
              </a:tblGrid>
              <a:tr h="1529325">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COMPLICATED:</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NO</a:t>
                      </a:r>
                      <a:endParaRPr/>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COMPLICATED:</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YES</a:t>
                      </a:r>
                      <a:endParaRPr/>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656525">
                <a:tc>
                  <a:txBody>
                    <a:bodyPr>
                      <a:noAutofit/>
                    </a:bodyPr>
                    <a:lstStyle/>
                    <a:p>
                      <a:pPr indent="0" lvl="0" marL="0" algn="ctr">
                        <a:spcBef>
                          <a:spcPts val="0"/>
                        </a:spcBef>
                        <a:spcAft>
                          <a:spcPts val="0"/>
                        </a:spcAft>
                        <a:buNone/>
                      </a:pPr>
                      <a:r>
                        <a:t/>
                      </a:r>
                      <a:endParaRPr sz="2400"/>
                    </a:p>
                    <a:p>
                      <a:pPr indent="0" lvl="0" marL="0" algn="ctr">
                        <a:spcBef>
                          <a:spcPts val="0"/>
                        </a:spcBef>
                        <a:spcAft>
                          <a:spcPts val="0"/>
                        </a:spcAft>
                        <a:buNone/>
                      </a:pPr>
                      <a:r>
                        <a:rPr lang="en" sz="2400"/>
                        <a:t>CONCERNING:</a:t>
                      </a:r>
                      <a:endParaRPr sz="2400"/>
                    </a:p>
                    <a:p>
                      <a:pPr indent="0" lvl="0" marL="0" algn="ctr">
                        <a:spcBef>
                          <a:spcPts val="0"/>
                        </a:spcBef>
                        <a:spcAft>
                          <a:spcPts val="0"/>
                        </a:spcAft>
                        <a:buNone/>
                      </a:pPr>
                      <a:r>
                        <a:rPr lang="en" sz="2400"/>
                        <a:t>NO</a:t>
                      </a:r>
                      <a:endParaRPr sz="24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
                        <a:t>“</a:t>
                      </a:r>
                      <a:r>
                        <a:rPr lang="en"/>
                        <a:t>All hemodynamic monitors, including intraoperative TEE, baseline EKG, and pulmonary monitoring were found to be normal.”</a:t>
                      </a:r>
                      <a:endParaRPr/>
                    </a:p>
                  </a:txBody>
                  <a:tcPr marT="91425" marB="91425" marR="91425" marL="91425">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
                        <a:t>“First, the PDA was exposed, and the right coronary artery was found to have moderate calcification throughout its course to the terminal bifurcation.”</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r>
              <a:tr h="1529325">
                <a:tc>
                  <a:txBody>
                    <a:bodyPr>
                      <a:noAutofit/>
                    </a:bodyPr>
                    <a:lstStyle/>
                    <a:p>
                      <a:pPr indent="0" lvl="0" marL="0" rtl="0" algn="ctr">
                        <a:spcBef>
                          <a:spcPts val="0"/>
                        </a:spcBef>
                        <a:spcAft>
                          <a:spcPts val="0"/>
                        </a:spcAft>
                        <a:buNone/>
                      </a:pPr>
                      <a:r>
                        <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CONCERNING:</a:t>
                      </a:r>
                      <a:endParaRPr sz="2400">
                        <a:solidFill>
                          <a:schemeClr val="dk1"/>
                        </a:solidFill>
                      </a:endParaRPr>
                    </a:p>
                    <a:p>
                      <a:pPr indent="0" lvl="0" marL="0" rtl="0" algn="ctr">
                        <a:spcBef>
                          <a:spcPts val="0"/>
                        </a:spcBef>
                        <a:spcAft>
                          <a:spcPts val="0"/>
                        </a:spcAft>
                        <a:buClr>
                          <a:schemeClr val="dk1"/>
                        </a:buClr>
                        <a:buSzPts val="1100"/>
                        <a:buFont typeface="Arial"/>
                        <a:buNone/>
                      </a:pPr>
                      <a:r>
                        <a:rPr lang="en" sz="2400">
                          <a:solidFill>
                            <a:schemeClr val="dk1"/>
                          </a:solidFill>
                        </a:rPr>
                        <a:t>YES</a:t>
                      </a:r>
                      <a:endParaRPr sz="2400">
                        <a:solidFill>
                          <a:schemeClr val="dk1"/>
                        </a:solidFill>
                      </a:endParaRPr>
                    </a:p>
                    <a:p>
                      <a:pPr indent="0" lvl="0" marL="0">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a:t>“Dressings were applied, and the patient was transferred to the CTICU on multiple drips of epinephrine, neosynephrine, and vasopressin for hypotension.”</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chemeClr val="dk1"/>
                          </a:solidFill>
                        </a:rPr>
                        <a:t>“The aortic cross-clamp was removed, however the heart was not noted to resume spontaneous coordinated contractions.”</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