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94" d="100"/>
          <a:sy n="94" d="100"/>
        </p:scale>
        <p:origin x="-9064" y="-6836"/>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12/14/2017</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33"/>
          <p:cNvSpPr txBox="1">
            <a:spLocks noChangeArrowheads="1"/>
          </p:cNvSpPr>
          <p:nvPr/>
        </p:nvSpPr>
        <p:spPr bwMode="auto">
          <a:xfrm>
            <a:off x="828400" y="3746500"/>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 name="Text Box 234"/>
          <p:cNvSpPr txBox="1">
            <a:spLocks noChangeArrowheads="1"/>
          </p:cNvSpPr>
          <p:nvPr/>
        </p:nvSpPr>
        <p:spPr bwMode="auto">
          <a:xfrm>
            <a:off x="828400" y="3455352"/>
            <a:ext cx="179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Introduction</a:t>
            </a:r>
          </a:p>
        </p:txBody>
      </p:sp>
      <p:sp>
        <p:nvSpPr>
          <p:cNvPr id="8" name="Text Box 235"/>
          <p:cNvSpPr txBox="1">
            <a:spLocks noChangeArrowheads="1"/>
          </p:cNvSpPr>
          <p:nvPr/>
        </p:nvSpPr>
        <p:spPr bwMode="auto">
          <a:xfrm>
            <a:off x="828400" y="3844966"/>
            <a:ext cx="58772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800" dirty="0">
                <a:latin typeface="Helvetica" panose="020B0604020202020204" pitchFamily="34" charset="0"/>
                <a:cs typeface="Helvetica" panose="020B0604020202020204" pitchFamily="34" charset="0"/>
              </a:rPr>
              <a:t>Natural Language Processing can be a powerful tool for processing the large quantity of radiology reports generated in the clinical setting. This project aims build a system that processes knee MRI reports produced at Yale-New Haven Hospital to diagnose knee conditions with good precision and recall. I apply different NLP tools to classify whether the reports reflect any abnormality of the Anterior Cruciate Ligament (ACL). The pipeline can be applied to other knee regions such as the Posterior Cruciate Ligament. Building a pipeline to classify knee MRI reports will be useful for labeling radiology reports available in online databases, facilitating medical research and image recognition work. It will also guide physician diagnosis.</a:t>
            </a:r>
          </a:p>
        </p:txBody>
      </p:sp>
      <p:sp>
        <p:nvSpPr>
          <p:cNvPr id="9" name="Text Box 237"/>
          <p:cNvSpPr txBox="1">
            <a:spLocks noChangeArrowheads="1"/>
          </p:cNvSpPr>
          <p:nvPr/>
        </p:nvSpPr>
        <p:spPr bwMode="auto">
          <a:xfrm>
            <a:off x="828400" y="7895101"/>
            <a:ext cx="27013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Data and Methods</a:t>
            </a:r>
          </a:p>
        </p:txBody>
      </p:sp>
      <p:sp>
        <p:nvSpPr>
          <p:cNvPr id="10" name="Text Box 238"/>
          <p:cNvSpPr txBox="1">
            <a:spLocks noChangeArrowheads="1"/>
          </p:cNvSpPr>
          <p:nvPr/>
        </p:nvSpPr>
        <p:spPr bwMode="auto">
          <a:xfrm>
            <a:off x="828400" y="8310115"/>
            <a:ext cx="5877200" cy="8125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latin typeface="Helvetica" panose="020B0604020202020204" pitchFamily="34" charset="0"/>
                <a:cs typeface="Helvetica" panose="020B0604020202020204" pitchFamily="34" charset="0"/>
              </a:rPr>
              <a:t>32,000 knee MRI reports were acquired from Yale-New Haven Hospital. A gold standard dataset of 505 reports was constructed, with reports given one of seven labels: "Normal", "Full Thickness", "Near Full", "Partial", "Mucoid Degeneration", "Low grade strain", and "ACL graft". The training/test split was 80:20. </a:t>
            </a:r>
          </a:p>
          <a:p>
            <a:pPr>
              <a:defRPr/>
            </a:pPr>
            <a:r>
              <a:rPr lang="en-US" sz="1800" b="1" dirty="0">
                <a:solidFill>
                  <a:srgbClr val="000000"/>
                </a:solidFill>
                <a:latin typeface="Helvetica" panose="020B0604020202020204" pitchFamily="34" charset="0"/>
                <a:cs typeface="Helvetica" panose="020B0604020202020204" pitchFamily="34" charset="0"/>
              </a:rPr>
              <a:t>Baseline Model: </a:t>
            </a:r>
            <a:r>
              <a:rPr lang="en-US" sz="1800" dirty="0">
                <a:latin typeface="Helvetica" panose="020B0604020202020204" pitchFamily="34" charset="0"/>
                <a:cs typeface="Helvetica" panose="020B0604020202020204" pitchFamily="34" charset="0"/>
              </a:rPr>
              <a:t>A baseline text search was trained:</a:t>
            </a:r>
          </a:p>
          <a:p>
            <a:pPr marL="342900" indent="-342900">
              <a:buFont typeface="+mj-lt"/>
              <a:buAutoNum type="arabicPeriod"/>
              <a:defRPr/>
            </a:pPr>
            <a:r>
              <a:rPr lang="en-US" sz="1800" dirty="0">
                <a:latin typeface="Helvetica" panose="020B0604020202020204" pitchFamily="34" charset="0"/>
                <a:cs typeface="Helvetica" panose="020B0604020202020204" pitchFamily="34" charset="0"/>
              </a:rPr>
              <a:t>Filter out normal reports by searching for </a:t>
            </a:r>
            <a:r>
              <a:rPr lang="en-US" sz="1800" i="1" dirty="0">
                <a:latin typeface="Helvetica" panose="020B0604020202020204" pitchFamily="34" charset="0"/>
                <a:cs typeface="Helvetica" panose="020B0604020202020204" pitchFamily="34" charset="0"/>
              </a:rPr>
              <a:t>ACL[a-</a:t>
            </a:r>
            <a:r>
              <a:rPr lang="en-US" sz="1800" i="1" dirty="0" err="1">
                <a:latin typeface="Helvetica" panose="020B0604020202020204" pitchFamily="34" charset="0"/>
                <a:cs typeface="Helvetica" panose="020B0604020202020204" pitchFamily="34" charset="0"/>
              </a:rPr>
              <a:t>zA</a:t>
            </a:r>
            <a:r>
              <a:rPr lang="en-US" sz="1800" i="1" dirty="0">
                <a:latin typeface="Helvetica" panose="020B0604020202020204" pitchFamily="34" charset="0"/>
                <a:cs typeface="Helvetica" panose="020B0604020202020204" pitchFamily="34" charset="0"/>
              </a:rPr>
              <a:t>-z ]* (</a:t>
            </a:r>
            <a:r>
              <a:rPr lang="en-US" sz="1800" i="1" dirty="0" err="1">
                <a:latin typeface="Helvetica" panose="020B0604020202020204" pitchFamily="34" charset="0"/>
                <a:cs typeface="Helvetica" panose="020B0604020202020204" pitchFamily="34" charset="0"/>
              </a:rPr>
              <a:t>intact|unremarkable|normal</a:t>
            </a:r>
            <a:r>
              <a:rPr lang="en-US" sz="1800" i="1" dirty="0">
                <a:latin typeface="Helvetica" panose="020B0604020202020204" pitchFamily="34" charset="0"/>
                <a:cs typeface="Helvetica" panose="020B0604020202020204" pitchFamily="34" charset="0"/>
              </a:rPr>
              <a:t>) </a:t>
            </a:r>
            <a:r>
              <a:rPr lang="en-US" sz="1800" dirty="0">
                <a:latin typeface="Helvetica" panose="020B0604020202020204" pitchFamily="34" charset="0"/>
                <a:cs typeface="Helvetica" panose="020B0604020202020204" pitchFamily="34" charset="0"/>
              </a:rPr>
              <a:t>or </a:t>
            </a:r>
            <a:r>
              <a:rPr lang="en-US" sz="1800" i="1" dirty="0">
                <a:latin typeface="Helvetica" panose="020B0604020202020204" pitchFamily="34" charset="0"/>
                <a:cs typeface="Helvetica" panose="020B0604020202020204" pitchFamily="34" charset="0"/>
              </a:rPr>
              <a:t>Anterior Cruciate Ligament[a-</a:t>
            </a:r>
            <a:r>
              <a:rPr lang="en-US" sz="1800" i="1" dirty="0" err="1">
                <a:latin typeface="Helvetica" panose="020B0604020202020204" pitchFamily="34" charset="0"/>
                <a:cs typeface="Helvetica" panose="020B0604020202020204" pitchFamily="34" charset="0"/>
              </a:rPr>
              <a:t>zA</a:t>
            </a:r>
            <a:r>
              <a:rPr lang="en-US" sz="1800" i="1" dirty="0">
                <a:latin typeface="Helvetica" panose="020B0604020202020204" pitchFamily="34" charset="0"/>
                <a:cs typeface="Helvetica" panose="020B0604020202020204" pitchFamily="34" charset="0"/>
              </a:rPr>
              <a:t>-z ]* (</a:t>
            </a:r>
            <a:r>
              <a:rPr lang="en-US" sz="1800" i="1" dirty="0" err="1">
                <a:latin typeface="Helvetica" panose="020B0604020202020204" pitchFamily="34" charset="0"/>
                <a:cs typeface="Helvetica" panose="020B0604020202020204" pitchFamily="34" charset="0"/>
              </a:rPr>
              <a:t>intact|unremarkable|normal</a:t>
            </a:r>
            <a:r>
              <a:rPr lang="en-US" sz="1800" i="1" dirty="0">
                <a:latin typeface="Helvetica" panose="020B0604020202020204" pitchFamily="34" charset="0"/>
                <a:cs typeface="Helvetica" panose="020B0604020202020204" pitchFamily="34" charset="0"/>
              </a:rPr>
              <a:t>)</a:t>
            </a:r>
          </a:p>
          <a:p>
            <a:pPr marL="342900" indent="-342900">
              <a:buFont typeface="+mj-lt"/>
              <a:buAutoNum type="arabicPeriod"/>
              <a:defRPr/>
            </a:pPr>
            <a:r>
              <a:rPr lang="en-US" sz="1800" dirty="0">
                <a:latin typeface="Helvetica" panose="020B0604020202020204" pitchFamily="34" charset="0"/>
                <a:cs typeface="Helvetica" panose="020B0604020202020204" pitchFamily="34" charset="0"/>
              </a:rPr>
              <a:t>Identify abnormal reports as those remaining that contain: </a:t>
            </a:r>
            <a:r>
              <a:rPr lang="en-US" sz="1800" i="1" dirty="0">
                <a:latin typeface="Helvetica" panose="020B0604020202020204" pitchFamily="34" charset="0"/>
                <a:cs typeface="Helvetica" panose="020B0604020202020204" pitchFamily="34" charset="0"/>
              </a:rPr>
              <a:t>ACL</a:t>
            </a:r>
            <a:r>
              <a:rPr lang="en-US" sz="1800" dirty="0">
                <a:latin typeface="Helvetica" panose="020B0604020202020204" pitchFamily="34" charset="0"/>
                <a:cs typeface="Helvetica" panose="020B0604020202020204" pitchFamily="34" charset="0"/>
              </a:rPr>
              <a:t> or </a:t>
            </a:r>
            <a:r>
              <a:rPr lang="en-US" sz="1800" i="1" dirty="0">
                <a:latin typeface="Helvetica" panose="020B0604020202020204" pitchFamily="34" charset="0"/>
                <a:cs typeface="Helvetica" panose="020B0604020202020204" pitchFamily="34" charset="0"/>
              </a:rPr>
              <a:t>Anterior Cruciate Ligament</a:t>
            </a:r>
          </a:p>
          <a:p>
            <a:pPr>
              <a:defRPr/>
            </a:pPr>
            <a:r>
              <a:rPr lang="en-US" sz="1800" b="1" dirty="0">
                <a:solidFill>
                  <a:srgbClr val="000000"/>
                </a:solidFill>
                <a:latin typeface="Helvetica" panose="020B0604020202020204" pitchFamily="34" charset="0"/>
                <a:cs typeface="Helvetica" panose="020B0604020202020204" pitchFamily="34" charset="0"/>
              </a:rPr>
              <a:t>Feature Vector Construction: </a:t>
            </a:r>
            <a:r>
              <a:rPr lang="en-US" sz="1800" dirty="0">
                <a:latin typeface="Helvetica" panose="020B0604020202020204" pitchFamily="34" charset="0"/>
                <a:cs typeface="Helvetica" panose="020B0604020202020204" pitchFamily="34" charset="0"/>
              </a:rPr>
              <a:t>The reports were tokenized by computing the Term Frequency-Inverse Document Frequency statistic. Sets of n-grams where the maximum n ranged from 1 to 10 were used.</a:t>
            </a:r>
          </a:p>
          <a:p>
            <a:pPr>
              <a:defRPr/>
            </a:pPr>
            <a:r>
              <a:rPr lang="en-US" sz="1800" b="1" dirty="0">
                <a:solidFill>
                  <a:srgbClr val="000000"/>
                </a:solidFill>
                <a:latin typeface="Helvetica" panose="020B0604020202020204" pitchFamily="34" charset="0"/>
                <a:cs typeface="Helvetica" panose="020B0604020202020204" pitchFamily="34" charset="0"/>
              </a:rPr>
              <a:t>Machine Learning: </a:t>
            </a:r>
            <a:r>
              <a:rPr lang="en-US" sz="1800" dirty="0">
                <a:latin typeface="Helvetica" panose="020B0604020202020204" pitchFamily="34" charset="0"/>
                <a:cs typeface="Helvetica" panose="020B0604020202020204" pitchFamily="34" charset="0"/>
              </a:rPr>
              <a:t>Classifiers including Naive Bayes, </a:t>
            </a:r>
            <a:r>
              <a:rPr lang="en-US" sz="1800" dirty="0" err="1">
                <a:latin typeface="Helvetica" panose="020B0604020202020204" pitchFamily="34" charset="0"/>
                <a:cs typeface="Helvetica" panose="020B0604020202020204" pitchFamily="34" charset="0"/>
              </a:rPr>
              <a:t>kNN</a:t>
            </a:r>
            <a:r>
              <a:rPr lang="en-US" sz="1800" dirty="0">
                <a:latin typeface="Helvetica" panose="020B0604020202020204" pitchFamily="34" charset="0"/>
                <a:cs typeface="Helvetica" panose="020B0604020202020204" pitchFamily="34" charset="0"/>
              </a:rPr>
              <a:t>, Nearest Centroid, Stochastic Gradient Descent, Linear Support Vector Machine, Random Forest, Perceptron, and Passive-Aggressive algorithm were trained on the features. </a:t>
            </a:r>
          </a:p>
          <a:p>
            <a:pPr>
              <a:defRPr/>
            </a:pPr>
            <a:r>
              <a:rPr lang="en-US" sz="1800" b="1" dirty="0">
                <a:solidFill>
                  <a:srgbClr val="000000"/>
                </a:solidFill>
                <a:latin typeface="Helvetica" panose="020B0604020202020204" pitchFamily="34" charset="0"/>
                <a:cs typeface="Helvetica" panose="020B0604020202020204" pitchFamily="34" charset="0"/>
              </a:rPr>
              <a:t>Deep Learning: </a:t>
            </a:r>
            <a:r>
              <a:rPr lang="en-US" sz="1800" dirty="0">
                <a:latin typeface="Helvetica" panose="020B0604020202020204" pitchFamily="34" charset="0"/>
                <a:cs typeface="Helvetica" panose="020B0604020202020204" pitchFamily="34" charset="0"/>
              </a:rPr>
              <a:t>I also trained a Convolutional Neural Network on the data. Words in each report were embedded into low-dimensional vectors using Word2Vec embeddings. Then, a convolutional layer is added, and the output is max-pooled. Dropout and regularization is added, and a final </a:t>
            </a:r>
            <a:r>
              <a:rPr lang="en-US" sz="1800" dirty="0" err="1">
                <a:latin typeface="Helvetica" panose="020B0604020202020204" pitchFamily="34" charset="0"/>
                <a:cs typeface="Helvetica" panose="020B0604020202020204" pitchFamily="34" charset="0"/>
              </a:rPr>
              <a:t>softmax</a:t>
            </a:r>
            <a:r>
              <a:rPr lang="en-US" sz="1800" dirty="0">
                <a:latin typeface="Helvetica" panose="020B0604020202020204" pitchFamily="34" charset="0"/>
                <a:cs typeface="Helvetica" panose="020B0604020202020204" pitchFamily="34" charset="0"/>
              </a:rPr>
              <a:t> layer is used to classify the reports.</a:t>
            </a:r>
            <a:endParaRPr lang="en-US" sz="1800" b="1" dirty="0">
              <a:solidFill>
                <a:srgbClr val="000000"/>
              </a:solidFill>
              <a:latin typeface="Helvetica" panose="020B0604020202020204" pitchFamily="34" charset="0"/>
              <a:cs typeface="Helvetica" panose="020B0604020202020204" pitchFamily="34" charset="0"/>
            </a:endParaRPr>
          </a:p>
        </p:txBody>
      </p:sp>
      <p:sp>
        <p:nvSpPr>
          <p:cNvPr id="11" name="Text Box 243"/>
          <p:cNvSpPr txBox="1">
            <a:spLocks noChangeArrowheads="1"/>
          </p:cNvSpPr>
          <p:nvPr/>
        </p:nvSpPr>
        <p:spPr bwMode="auto">
          <a:xfrm>
            <a:off x="20675600" y="3455351"/>
            <a:ext cx="12112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Results</a:t>
            </a:r>
          </a:p>
        </p:txBody>
      </p:sp>
      <p:sp>
        <p:nvSpPr>
          <p:cNvPr id="12" name="Text Box 244"/>
          <p:cNvSpPr txBox="1">
            <a:spLocks noChangeArrowheads="1"/>
          </p:cNvSpPr>
          <p:nvPr/>
        </p:nvSpPr>
        <p:spPr bwMode="auto">
          <a:xfrm>
            <a:off x="20675600" y="3876222"/>
            <a:ext cx="5842275" cy="8125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b="1" dirty="0">
                <a:solidFill>
                  <a:srgbClr val="000000"/>
                </a:solidFill>
                <a:latin typeface="Helvetica" panose="020B0604020202020204" pitchFamily="34" charset="0"/>
                <a:cs typeface="Helvetica" panose="020B0604020202020204" pitchFamily="34" charset="0"/>
              </a:rPr>
              <a:t>Data Exploration: </a:t>
            </a:r>
            <a:r>
              <a:rPr lang="en-US" sz="1800" dirty="0">
                <a:latin typeface="Helvetica" panose="020B0604020202020204" pitchFamily="34" charset="0"/>
                <a:cs typeface="Helvetica" panose="020B0604020202020204" pitchFamily="34" charset="0"/>
              </a:rPr>
              <a:t>80 of the 505 reports (15.8%) have an ACL abnormality.</a:t>
            </a:r>
          </a:p>
          <a:p>
            <a:pPr>
              <a:defRPr/>
            </a:pPr>
            <a:r>
              <a:rPr lang="en-US" sz="1800" b="1" dirty="0">
                <a:solidFill>
                  <a:srgbClr val="000000"/>
                </a:solidFill>
                <a:latin typeface="Helvetica" panose="020B0604020202020204" pitchFamily="34" charset="0"/>
                <a:cs typeface="Helvetica" panose="020B0604020202020204" pitchFamily="34" charset="0"/>
              </a:rPr>
              <a:t>Baseline:</a:t>
            </a:r>
            <a:r>
              <a:rPr lang="en-US" sz="1800" dirty="0">
                <a:solidFill>
                  <a:srgbClr val="000000"/>
                </a:solidFill>
                <a:latin typeface="Helvetica" panose="020B0604020202020204" pitchFamily="34" charset="0"/>
                <a:cs typeface="Helvetica" panose="020B0604020202020204" pitchFamily="34" charset="0"/>
              </a:rPr>
              <a:t> An</a:t>
            </a:r>
            <a:r>
              <a:rPr lang="en-US" sz="1800" dirty="0">
                <a:latin typeface="Helvetica" panose="020B0604020202020204" pitchFamily="34" charset="0"/>
                <a:cs typeface="Helvetica" panose="020B0604020202020204" pitchFamily="34" charset="0"/>
              </a:rPr>
              <a:t> accuracy of 89% was achieved, with an F1-score of 0.56 for abnormal reports and an weighted overall F1-score of 0.88.</a:t>
            </a:r>
          </a:p>
          <a:p>
            <a:pPr>
              <a:defRPr/>
            </a:pPr>
            <a:r>
              <a:rPr lang="en-US" sz="1800" b="1" dirty="0">
                <a:solidFill>
                  <a:srgbClr val="000000"/>
                </a:solidFill>
                <a:latin typeface="Helvetica" panose="020B0604020202020204" pitchFamily="34" charset="0"/>
                <a:cs typeface="Helvetica" panose="020B0604020202020204" pitchFamily="34" charset="0"/>
              </a:rPr>
              <a:t>Machine Learning: </a:t>
            </a:r>
            <a:r>
              <a:rPr lang="en-US" sz="1800" dirty="0">
                <a:latin typeface="Helvetica" panose="020B0604020202020204" pitchFamily="34" charset="0"/>
                <a:cs typeface="Helvetica" panose="020B0604020202020204" pitchFamily="34" charset="0"/>
              </a:rPr>
              <a:t>The Stochastic Gradient Classifier using a L1 loss was consistently the best performing classifier, achieving an accuracy of 93%. Linear SVC also performed well when a L1 loss was used, giving an accuracy of 91%. </a:t>
            </a:r>
            <a:r>
              <a:rPr lang="en-US" sz="1800" dirty="0" err="1">
                <a:latin typeface="Helvetica" panose="020B0604020202020204" pitchFamily="34" charset="0"/>
                <a:cs typeface="Helvetica" panose="020B0604020202020204" pitchFamily="34" charset="0"/>
              </a:rPr>
              <a:t>kNN</a:t>
            </a:r>
            <a:r>
              <a:rPr lang="en-US" sz="1800" dirty="0">
                <a:latin typeface="Helvetica" panose="020B0604020202020204" pitchFamily="34" charset="0"/>
                <a:cs typeface="Helvetica" panose="020B0604020202020204" pitchFamily="34" charset="0"/>
              </a:rPr>
              <a:t>, Random Forest, and Ridge classifiers did poorly. These algorithms are known to be suboptimal when dealing with high-dimensional data.</a:t>
            </a:r>
            <a:endParaRPr lang="en-US" sz="1800" b="1" dirty="0">
              <a:solidFill>
                <a:srgbClr val="000000"/>
              </a:solidFill>
              <a:latin typeface="Helvetica" panose="020B0604020202020204" pitchFamily="34" charset="0"/>
              <a:cs typeface="Helvetica" panose="020B0604020202020204" pitchFamily="34" charset="0"/>
            </a:endParaRPr>
          </a:p>
          <a:p>
            <a:pPr>
              <a:defRPr/>
            </a:pPr>
            <a:r>
              <a:rPr lang="en-US" sz="1800" dirty="0">
                <a:latin typeface="Helvetica" panose="020B0604020202020204" pitchFamily="34" charset="0"/>
                <a:cs typeface="Helvetica" panose="020B0604020202020204" pitchFamily="34" charset="0"/>
              </a:rPr>
              <a:t>Larger training sets led to better performance, though the improvement in performance slows with larger dataset sizes.</a:t>
            </a:r>
          </a:p>
          <a:p>
            <a:pPr>
              <a:defRPr/>
            </a:pPr>
            <a:r>
              <a:rPr lang="en-US" sz="1800" dirty="0">
                <a:solidFill>
                  <a:srgbClr val="000000"/>
                </a:solidFill>
                <a:latin typeface="Helvetica" panose="020B0604020202020204" pitchFamily="34" charset="0"/>
                <a:cs typeface="Helvetica" panose="020B0604020202020204" pitchFamily="34" charset="0"/>
              </a:rPr>
              <a:t>For </a:t>
            </a:r>
            <a:r>
              <a:rPr lang="en-US" sz="1800" dirty="0">
                <a:latin typeface="Helvetica" panose="020B0604020202020204" pitchFamily="34" charset="0"/>
                <a:cs typeface="Helvetica" panose="020B0604020202020204" pitchFamily="34" charset="0"/>
              </a:rPr>
              <a:t>both SGD and Linear SVC, better classification is achieved with a L1 loss compared to L2 loss. This suggests that it is beneficial that the weight on many of the features be reduced to zero. </a:t>
            </a:r>
          </a:p>
          <a:p>
            <a:pPr>
              <a:defRPr/>
            </a:pPr>
            <a:r>
              <a:rPr lang="en-US" sz="1800" dirty="0">
                <a:latin typeface="Helvetica" panose="020B0604020202020204" pitchFamily="34" charset="0"/>
                <a:cs typeface="Helvetica" panose="020B0604020202020204" pitchFamily="34" charset="0"/>
              </a:rPr>
              <a:t>For both classifiers, using an n-gram set that includes n-grams going from 1-grams to 5-grams gives optimal performance.</a:t>
            </a:r>
          </a:p>
          <a:p>
            <a:r>
              <a:rPr lang="en-US" sz="1800" b="1" dirty="0">
                <a:latin typeface="Helvetica" panose="020B0604020202020204" pitchFamily="34" charset="0"/>
                <a:cs typeface="Helvetica" panose="020B0604020202020204" pitchFamily="34" charset="0"/>
              </a:rPr>
              <a:t>Deep Learning: </a:t>
            </a:r>
            <a:r>
              <a:rPr lang="en-US" sz="1800" dirty="0">
                <a:latin typeface="Helvetica" panose="020B0604020202020204" pitchFamily="34" charset="0"/>
                <a:cs typeface="Helvetica" panose="020B0604020202020204" pitchFamily="34" charset="0"/>
              </a:rPr>
              <a:t>Accuracy and F1-scores slightly lower than that obtained by SGD. A maximum accuracy of 92% was achieved with the result obtained by setting the character embedding dimensions to 128, applying a dropout of 0.5, using filters ranging from 3 to 5 words, and using 32 filters.</a:t>
            </a:r>
          </a:p>
        </p:txBody>
      </p:sp>
      <p:sp>
        <p:nvSpPr>
          <p:cNvPr id="13" name="Text Box 245"/>
          <p:cNvSpPr txBox="1">
            <a:spLocks noChangeArrowheads="1"/>
          </p:cNvSpPr>
          <p:nvPr/>
        </p:nvSpPr>
        <p:spPr bwMode="auto">
          <a:xfrm>
            <a:off x="20675600" y="11602952"/>
            <a:ext cx="1708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Conclusion</a:t>
            </a:r>
          </a:p>
        </p:txBody>
      </p:sp>
      <p:sp>
        <p:nvSpPr>
          <p:cNvPr id="14" name="Text Box 246"/>
          <p:cNvSpPr txBox="1">
            <a:spLocks noChangeArrowheads="1"/>
          </p:cNvSpPr>
          <p:nvPr/>
        </p:nvSpPr>
        <p:spPr bwMode="auto">
          <a:xfrm>
            <a:off x="20675600" y="12001637"/>
            <a:ext cx="58422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latin typeface="Helvetica" panose="020B0604020202020204" pitchFamily="34" charset="0"/>
                <a:cs typeface="Helvetica" panose="020B0604020202020204" pitchFamily="34" charset="0"/>
              </a:rPr>
              <a:t>I successfully built an NLP pipeline to classify knee radiology reports and achieved high accuracy, precision, and recall. I found that SGD and Linear SVC, both with L1 loss, work best amongst the different machine learning classifiers. </a:t>
            </a:r>
          </a:p>
          <a:p>
            <a:pPr>
              <a:defRPr/>
            </a:pPr>
            <a:r>
              <a:rPr lang="en-US" sz="1800" dirty="0">
                <a:solidFill>
                  <a:srgbClr val="000000"/>
                </a:solidFill>
                <a:latin typeface="Helvetica" panose="020B0604020202020204" pitchFamily="34" charset="0"/>
                <a:cs typeface="Helvetica" panose="020B0604020202020204" pitchFamily="34" charset="0"/>
              </a:rPr>
              <a:t>The performance of these classifiers can be increased by using the tool to create a larger training set using a human-in-the-loop approach. The use of medical ontology, and section-specific parsing of the radiology reports may also improve performance.</a:t>
            </a:r>
          </a:p>
        </p:txBody>
      </p:sp>
      <p:sp>
        <p:nvSpPr>
          <p:cNvPr id="15" name="Text Box 247"/>
          <p:cNvSpPr txBox="1">
            <a:spLocks noChangeArrowheads="1"/>
          </p:cNvSpPr>
          <p:nvPr/>
        </p:nvSpPr>
        <p:spPr bwMode="auto">
          <a:xfrm>
            <a:off x="20675600" y="14833607"/>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rgbClr val="0071EE"/>
                </a:solidFill>
                <a:latin typeface="Helvetica" charset="0"/>
                <a:cs typeface="+mn-cs"/>
              </a:rPr>
              <a:t>Acknowledgement</a:t>
            </a:r>
          </a:p>
        </p:txBody>
      </p:sp>
      <p:sp>
        <p:nvSpPr>
          <p:cNvPr id="16" name="Text Box 249"/>
          <p:cNvSpPr txBox="1">
            <a:spLocks noChangeArrowheads="1"/>
          </p:cNvSpPr>
          <p:nvPr/>
        </p:nvSpPr>
        <p:spPr bwMode="auto">
          <a:xfrm>
            <a:off x="20675600" y="15166525"/>
            <a:ext cx="58422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a:solidFill>
                  <a:srgbClr val="000000"/>
                </a:solidFill>
                <a:latin typeface="Helvetica" charset="0"/>
              </a:rPr>
              <a:t>Thank you Dragomir </a:t>
            </a:r>
            <a:r>
              <a:rPr lang="en-US" sz="1400" dirty="0" err="1">
                <a:solidFill>
                  <a:srgbClr val="000000"/>
                </a:solidFill>
                <a:latin typeface="Helvetica" charset="0"/>
              </a:rPr>
              <a:t>Radev</a:t>
            </a:r>
            <a:r>
              <a:rPr lang="en-US" sz="1400" dirty="0">
                <a:solidFill>
                  <a:srgbClr val="000000"/>
                </a:solidFill>
                <a:latin typeface="Helvetica" charset="0"/>
              </a:rPr>
              <a:t> for advising my research. Thank you Elliott Brown for acquiring the dataset and driving this work forward, Lawrence </a:t>
            </a:r>
            <a:r>
              <a:rPr lang="en-US" sz="1400" dirty="0" err="1">
                <a:solidFill>
                  <a:srgbClr val="000000"/>
                </a:solidFill>
                <a:latin typeface="Helvetica" charset="0"/>
              </a:rPr>
              <a:t>Staib</a:t>
            </a:r>
            <a:r>
              <a:rPr lang="en-US" sz="1400" dirty="0">
                <a:solidFill>
                  <a:srgbClr val="000000"/>
                </a:solidFill>
                <a:latin typeface="Helvetica" charset="0"/>
              </a:rPr>
              <a:t> for your helpful input, and Douglas Herrin, Daniel </a:t>
            </a:r>
            <a:r>
              <a:rPr lang="en-US" sz="1400" dirty="0" err="1">
                <a:solidFill>
                  <a:srgbClr val="000000"/>
                </a:solidFill>
                <a:latin typeface="Helvetica" charset="0"/>
              </a:rPr>
              <a:t>Oazi</a:t>
            </a:r>
            <a:r>
              <a:rPr lang="en-US" sz="1400" dirty="0">
                <a:solidFill>
                  <a:srgbClr val="000000"/>
                </a:solidFill>
                <a:latin typeface="Helvetica" charset="0"/>
              </a:rPr>
              <a:t>, and </a:t>
            </a:r>
            <a:r>
              <a:rPr lang="en-US" sz="1400" dirty="0" err="1">
                <a:solidFill>
                  <a:srgbClr val="000000"/>
                </a:solidFill>
                <a:latin typeface="Helvetica" charset="0"/>
              </a:rPr>
              <a:t>Atin</a:t>
            </a:r>
            <a:r>
              <a:rPr lang="en-US" sz="1400" dirty="0">
                <a:solidFill>
                  <a:srgbClr val="000000"/>
                </a:solidFill>
                <a:latin typeface="Helvetica" charset="0"/>
              </a:rPr>
              <a:t> </a:t>
            </a:r>
            <a:r>
              <a:rPr lang="en-US" sz="1400" dirty="0" err="1">
                <a:solidFill>
                  <a:srgbClr val="000000"/>
                </a:solidFill>
                <a:latin typeface="Helvetica" charset="0"/>
              </a:rPr>
              <a:t>Saha</a:t>
            </a:r>
            <a:r>
              <a:rPr lang="en-US" sz="1400" dirty="0">
                <a:solidFill>
                  <a:srgbClr val="000000"/>
                </a:solidFill>
                <a:latin typeface="Helvetica" charset="0"/>
              </a:rPr>
              <a:t> for your work in putting together the dataset. </a:t>
            </a:r>
            <a:endParaRPr lang="en-US" sz="1400" dirty="0">
              <a:solidFill>
                <a:srgbClr val="000000"/>
              </a:solidFill>
              <a:latin typeface="Helvetica" charset="0"/>
              <a:cs typeface="+mn-cs"/>
            </a:endParaRPr>
          </a:p>
        </p:txBody>
      </p:sp>
      <p:sp>
        <p:nvSpPr>
          <p:cNvPr id="17" name="Text Box 250"/>
          <p:cNvSpPr txBox="1">
            <a:spLocks noChangeArrowheads="1"/>
          </p:cNvSpPr>
          <p:nvPr/>
        </p:nvSpPr>
        <p:spPr bwMode="auto">
          <a:xfrm>
            <a:off x="4396154" y="1517650"/>
            <a:ext cx="202574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a:latin typeface="Helvetica" charset="0"/>
                <a:cs typeface="+mn-cs"/>
              </a:rPr>
              <a:t>Lionel Jin</a:t>
            </a:r>
            <a:r>
              <a:rPr lang="en-US" sz="3600" baseline="30000" dirty="0">
                <a:latin typeface="Helvetica" charset="0"/>
                <a:cs typeface="+mn-cs"/>
              </a:rPr>
              <a:t>1</a:t>
            </a:r>
            <a:endParaRPr lang="en-US" sz="3600" baseline="30000" dirty="0">
              <a:cs typeface="+mn-cs"/>
            </a:endParaRPr>
          </a:p>
        </p:txBody>
      </p:sp>
      <p:sp>
        <p:nvSpPr>
          <p:cNvPr id="18" name="Text Box 40"/>
          <p:cNvSpPr txBox="1">
            <a:spLocks noChangeArrowheads="1"/>
          </p:cNvSpPr>
          <p:nvPr/>
        </p:nvSpPr>
        <p:spPr bwMode="auto">
          <a:xfrm>
            <a:off x="4396154" y="493713"/>
            <a:ext cx="2093530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5200" dirty="0">
                <a:solidFill>
                  <a:srgbClr val="0071EE"/>
                </a:solidFill>
                <a:latin typeface="Helvetica" charset="0"/>
                <a:cs typeface="+mn-cs"/>
              </a:rPr>
              <a:t>Natural Language Processing of Knee MRI Reports</a:t>
            </a:r>
            <a:endParaRPr lang="en-US" dirty="0">
              <a:solidFill>
                <a:srgbClr val="0071EE"/>
              </a:solidFill>
              <a:cs typeface="+mn-cs"/>
            </a:endParaRPr>
          </a:p>
        </p:txBody>
      </p:sp>
      <p:sp>
        <p:nvSpPr>
          <p:cNvPr id="19" name="Text Box 251"/>
          <p:cNvSpPr txBox="1">
            <a:spLocks noChangeArrowheads="1"/>
          </p:cNvSpPr>
          <p:nvPr/>
        </p:nvSpPr>
        <p:spPr bwMode="auto">
          <a:xfrm>
            <a:off x="4554415" y="2179638"/>
            <a:ext cx="202398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baseline="30000" dirty="0">
                <a:solidFill>
                  <a:srgbClr val="000000"/>
                </a:solidFill>
                <a:latin typeface="Helvetica" charset="0"/>
                <a:cs typeface="+mn-cs"/>
              </a:rPr>
              <a:t>1</a:t>
            </a:r>
            <a:r>
              <a:rPr lang="en-US" sz="2800" dirty="0">
                <a:solidFill>
                  <a:srgbClr val="000000"/>
                </a:solidFill>
                <a:latin typeface="Helvetica" charset="0"/>
                <a:cs typeface="+mn-cs"/>
              </a:rPr>
              <a:t>Department of Computer Science, Yale University</a:t>
            </a:r>
            <a:endParaRPr lang="en-US" sz="2800" dirty="0">
              <a:solidFill>
                <a:srgbClr val="000000"/>
              </a:solidFill>
              <a:cs typeface="+mn-cs"/>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2" name="Text Box 38"/>
          <p:cNvSpPr txBox="1">
            <a:spLocks noChangeArrowheads="1"/>
          </p:cNvSpPr>
          <p:nvPr/>
        </p:nvSpPr>
        <p:spPr bwMode="auto">
          <a:xfrm>
            <a:off x="6970798" y="11662014"/>
            <a:ext cx="3080648"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b="1" dirty="0">
                <a:solidFill>
                  <a:srgbClr val="0071EE"/>
                </a:solidFill>
                <a:latin typeface="Helvetica" charset="0"/>
              </a:rPr>
              <a:t>Figure 2</a:t>
            </a:r>
            <a:r>
              <a:rPr lang="en-US" sz="1400" b="1" dirty="0">
                <a:solidFill>
                  <a:srgbClr val="0071EE"/>
                </a:solidFill>
                <a:latin typeface="Helvetica" charset="0"/>
                <a:cs typeface="+mn-cs"/>
              </a:rPr>
              <a:t>. Project Method</a:t>
            </a:r>
            <a:endParaRPr lang="en-US" sz="1400" dirty="0">
              <a:solidFill>
                <a:srgbClr val="0071EE"/>
              </a:solidFill>
              <a:latin typeface="Helvetica" charset="0"/>
              <a:cs typeface="+mn-cs"/>
            </a:endParaRPr>
          </a:p>
        </p:txBody>
      </p:sp>
      <p:sp>
        <p:nvSpPr>
          <p:cNvPr id="226" name="Text Box 38"/>
          <p:cNvSpPr txBox="1">
            <a:spLocks noChangeArrowheads="1"/>
          </p:cNvSpPr>
          <p:nvPr/>
        </p:nvSpPr>
        <p:spPr bwMode="auto">
          <a:xfrm>
            <a:off x="6913106" y="16015981"/>
            <a:ext cx="65518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rPr>
              <a:t>Table 1</a:t>
            </a:r>
            <a:r>
              <a:rPr lang="en-US" sz="1400" b="1" dirty="0">
                <a:solidFill>
                  <a:srgbClr val="0071EE"/>
                </a:solidFill>
                <a:latin typeface="Helvetica" charset="0"/>
                <a:cs typeface="+mn-cs"/>
              </a:rPr>
              <a:t>. Classification Results</a:t>
            </a:r>
            <a:endParaRPr lang="en-US" sz="1400" dirty="0">
              <a:solidFill>
                <a:srgbClr val="0071EE"/>
              </a:solidFill>
              <a:latin typeface="Helvetica" charset="0"/>
              <a:cs typeface="+mn-cs"/>
            </a:endParaRPr>
          </a:p>
        </p:txBody>
      </p:sp>
      <p:sp>
        <p:nvSpPr>
          <p:cNvPr id="229" name="Text Box 38"/>
          <p:cNvSpPr txBox="1">
            <a:spLocks noChangeArrowheads="1"/>
          </p:cNvSpPr>
          <p:nvPr/>
        </p:nvSpPr>
        <p:spPr bwMode="auto">
          <a:xfrm>
            <a:off x="13964170" y="15758204"/>
            <a:ext cx="54668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rPr>
              <a:t>Table 2</a:t>
            </a:r>
            <a:r>
              <a:rPr lang="en-US" sz="1400" b="1" dirty="0">
                <a:solidFill>
                  <a:srgbClr val="0071EE"/>
                </a:solidFill>
                <a:latin typeface="Helvetica" charset="0"/>
                <a:cs typeface="+mn-cs"/>
              </a:rPr>
              <a:t>. CNN classification accuracy with different number of filters </a:t>
            </a:r>
            <a:endParaRPr lang="en-US" sz="1400" dirty="0">
              <a:solidFill>
                <a:srgbClr val="0071EE"/>
              </a:solidFill>
              <a:latin typeface="Helvetica" charset="0"/>
              <a:cs typeface="+mn-cs"/>
            </a:endParaRPr>
          </a:p>
        </p:txBody>
      </p: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Verdana" panose="020B0604030504040204" pitchFamily="34" charset="0"/>
              </a:rPr>
              <a:t>LILY Lab</a:t>
            </a:r>
          </a:p>
        </p:txBody>
      </p:sp>
      <p:pic>
        <p:nvPicPr>
          <p:cNvPr id="1029" name="Picture 5" descr="C:\Users\Dragomir Radev\Dropbox\Drago\Yale_University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grpSp>
        <p:nvGrpSpPr>
          <p:cNvPr id="175" name="Group 174">
            <a:extLst>
              <a:ext uri="{FF2B5EF4-FFF2-40B4-BE49-F238E27FC236}">
                <a16:creationId xmlns:a16="http://schemas.microsoft.com/office/drawing/2014/main" id="{72EDA7F7-48C9-4E15-A516-B40DEE8449EC}"/>
              </a:ext>
            </a:extLst>
          </p:cNvPr>
          <p:cNvGrpSpPr/>
          <p:nvPr/>
        </p:nvGrpSpPr>
        <p:grpSpPr>
          <a:xfrm>
            <a:off x="7180848" y="5877813"/>
            <a:ext cx="5911144" cy="5715789"/>
            <a:chOff x="865399" y="2785104"/>
            <a:chExt cx="9897335" cy="6823041"/>
          </a:xfrm>
        </p:grpSpPr>
        <p:sp>
          <p:nvSpPr>
            <p:cNvPr id="176" name="Rectangle: Rounded Corners 175">
              <a:extLst>
                <a:ext uri="{FF2B5EF4-FFF2-40B4-BE49-F238E27FC236}">
                  <a16:creationId xmlns:a16="http://schemas.microsoft.com/office/drawing/2014/main" id="{94F0A3CE-734C-422C-A5C6-9BADC2263C6A}"/>
                </a:ext>
              </a:extLst>
            </p:cNvPr>
            <p:cNvSpPr/>
            <p:nvPr/>
          </p:nvSpPr>
          <p:spPr>
            <a:xfrm>
              <a:off x="3169153" y="2785104"/>
              <a:ext cx="5775819" cy="771536"/>
            </a:xfrm>
            <a:prstGeom prst="roundRect">
              <a:avLst/>
            </a:prstGeom>
            <a:solidFill>
              <a:schemeClr val="accent1">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800" b="1" dirty="0">
                  <a:solidFill>
                    <a:schemeClr val="tx1"/>
                  </a:solidFill>
                </a:rPr>
                <a:t>32,000 knee MRI reports</a:t>
              </a:r>
              <a:r>
                <a:rPr lang="en-US" sz="1800" dirty="0">
                  <a:solidFill>
                    <a:schemeClr val="tx1"/>
                  </a:solidFill>
                </a:rPr>
                <a:t>    </a:t>
              </a:r>
            </a:p>
            <a:p>
              <a:pPr algn="ctr">
                <a:lnSpc>
                  <a:spcPct val="114000"/>
                </a:lnSpc>
              </a:pPr>
              <a:r>
                <a:rPr lang="en-US" sz="1600" dirty="0">
                  <a:solidFill>
                    <a:schemeClr val="tx1"/>
                  </a:solidFill>
                </a:rPr>
                <a:t>- From Yale-New Haven Hospital</a:t>
              </a:r>
            </a:p>
          </p:txBody>
        </p:sp>
        <p:sp>
          <p:nvSpPr>
            <p:cNvPr id="177" name="Rectangle: Rounded Corners 176">
              <a:extLst>
                <a:ext uri="{FF2B5EF4-FFF2-40B4-BE49-F238E27FC236}">
                  <a16:creationId xmlns:a16="http://schemas.microsoft.com/office/drawing/2014/main" id="{D17D1C7D-4E65-4C6A-AD12-C97096BAFB59}"/>
                </a:ext>
              </a:extLst>
            </p:cNvPr>
            <p:cNvSpPr/>
            <p:nvPr/>
          </p:nvSpPr>
          <p:spPr>
            <a:xfrm>
              <a:off x="2035984" y="4067697"/>
              <a:ext cx="8248770" cy="1079661"/>
            </a:xfrm>
            <a:prstGeom prst="roundRect">
              <a:avLst/>
            </a:prstGeom>
            <a:solidFill>
              <a:schemeClr val="accent1">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800" b="1" dirty="0">
                  <a:solidFill>
                    <a:schemeClr val="tx1"/>
                  </a:solidFill>
                </a:rPr>
                <a:t>Label 505 knee MRI reports </a:t>
              </a:r>
            </a:p>
            <a:p>
              <a:pPr algn="ctr">
                <a:lnSpc>
                  <a:spcPct val="114000"/>
                </a:lnSpc>
              </a:pPr>
              <a:r>
                <a:rPr lang="en-US" sz="1600" dirty="0">
                  <a:solidFill>
                    <a:schemeClr val="tx1"/>
                  </a:solidFill>
                </a:rPr>
                <a:t>- Filter non-knee MRIs and Label by ACL condition</a:t>
              </a:r>
            </a:p>
            <a:p>
              <a:pPr algn="ctr">
                <a:lnSpc>
                  <a:spcPct val="114000"/>
                </a:lnSpc>
              </a:pPr>
              <a:r>
                <a:rPr lang="en-US" sz="1600" dirty="0">
                  <a:solidFill>
                    <a:schemeClr val="tx1"/>
                  </a:solidFill>
                </a:rPr>
                <a:t>- Split into training (80%) and test (20%) sets</a:t>
              </a:r>
            </a:p>
          </p:txBody>
        </p:sp>
        <p:sp>
          <p:nvSpPr>
            <p:cNvPr id="178" name="Rectangle: Rounded Corners 177">
              <a:extLst>
                <a:ext uri="{FF2B5EF4-FFF2-40B4-BE49-F238E27FC236}">
                  <a16:creationId xmlns:a16="http://schemas.microsoft.com/office/drawing/2014/main" id="{21A6351B-1473-45A9-8B01-1BD59BF13BDD}"/>
                </a:ext>
              </a:extLst>
            </p:cNvPr>
            <p:cNvSpPr/>
            <p:nvPr/>
          </p:nvSpPr>
          <p:spPr>
            <a:xfrm>
              <a:off x="1204151" y="5660055"/>
              <a:ext cx="4699871" cy="1222137"/>
            </a:xfrm>
            <a:prstGeom prst="roundRect">
              <a:avLst/>
            </a:prstGeom>
            <a:solidFill>
              <a:schemeClr val="accent1">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800" b="1" dirty="0">
                  <a:solidFill>
                    <a:schemeClr val="tx1"/>
                  </a:solidFill>
                </a:rPr>
                <a:t>Extract features with                 </a:t>
              </a:r>
              <a:r>
                <a:rPr lang="en-US" sz="1800" b="1" dirty="0" err="1">
                  <a:solidFill>
                    <a:schemeClr val="tx1"/>
                  </a:solidFill>
                </a:rPr>
                <a:t>Tf-Idf</a:t>
              </a:r>
              <a:r>
                <a:rPr lang="en-US" sz="1800" b="1" dirty="0">
                  <a:solidFill>
                    <a:schemeClr val="tx1"/>
                  </a:solidFill>
                </a:rPr>
                <a:t> statistic</a:t>
              </a:r>
            </a:p>
            <a:p>
              <a:pPr algn="ctr">
                <a:lnSpc>
                  <a:spcPct val="114000"/>
                </a:lnSpc>
              </a:pPr>
              <a:r>
                <a:rPr lang="en-US" sz="1600" dirty="0">
                  <a:solidFill>
                    <a:schemeClr val="tx1"/>
                  </a:solidFill>
                </a:rPr>
                <a:t>- Use 1- to 10-grams</a:t>
              </a:r>
            </a:p>
          </p:txBody>
        </p:sp>
        <p:sp>
          <p:nvSpPr>
            <p:cNvPr id="179" name="Arrow: Down 178">
              <a:extLst>
                <a:ext uri="{FF2B5EF4-FFF2-40B4-BE49-F238E27FC236}">
                  <a16:creationId xmlns:a16="http://schemas.microsoft.com/office/drawing/2014/main" id="{24AE0212-CD9B-4A02-A247-404A44779AC9}"/>
                </a:ext>
              </a:extLst>
            </p:cNvPr>
            <p:cNvSpPr/>
            <p:nvPr/>
          </p:nvSpPr>
          <p:spPr>
            <a:xfrm>
              <a:off x="5597397" y="3540765"/>
              <a:ext cx="626166" cy="4366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80" name="Arrow: Down 179">
              <a:extLst>
                <a:ext uri="{FF2B5EF4-FFF2-40B4-BE49-F238E27FC236}">
                  <a16:creationId xmlns:a16="http://schemas.microsoft.com/office/drawing/2014/main" id="{DA5C8AB0-BD52-4D33-9F71-857EDDAED812}"/>
                </a:ext>
              </a:extLst>
            </p:cNvPr>
            <p:cNvSpPr/>
            <p:nvPr/>
          </p:nvSpPr>
          <p:spPr>
            <a:xfrm rot="1778575">
              <a:off x="4684877" y="5176765"/>
              <a:ext cx="626166" cy="4366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81" name="Rectangle: Rounded Corners 180">
              <a:extLst>
                <a:ext uri="{FF2B5EF4-FFF2-40B4-BE49-F238E27FC236}">
                  <a16:creationId xmlns:a16="http://schemas.microsoft.com/office/drawing/2014/main" id="{D7E4BEF4-CAD6-4AB0-86CF-20B4D71032B4}"/>
                </a:ext>
              </a:extLst>
            </p:cNvPr>
            <p:cNvSpPr/>
            <p:nvPr/>
          </p:nvSpPr>
          <p:spPr>
            <a:xfrm>
              <a:off x="1204149" y="7408195"/>
              <a:ext cx="4699871" cy="2199949"/>
            </a:xfrm>
            <a:prstGeom prst="roundRect">
              <a:avLst/>
            </a:prstGeom>
            <a:solidFill>
              <a:schemeClr val="accent1">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800" b="1" dirty="0">
                  <a:solidFill>
                    <a:schemeClr val="tx1"/>
                  </a:solidFill>
                </a:rPr>
                <a:t>Train Machine Learning Classifiers</a:t>
              </a:r>
            </a:p>
            <a:p>
              <a:pPr algn="ctr">
                <a:lnSpc>
                  <a:spcPct val="114000"/>
                </a:lnSpc>
              </a:pPr>
              <a:r>
                <a:rPr lang="en-US" sz="1600" dirty="0">
                  <a:solidFill>
                    <a:schemeClr val="tx1"/>
                  </a:solidFill>
                </a:rPr>
                <a:t>- Random Forest, </a:t>
              </a:r>
              <a:r>
                <a:rPr lang="en-US" sz="1600" dirty="0" err="1">
                  <a:solidFill>
                    <a:schemeClr val="tx1"/>
                  </a:solidFill>
                </a:rPr>
                <a:t>kNN</a:t>
              </a:r>
              <a:r>
                <a:rPr lang="en-US" sz="1600" dirty="0">
                  <a:solidFill>
                    <a:schemeClr val="tx1"/>
                  </a:solidFill>
                </a:rPr>
                <a:t>, SGD Classifier, Linear SVC, Perceptron, Nearest Centroid</a:t>
              </a:r>
            </a:p>
          </p:txBody>
        </p:sp>
        <p:sp>
          <p:nvSpPr>
            <p:cNvPr id="182" name="Arrow: Down 181">
              <a:extLst>
                <a:ext uri="{FF2B5EF4-FFF2-40B4-BE49-F238E27FC236}">
                  <a16:creationId xmlns:a16="http://schemas.microsoft.com/office/drawing/2014/main" id="{0D5D52E6-F608-499B-B3EC-5853CAF8C3F8}"/>
                </a:ext>
              </a:extLst>
            </p:cNvPr>
            <p:cNvSpPr/>
            <p:nvPr/>
          </p:nvSpPr>
          <p:spPr>
            <a:xfrm>
              <a:off x="3513661" y="6915255"/>
              <a:ext cx="626166" cy="4366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83" name="Rectangle: Rounded Corners 182">
              <a:extLst>
                <a:ext uri="{FF2B5EF4-FFF2-40B4-BE49-F238E27FC236}">
                  <a16:creationId xmlns:a16="http://schemas.microsoft.com/office/drawing/2014/main" id="{47F801B1-216B-48BA-BA0B-28A2930DE934}"/>
                </a:ext>
              </a:extLst>
            </p:cNvPr>
            <p:cNvSpPr/>
            <p:nvPr/>
          </p:nvSpPr>
          <p:spPr>
            <a:xfrm>
              <a:off x="6062863" y="5660055"/>
              <a:ext cx="4699871" cy="1198010"/>
            </a:xfrm>
            <a:prstGeom prst="roundRect">
              <a:avLst/>
            </a:prstGeom>
            <a:solidFill>
              <a:schemeClr val="accent1">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800" b="1" dirty="0">
                  <a:solidFill>
                    <a:schemeClr val="tx1"/>
                  </a:solidFill>
                </a:rPr>
                <a:t>Embed words as low-dimensional vectors</a:t>
              </a:r>
            </a:p>
            <a:p>
              <a:pPr algn="ctr">
                <a:lnSpc>
                  <a:spcPct val="114000"/>
                </a:lnSpc>
              </a:pPr>
              <a:r>
                <a:rPr lang="en-US" sz="1600" dirty="0">
                  <a:solidFill>
                    <a:schemeClr val="tx1"/>
                  </a:solidFill>
                </a:rPr>
                <a:t>- Use Word2Vec embeddings</a:t>
              </a:r>
            </a:p>
          </p:txBody>
        </p:sp>
        <p:sp>
          <p:nvSpPr>
            <p:cNvPr id="184" name="Arrow: Down 183">
              <a:extLst>
                <a:ext uri="{FF2B5EF4-FFF2-40B4-BE49-F238E27FC236}">
                  <a16:creationId xmlns:a16="http://schemas.microsoft.com/office/drawing/2014/main" id="{E1FF320D-7691-462B-B561-5686B2AEAEE5}"/>
                </a:ext>
              </a:extLst>
            </p:cNvPr>
            <p:cNvSpPr/>
            <p:nvPr/>
          </p:nvSpPr>
          <p:spPr>
            <a:xfrm rot="19745342">
              <a:off x="6360424" y="5155166"/>
              <a:ext cx="626166" cy="4366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85" name="Rectangle: Rounded Corners 184">
              <a:extLst>
                <a:ext uri="{FF2B5EF4-FFF2-40B4-BE49-F238E27FC236}">
                  <a16:creationId xmlns:a16="http://schemas.microsoft.com/office/drawing/2014/main" id="{D91B3C5E-EB09-4A80-88EA-64045BDBE4FA}"/>
                </a:ext>
              </a:extLst>
            </p:cNvPr>
            <p:cNvSpPr/>
            <p:nvPr/>
          </p:nvSpPr>
          <p:spPr>
            <a:xfrm>
              <a:off x="6062863" y="7408196"/>
              <a:ext cx="4699871" cy="2199949"/>
            </a:xfrm>
            <a:prstGeom prst="roundRect">
              <a:avLst/>
            </a:prstGeom>
            <a:solidFill>
              <a:schemeClr val="accent1">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800" b="1" dirty="0">
                  <a:solidFill>
                    <a:schemeClr val="tx1"/>
                  </a:solidFill>
                </a:rPr>
                <a:t>Train Convolutional Neural Network</a:t>
              </a:r>
            </a:p>
            <a:p>
              <a:pPr algn="ctr"/>
              <a:r>
                <a:rPr lang="en-US" sz="1600" dirty="0">
                  <a:solidFill>
                    <a:schemeClr val="tx1"/>
                  </a:solidFill>
                </a:rPr>
                <a:t>- Perform convolutions </a:t>
              </a:r>
            </a:p>
            <a:p>
              <a:pPr algn="ctr"/>
              <a:r>
                <a:rPr lang="en-US" sz="1600" dirty="0">
                  <a:solidFill>
                    <a:schemeClr val="tx1"/>
                  </a:solidFill>
                </a:rPr>
                <a:t>- Max-pool result</a:t>
              </a:r>
            </a:p>
            <a:p>
              <a:pPr algn="ctr"/>
              <a:r>
                <a:rPr lang="en-US" sz="1600" dirty="0">
                  <a:solidFill>
                    <a:schemeClr val="tx1"/>
                  </a:solidFill>
                </a:rPr>
                <a:t>- Add dropout and regularization</a:t>
              </a:r>
            </a:p>
            <a:p>
              <a:pPr algn="ctr"/>
              <a:r>
                <a:rPr lang="en-US" sz="1600" dirty="0">
                  <a:solidFill>
                    <a:schemeClr val="tx1"/>
                  </a:solidFill>
                </a:rPr>
                <a:t>- Classify using </a:t>
              </a:r>
              <a:r>
                <a:rPr lang="en-US" sz="1600" dirty="0" err="1">
                  <a:solidFill>
                    <a:schemeClr val="tx1"/>
                  </a:solidFill>
                </a:rPr>
                <a:t>softmax</a:t>
              </a:r>
              <a:r>
                <a:rPr lang="en-US" sz="1600" dirty="0">
                  <a:solidFill>
                    <a:schemeClr val="tx1"/>
                  </a:solidFill>
                </a:rPr>
                <a:t> layer</a:t>
              </a:r>
            </a:p>
          </p:txBody>
        </p:sp>
        <p:sp>
          <p:nvSpPr>
            <p:cNvPr id="186" name="Arrow: Down 185">
              <a:extLst>
                <a:ext uri="{FF2B5EF4-FFF2-40B4-BE49-F238E27FC236}">
                  <a16:creationId xmlns:a16="http://schemas.microsoft.com/office/drawing/2014/main" id="{7FE27DE3-8B81-45BD-84B5-38FBEB9FB348}"/>
                </a:ext>
              </a:extLst>
            </p:cNvPr>
            <p:cNvSpPr/>
            <p:nvPr/>
          </p:nvSpPr>
          <p:spPr>
            <a:xfrm>
              <a:off x="7797248" y="6891216"/>
              <a:ext cx="626166" cy="4366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cxnSp>
          <p:nvCxnSpPr>
            <p:cNvPr id="187" name="Connector: Elbow 186">
              <a:extLst>
                <a:ext uri="{FF2B5EF4-FFF2-40B4-BE49-F238E27FC236}">
                  <a16:creationId xmlns:a16="http://schemas.microsoft.com/office/drawing/2014/main" id="{0701344E-E678-444B-989A-D79D1DEE82E4}"/>
                </a:ext>
              </a:extLst>
            </p:cNvPr>
            <p:cNvCxnSpPr>
              <a:cxnSpLocks/>
              <a:stCxn id="181" idx="1"/>
              <a:endCxn id="176" idx="1"/>
            </p:cNvCxnSpPr>
            <p:nvPr/>
          </p:nvCxnSpPr>
          <p:spPr>
            <a:xfrm rot="10800000" flipH="1">
              <a:off x="1204147" y="3170872"/>
              <a:ext cx="1965004" cy="5337298"/>
            </a:xfrm>
            <a:prstGeom prst="bentConnector3">
              <a:avLst>
                <a:gd name="adj1" fmla="val -19479"/>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8" name="Connector: Elbow 187">
              <a:extLst>
                <a:ext uri="{FF2B5EF4-FFF2-40B4-BE49-F238E27FC236}">
                  <a16:creationId xmlns:a16="http://schemas.microsoft.com/office/drawing/2014/main" id="{2AD3D7ED-7A1E-4203-9368-6773256433A2}"/>
                </a:ext>
              </a:extLst>
            </p:cNvPr>
            <p:cNvCxnSpPr>
              <a:cxnSpLocks/>
              <a:stCxn id="185" idx="3"/>
              <a:endCxn id="176" idx="3"/>
            </p:cNvCxnSpPr>
            <p:nvPr/>
          </p:nvCxnSpPr>
          <p:spPr>
            <a:xfrm flipH="1" flipV="1">
              <a:off x="8944972" y="3170872"/>
              <a:ext cx="1817762" cy="5337299"/>
            </a:xfrm>
            <a:prstGeom prst="bentConnector3">
              <a:avLst>
                <a:gd name="adj1" fmla="val -21056"/>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D4B7970A-33E9-454B-976D-4816B8235E31}"/>
                </a:ext>
              </a:extLst>
            </p:cNvPr>
            <p:cNvSpPr txBox="1"/>
            <p:nvPr/>
          </p:nvSpPr>
          <p:spPr>
            <a:xfrm>
              <a:off x="865399" y="2785104"/>
              <a:ext cx="2458262" cy="771536"/>
            </a:xfrm>
            <a:prstGeom prst="rect">
              <a:avLst/>
            </a:prstGeom>
            <a:noFill/>
          </p:spPr>
          <p:txBody>
            <a:bodyPr wrap="square" rtlCol="0">
              <a:spAutoFit/>
            </a:bodyPr>
            <a:lstStyle/>
            <a:p>
              <a:r>
                <a:rPr lang="en-US" sz="1800" dirty="0"/>
                <a:t>Label more samples</a:t>
              </a:r>
            </a:p>
          </p:txBody>
        </p:sp>
      </p:grpSp>
      <p:pic>
        <p:nvPicPr>
          <p:cNvPr id="38" name="Picture 37">
            <a:extLst>
              <a:ext uri="{FF2B5EF4-FFF2-40B4-BE49-F238E27FC236}">
                <a16:creationId xmlns:a16="http://schemas.microsoft.com/office/drawing/2014/main" id="{E61DA0DA-1B20-4CCF-953D-10BB5E539524}"/>
              </a:ext>
            </a:extLst>
          </p:cNvPr>
          <p:cNvPicPr>
            <a:picLocks noChangeAspect="1"/>
          </p:cNvPicPr>
          <p:nvPr/>
        </p:nvPicPr>
        <p:blipFill rotWithShape="1">
          <a:blip r:embed="rId4"/>
          <a:srcRect l="41646" t="34108" r="24554" b="28072"/>
          <a:stretch/>
        </p:blipFill>
        <p:spPr>
          <a:xfrm>
            <a:off x="6913107" y="12037128"/>
            <a:ext cx="6344298" cy="3993027"/>
          </a:xfrm>
          <a:prstGeom prst="rect">
            <a:avLst/>
          </a:prstGeom>
        </p:spPr>
      </p:pic>
      <p:pic>
        <p:nvPicPr>
          <p:cNvPr id="39" name="Picture 38">
            <a:extLst>
              <a:ext uri="{FF2B5EF4-FFF2-40B4-BE49-F238E27FC236}">
                <a16:creationId xmlns:a16="http://schemas.microsoft.com/office/drawing/2014/main" id="{F866C3B4-1253-4853-ADB1-0E8EE6042D32}"/>
              </a:ext>
            </a:extLst>
          </p:cNvPr>
          <p:cNvPicPr>
            <a:picLocks noChangeAspect="1"/>
          </p:cNvPicPr>
          <p:nvPr/>
        </p:nvPicPr>
        <p:blipFill rotWithShape="1">
          <a:blip r:embed="rId5"/>
          <a:srcRect l="42968" t="40892" r="27812" b="50307"/>
          <a:stretch/>
        </p:blipFill>
        <p:spPr>
          <a:xfrm>
            <a:off x="13964170" y="14882588"/>
            <a:ext cx="5343780" cy="905308"/>
          </a:xfrm>
          <a:prstGeom prst="rect">
            <a:avLst/>
          </a:prstGeom>
        </p:spPr>
      </p:pic>
      <p:pic>
        <p:nvPicPr>
          <p:cNvPr id="42" name="Picture 41">
            <a:extLst>
              <a:ext uri="{FF2B5EF4-FFF2-40B4-BE49-F238E27FC236}">
                <a16:creationId xmlns:a16="http://schemas.microsoft.com/office/drawing/2014/main" id="{D7A19D76-AAD1-4AF9-BDC2-56B83EC5FD71}"/>
              </a:ext>
            </a:extLst>
          </p:cNvPr>
          <p:cNvPicPr>
            <a:picLocks noChangeAspect="1"/>
          </p:cNvPicPr>
          <p:nvPr/>
        </p:nvPicPr>
        <p:blipFill>
          <a:blip r:embed="rId6"/>
          <a:stretch>
            <a:fillRect/>
          </a:stretch>
        </p:blipFill>
        <p:spPr>
          <a:xfrm>
            <a:off x="6974701" y="3478293"/>
            <a:ext cx="6553504" cy="1826254"/>
          </a:xfrm>
          <a:prstGeom prst="rect">
            <a:avLst/>
          </a:prstGeom>
        </p:spPr>
      </p:pic>
      <p:sp>
        <p:nvSpPr>
          <p:cNvPr id="191" name="Text Box 38">
            <a:extLst>
              <a:ext uri="{FF2B5EF4-FFF2-40B4-BE49-F238E27FC236}">
                <a16:creationId xmlns:a16="http://schemas.microsoft.com/office/drawing/2014/main" id="{3F81AC51-4B17-4A96-9841-77F513343194}"/>
              </a:ext>
            </a:extLst>
          </p:cNvPr>
          <p:cNvSpPr txBox="1">
            <a:spLocks noChangeArrowheads="1"/>
          </p:cNvSpPr>
          <p:nvPr/>
        </p:nvSpPr>
        <p:spPr bwMode="auto">
          <a:xfrm>
            <a:off x="6974701" y="5371871"/>
            <a:ext cx="3929392"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rPr>
              <a:t>Figure 1</a:t>
            </a:r>
            <a:r>
              <a:rPr lang="en-US" sz="1400" b="1" dirty="0">
                <a:solidFill>
                  <a:srgbClr val="0071EE"/>
                </a:solidFill>
                <a:latin typeface="Helvetica" charset="0"/>
                <a:cs typeface="+mn-cs"/>
              </a:rPr>
              <a:t>. Excerpt from knee MRI report</a:t>
            </a:r>
            <a:endParaRPr lang="en-US" sz="1400" dirty="0">
              <a:solidFill>
                <a:srgbClr val="0071EE"/>
              </a:solidFill>
              <a:latin typeface="Helvetica" charset="0"/>
              <a:cs typeface="+mn-cs"/>
            </a:endParaRPr>
          </a:p>
        </p:txBody>
      </p:sp>
      <p:pic>
        <p:nvPicPr>
          <p:cNvPr id="48" name="Picture 47">
            <a:extLst>
              <a:ext uri="{FF2B5EF4-FFF2-40B4-BE49-F238E27FC236}">
                <a16:creationId xmlns:a16="http://schemas.microsoft.com/office/drawing/2014/main" id="{43461216-7157-4C66-A31F-36A8E991529C}"/>
              </a:ext>
            </a:extLst>
          </p:cNvPr>
          <p:cNvPicPr>
            <a:picLocks noChangeAspect="1"/>
          </p:cNvPicPr>
          <p:nvPr/>
        </p:nvPicPr>
        <p:blipFill>
          <a:blip r:embed="rId7"/>
          <a:stretch>
            <a:fillRect/>
          </a:stretch>
        </p:blipFill>
        <p:spPr>
          <a:xfrm>
            <a:off x="13907091" y="11857232"/>
            <a:ext cx="6483037" cy="2716356"/>
          </a:xfrm>
          <a:prstGeom prst="rect">
            <a:avLst/>
          </a:prstGeom>
        </p:spPr>
      </p:pic>
      <p:sp>
        <p:nvSpPr>
          <p:cNvPr id="194" name="Text Box 38">
            <a:extLst>
              <a:ext uri="{FF2B5EF4-FFF2-40B4-BE49-F238E27FC236}">
                <a16:creationId xmlns:a16="http://schemas.microsoft.com/office/drawing/2014/main" id="{3671AADE-B909-4D56-A653-0B14623472FB}"/>
              </a:ext>
            </a:extLst>
          </p:cNvPr>
          <p:cNvSpPr txBox="1">
            <a:spLocks noChangeArrowheads="1"/>
          </p:cNvSpPr>
          <p:nvPr/>
        </p:nvSpPr>
        <p:spPr bwMode="auto">
          <a:xfrm>
            <a:off x="13964170" y="14532106"/>
            <a:ext cx="5466830"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rPr>
              <a:t>Figure 5</a:t>
            </a:r>
            <a:r>
              <a:rPr lang="en-US" sz="1400" b="1" dirty="0">
                <a:solidFill>
                  <a:srgbClr val="0071EE"/>
                </a:solidFill>
                <a:latin typeface="Helvetica" charset="0"/>
                <a:cs typeface="+mn-cs"/>
              </a:rPr>
              <a:t>. F1-score with different maximum n-gram lengths</a:t>
            </a:r>
            <a:endParaRPr lang="en-US" sz="1400" dirty="0">
              <a:solidFill>
                <a:srgbClr val="0071EE"/>
              </a:solidFill>
              <a:latin typeface="Helvetica" charset="0"/>
              <a:cs typeface="+mn-cs"/>
            </a:endParaRPr>
          </a:p>
        </p:txBody>
      </p:sp>
      <p:sp>
        <p:nvSpPr>
          <p:cNvPr id="195" name="Text Box 38">
            <a:extLst>
              <a:ext uri="{FF2B5EF4-FFF2-40B4-BE49-F238E27FC236}">
                <a16:creationId xmlns:a16="http://schemas.microsoft.com/office/drawing/2014/main" id="{DB206C8B-C319-4729-916A-425B3120EF03}"/>
              </a:ext>
            </a:extLst>
          </p:cNvPr>
          <p:cNvSpPr txBox="1">
            <a:spLocks noChangeArrowheads="1"/>
          </p:cNvSpPr>
          <p:nvPr/>
        </p:nvSpPr>
        <p:spPr bwMode="auto">
          <a:xfrm>
            <a:off x="13991482" y="11341411"/>
            <a:ext cx="5466830"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rPr>
              <a:t>Figure 4</a:t>
            </a:r>
            <a:r>
              <a:rPr lang="en-US" sz="1400" b="1" dirty="0">
                <a:solidFill>
                  <a:srgbClr val="0071EE"/>
                </a:solidFill>
                <a:latin typeface="Helvetica" charset="0"/>
                <a:cs typeface="+mn-cs"/>
              </a:rPr>
              <a:t>. Comparison of classifiers with L1 and L2 loss</a:t>
            </a:r>
            <a:endParaRPr lang="en-US" sz="1400" dirty="0">
              <a:solidFill>
                <a:srgbClr val="0071EE"/>
              </a:solidFill>
              <a:latin typeface="Helvetica" charset="0"/>
              <a:cs typeface="+mn-cs"/>
            </a:endParaRPr>
          </a:p>
        </p:txBody>
      </p:sp>
      <p:sp>
        <p:nvSpPr>
          <p:cNvPr id="196" name="Text Box 38">
            <a:extLst>
              <a:ext uri="{FF2B5EF4-FFF2-40B4-BE49-F238E27FC236}">
                <a16:creationId xmlns:a16="http://schemas.microsoft.com/office/drawing/2014/main" id="{50DEE519-6DC2-4F4F-8F26-154A052B28FF}"/>
              </a:ext>
            </a:extLst>
          </p:cNvPr>
          <p:cNvSpPr txBox="1">
            <a:spLocks noChangeArrowheads="1"/>
          </p:cNvSpPr>
          <p:nvPr/>
        </p:nvSpPr>
        <p:spPr bwMode="auto">
          <a:xfrm>
            <a:off x="13964170" y="7233015"/>
            <a:ext cx="5466830"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rPr>
              <a:t>Figure 3</a:t>
            </a:r>
            <a:r>
              <a:rPr lang="en-US" sz="1400" b="1" dirty="0">
                <a:solidFill>
                  <a:srgbClr val="0071EE"/>
                </a:solidFill>
                <a:latin typeface="Helvetica" charset="0"/>
                <a:cs typeface="+mn-cs"/>
              </a:rPr>
              <a:t>. Classification results with different dataset sizes</a:t>
            </a:r>
            <a:endParaRPr lang="en-US" sz="1400" dirty="0">
              <a:solidFill>
                <a:srgbClr val="0071EE"/>
              </a:solidFill>
              <a:latin typeface="Helvetica" charset="0"/>
              <a:cs typeface="+mn-cs"/>
            </a:endParaRPr>
          </a:p>
        </p:txBody>
      </p:sp>
      <p:pic>
        <p:nvPicPr>
          <p:cNvPr id="52" name="Picture 51">
            <a:extLst>
              <a:ext uri="{FF2B5EF4-FFF2-40B4-BE49-F238E27FC236}">
                <a16:creationId xmlns:a16="http://schemas.microsoft.com/office/drawing/2014/main" id="{FB03B6F7-7CBF-477F-B7DA-7A976608BA41}"/>
              </a:ext>
            </a:extLst>
          </p:cNvPr>
          <p:cNvPicPr>
            <a:picLocks noChangeAspect="1"/>
          </p:cNvPicPr>
          <p:nvPr/>
        </p:nvPicPr>
        <p:blipFill>
          <a:blip r:embed="rId8"/>
          <a:stretch>
            <a:fillRect/>
          </a:stretch>
        </p:blipFill>
        <p:spPr>
          <a:xfrm>
            <a:off x="13757349" y="3357450"/>
            <a:ext cx="6553505" cy="3944917"/>
          </a:xfrm>
          <a:prstGeom prst="rect">
            <a:avLst/>
          </a:prstGeom>
        </p:spPr>
      </p:pic>
      <p:pic>
        <p:nvPicPr>
          <p:cNvPr id="54" name="Picture 53">
            <a:extLst>
              <a:ext uri="{FF2B5EF4-FFF2-40B4-BE49-F238E27FC236}">
                <a16:creationId xmlns:a16="http://schemas.microsoft.com/office/drawing/2014/main" id="{C97BF48D-C4B6-46C2-897C-8C7FCDA47059}"/>
              </a:ext>
            </a:extLst>
          </p:cNvPr>
          <p:cNvPicPr>
            <a:picLocks noChangeAspect="1"/>
          </p:cNvPicPr>
          <p:nvPr/>
        </p:nvPicPr>
        <p:blipFill>
          <a:blip r:embed="rId9"/>
          <a:stretch>
            <a:fillRect/>
          </a:stretch>
        </p:blipFill>
        <p:spPr>
          <a:xfrm>
            <a:off x="13879222" y="7819209"/>
            <a:ext cx="5899936" cy="3551498"/>
          </a:xfrm>
          <a:prstGeom prst="rect">
            <a:avLst/>
          </a:prstGeom>
        </p:spPr>
      </p:pic>
    </p:spTree>
    <p:extLst>
      <p:ext uri="{BB962C8B-B14F-4D97-AF65-F5344CB8AC3E}">
        <p14:creationId xmlns:p14="http://schemas.microsoft.com/office/powerpoint/2010/main" val="128779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173</TotalTime>
  <Words>923</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Helvetica</vt:lpstr>
      <vt:lpstr>Verdana</vt:lpstr>
      <vt:lpstr>Office Theme</vt:lpstr>
      <vt:lpstr>PowerPoint Presentation</vt:lpstr>
    </vt:vector>
  </TitlesOfParts>
  <Company>photo+design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Jin, Lionel</cp:lastModifiedBy>
  <cp:revision>25</cp:revision>
  <dcterms:created xsi:type="dcterms:W3CDTF">2013-06-13T16:39:06Z</dcterms:created>
  <dcterms:modified xsi:type="dcterms:W3CDTF">2017-12-14T23:25:43Z</dcterms:modified>
</cp:coreProperties>
</file>