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65" d="100"/>
          <a:sy n="65" d="100"/>
        </p:scale>
        <p:origin x="-1600" y="-2136"/>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4/26/18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79154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latin typeface="Helvetica" charset="0"/>
              </a:rPr>
              <a:t>The MATERIAL project, commissioned by IARPA, seeks to create a search engine capable of </a:t>
            </a:r>
            <a:r>
              <a:rPr lang="en-US" sz="1800" dirty="0">
                <a:latin typeface="Helvetica" charset="0"/>
              </a:rPr>
              <a:t>r</a:t>
            </a:r>
            <a:r>
              <a:rPr lang="en-US" sz="1800" dirty="0" smtClean="0">
                <a:latin typeface="Helvetica" charset="0"/>
              </a:rPr>
              <a:t>etrieving content in low-resource </a:t>
            </a:r>
            <a:r>
              <a:rPr lang="en-US" sz="1800" dirty="0">
                <a:latin typeface="Helvetica" charset="0"/>
              </a:rPr>
              <a:t>languages using English queries. </a:t>
            </a:r>
            <a:r>
              <a:rPr lang="en-US" sz="1800" dirty="0">
                <a:latin typeface="Helvetica" charset="0"/>
              </a:rPr>
              <a:t>An important component of </a:t>
            </a:r>
            <a:r>
              <a:rPr lang="en-US" sz="1800" dirty="0" smtClean="0">
                <a:latin typeface="Helvetica" charset="0"/>
              </a:rPr>
              <a:t>this project is discerning </a:t>
            </a:r>
            <a:r>
              <a:rPr lang="en-US" sz="1800" dirty="0">
                <a:latin typeface="Helvetica" charset="0"/>
              </a:rPr>
              <a:t>which results are relevant enough to be included. </a:t>
            </a:r>
            <a:r>
              <a:rPr lang="en-US" sz="1800" dirty="0" smtClean="0">
                <a:latin typeface="Helvetica" charset="0"/>
              </a:rPr>
              <a:t>Though </a:t>
            </a:r>
            <a:r>
              <a:rPr lang="en-US" sz="1800" dirty="0">
                <a:latin typeface="Helvetica" charset="0"/>
              </a:rPr>
              <a:t>there might be 100 documents associated with a certain query, users are presumably not interested in every particular document. </a:t>
            </a:r>
            <a:r>
              <a:rPr lang="en-US" sz="1800" dirty="0" smtClean="0">
                <a:latin typeface="Helvetica" charset="0"/>
              </a:rPr>
              <a:t> The metric being used to assess the quality of a cutoff system, AQWV, penalizes both for missing relevant documents and for returning irrelevant documents.  The training data provided to us comes with a means of calculating the cutoff that maximizes AQWV; however, this information is undisclosed on the private cases the contractor will run.</a:t>
            </a:r>
            <a:r>
              <a:rPr lang="en-US" sz="1800" dirty="0">
                <a:latin typeface="Helvetica" charset="0"/>
              </a:rPr>
              <a:t> </a:t>
            </a:r>
            <a:r>
              <a:rPr lang="en-US" sz="1800" dirty="0" smtClean="0">
                <a:latin typeface="Helvetica" charset="0"/>
              </a:rPr>
              <a:t> My project attempts to predict the optimal cutoff score based on AQWV by using a multi-layered neural network to learn certain characteristics about query/document pairs and successfully predict the best cutoff.</a:t>
            </a:r>
          </a:p>
        </p:txBody>
      </p:sp>
      <p:sp>
        <p:nvSpPr>
          <p:cNvPr id="9" name="Text Box 237"/>
          <p:cNvSpPr txBox="1">
            <a:spLocks noChangeArrowheads="1"/>
          </p:cNvSpPr>
          <p:nvPr/>
        </p:nvSpPr>
        <p:spPr bwMode="auto">
          <a:xfrm>
            <a:off x="828400" y="9707563"/>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10269538"/>
            <a:ext cx="58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The data </a:t>
            </a:r>
            <a:r>
              <a:rPr lang="mr-IN" sz="1800" dirty="0" smtClean="0">
                <a:solidFill>
                  <a:srgbClr val="000000"/>
                </a:solidFill>
                <a:latin typeface="Helvetica" charset="0"/>
                <a:cs typeface="+mn-cs"/>
              </a:rPr>
              <a:t>–</a:t>
            </a:r>
            <a:r>
              <a:rPr lang="en-US" sz="1800" dirty="0" smtClean="0">
                <a:solidFill>
                  <a:srgbClr val="000000"/>
                </a:solidFill>
                <a:latin typeface="Helvetica" charset="0"/>
                <a:cs typeface="+mn-cs"/>
              </a:rPr>
              <a:t> query and document pairs </a:t>
            </a:r>
            <a:r>
              <a:rPr lang="mr-IN" sz="1800" dirty="0" smtClean="0">
                <a:solidFill>
                  <a:srgbClr val="000000"/>
                </a:solidFill>
                <a:latin typeface="Helvetica" charset="0"/>
                <a:cs typeface="+mn-cs"/>
              </a:rPr>
              <a:t>–</a:t>
            </a:r>
            <a:r>
              <a:rPr lang="en-US" sz="1800" dirty="0" smtClean="0">
                <a:solidFill>
                  <a:srgbClr val="000000"/>
                </a:solidFill>
                <a:latin typeface="Helvetica" charset="0"/>
                <a:cs typeface="+mn-cs"/>
              </a:rPr>
              <a:t> were training examples provided to the MATERIAL group at Yale.  To format the information in a structure useful for a neural network, I wrote code to extract certain features for input and used a program written by </a:t>
            </a:r>
            <a:r>
              <a:rPr lang="en-US" sz="1800" dirty="0" err="1" smtClean="0">
                <a:solidFill>
                  <a:srgbClr val="000000"/>
                </a:solidFill>
                <a:latin typeface="Helvetica" charset="0"/>
                <a:cs typeface="+mn-cs"/>
              </a:rPr>
              <a:t>Javid</a:t>
            </a:r>
            <a:r>
              <a:rPr lang="en-US" sz="1800" dirty="0" smtClean="0">
                <a:solidFill>
                  <a:srgbClr val="000000"/>
                </a:solidFill>
                <a:latin typeface="Helvetica" charset="0"/>
                <a:cs typeface="+mn-cs"/>
              </a:rPr>
              <a:t> </a:t>
            </a:r>
            <a:r>
              <a:rPr lang="en-US" sz="1800" dirty="0" err="1" smtClean="0">
                <a:solidFill>
                  <a:srgbClr val="000000"/>
                </a:solidFill>
                <a:latin typeface="Helvetica" charset="0"/>
                <a:cs typeface="+mn-cs"/>
              </a:rPr>
              <a:t>Dadashkarimi</a:t>
            </a:r>
            <a:r>
              <a:rPr lang="en-US" sz="1800" dirty="0" smtClean="0">
                <a:solidFill>
                  <a:srgbClr val="000000"/>
                </a:solidFill>
                <a:latin typeface="Helvetica" charset="0"/>
                <a:cs typeface="+mn-cs"/>
              </a:rPr>
              <a:t> to calculate the ideal cutoff point.  These features include document length, relevant Indri score for each document, and query embedding in </a:t>
            </a:r>
            <a:r>
              <a:rPr lang="en-US" sz="1800" dirty="0" err="1" smtClean="0">
                <a:solidFill>
                  <a:srgbClr val="000000"/>
                </a:solidFill>
                <a:latin typeface="Helvetica" charset="0"/>
                <a:cs typeface="+mn-cs"/>
              </a:rPr>
              <a:t>GloVe</a:t>
            </a:r>
            <a:r>
              <a:rPr lang="en-US" sz="1800" dirty="0" smtClean="0">
                <a:solidFill>
                  <a:srgbClr val="000000"/>
                </a:solidFill>
                <a:latin typeface="Helvetica" charset="0"/>
                <a:cs typeface="+mn-cs"/>
              </a:rPr>
              <a:t>.  I then used the </a:t>
            </a:r>
            <a:r>
              <a:rPr lang="en-US" sz="1800" dirty="0" err="1" smtClean="0">
                <a:solidFill>
                  <a:srgbClr val="000000"/>
                </a:solidFill>
                <a:latin typeface="Helvetica" charset="0"/>
                <a:cs typeface="+mn-cs"/>
              </a:rPr>
              <a:t>TensorFlow</a:t>
            </a:r>
            <a:r>
              <a:rPr lang="en-US" sz="1800" dirty="0" smtClean="0">
                <a:solidFill>
                  <a:srgbClr val="000000"/>
                </a:solidFill>
                <a:latin typeface="Helvetica" charset="0"/>
                <a:cs typeface="+mn-cs"/>
              </a:rPr>
              <a:t> library to create a neural network with a hidden layer and </a:t>
            </a:r>
            <a:r>
              <a:rPr lang="en-US" sz="1800" dirty="0" err="1" smtClean="0">
                <a:solidFill>
                  <a:srgbClr val="000000"/>
                </a:solidFill>
                <a:latin typeface="Helvetica" charset="0"/>
                <a:cs typeface="+mn-cs"/>
              </a:rPr>
              <a:t>softmax</a:t>
            </a:r>
            <a:r>
              <a:rPr lang="en-US" sz="1800" dirty="0" smtClean="0">
                <a:solidFill>
                  <a:srgbClr val="000000"/>
                </a:solidFill>
                <a:latin typeface="Helvetica" charset="0"/>
                <a:cs typeface="+mn-cs"/>
              </a:rPr>
              <a:t> activation function.  Once this was set up, I iterated through different </a:t>
            </a:r>
            <a:r>
              <a:rPr lang="en-US" sz="1800" dirty="0" err="1" smtClean="0">
                <a:solidFill>
                  <a:srgbClr val="000000"/>
                </a:solidFill>
                <a:latin typeface="Helvetica" charset="0"/>
                <a:cs typeface="+mn-cs"/>
              </a:rPr>
              <a:t>hyperparameters</a:t>
            </a:r>
            <a:r>
              <a:rPr lang="en-US" sz="1800" dirty="0" smtClean="0">
                <a:solidFill>
                  <a:srgbClr val="000000"/>
                </a:solidFill>
                <a:latin typeface="Helvetica" charset="0"/>
                <a:cs typeface="+mn-cs"/>
              </a:rPr>
              <a:t> like learning rate and hidden layer size to optimize the model.  Upon further experimentation, I added another hidden layer to the network to compress the input and avoid overfitting.  For each language I was training on, I saved the best performing results(those with lowest loss) and used it to predict cutoff points on test data.</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5600" y="3911600"/>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4464050"/>
            <a:ext cx="5842275"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Figures 3 and 4 demonstrate the loss of the model with various hyper-parameters tested, while Figure 5 shows the test results of training on ANALYSIS-EN and testing on a set from DEV-EN.</a:t>
            </a:r>
          </a:p>
          <a:p>
            <a:pPr>
              <a:defRPr/>
            </a:pPr>
            <a:r>
              <a:rPr lang="en-US" sz="1800" dirty="0" smtClean="0">
                <a:solidFill>
                  <a:srgbClr val="000000"/>
                </a:solidFill>
                <a:latin typeface="Helvetica" charset="0"/>
                <a:cs typeface="+mn-cs"/>
              </a:rPr>
              <a:t>Generally speaking, the results had high levels of variance depending on the training and testing data as well as the parameters of the model.  The overall AQWV score of the network when trained on one English dataset and tested on another was 0.1, which was close to the optimal score of .1408.  However, when performing cross-lingual training (training on one language and testing on another), the model underperformed with an overall AQWV score of .151 compared to an optimal .3575.</a:t>
            </a:r>
          </a:p>
          <a:p>
            <a:pPr>
              <a:defRPr/>
            </a:pPr>
            <a:r>
              <a:rPr lang="en-US" sz="1800" dirty="0" smtClean="0">
                <a:solidFill>
                  <a:srgbClr val="000000"/>
                </a:solidFill>
                <a:latin typeface="Helvetica" charset="0"/>
              </a:rPr>
              <a:t>More specifically, the performance of the model improved drastically when I added two features.  First, using word embedding of queries (sourcing a script written by Caitlin </a:t>
            </a:r>
            <a:r>
              <a:rPr lang="en-US" sz="1800" dirty="0" err="1" smtClean="0">
                <a:solidFill>
                  <a:srgbClr val="000000"/>
                </a:solidFill>
                <a:latin typeface="Helvetica" charset="0"/>
              </a:rPr>
              <a:t>Westerfield</a:t>
            </a:r>
            <a:r>
              <a:rPr lang="en-US" sz="1800" dirty="0" smtClean="0">
                <a:solidFill>
                  <a:srgbClr val="000000"/>
                </a:solidFill>
                <a:latin typeface="Helvetica" charset="0"/>
              </a:rPr>
              <a:t>) as a feature helped improve model accuracy.  Second, adding another hidden layer allowed the model to perform better on cross-lingual tasks than it previously had, indicating that the model was actually capable of picking up on generalizable features related to the input.</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9980" y="11197696"/>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Conclusion</a:t>
            </a:r>
          </a:p>
        </p:txBody>
      </p:sp>
      <p:sp>
        <p:nvSpPr>
          <p:cNvPr id="14" name="Text Box 246"/>
          <p:cNvSpPr txBox="1">
            <a:spLocks noChangeArrowheads="1"/>
          </p:cNvSpPr>
          <p:nvPr/>
        </p:nvSpPr>
        <p:spPr bwMode="auto">
          <a:xfrm>
            <a:off x="20675599" y="11682660"/>
            <a:ext cx="584227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Ultimately, though the network in its current iteration is not consistently successful in finding the optimal cutoff, initial results indicate room for improvement.  Adding dropout and regularization might help improve model performance while adding more training and test data could amplify the learning process.  In addition, collecting other features to use as input (Duet scores, </a:t>
            </a:r>
            <a:r>
              <a:rPr lang="en-US" sz="1800" dirty="0" err="1" smtClean="0">
                <a:solidFill>
                  <a:srgbClr val="000000"/>
                </a:solidFill>
                <a:latin typeface="Helvetica" charset="0"/>
                <a:cs typeface="+mn-cs"/>
              </a:rPr>
              <a:t>etc</a:t>
            </a:r>
            <a:r>
              <a:rPr lang="en-US" sz="1800" dirty="0" smtClean="0">
                <a:solidFill>
                  <a:srgbClr val="000000"/>
                </a:solidFill>
                <a:latin typeface="Helvetica" charset="0"/>
                <a:cs typeface="+mn-cs"/>
              </a:rPr>
              <a:t>) might yield a more robust model capable of generalized learning both within and across languages.</a:t>
            </a: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675599" y="1442910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599" y="14946816"/>
            <a:ext cx="5842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Thanks to Prof. </a:t>
            </a:r>
            <a:r>
              <a:rPr lang="en-US" sz="1400" dirty="0" err="1" smtClean="0">
                <a:solidFill>
                  <a:srgbClr val="000000"/>
                </a:solidFill>
                <a:latin typeface="Helvetica" charset="0"/>
                <a:cs typeface="+mn-cs"/>
              </a:rPr>
              <a:t>Radev</a:t>
            </a:r>
            <a:r>
              <a:rPr lang="en-US" sz="1400" dirty="0" smtClean="0">
                <a:solidFill>
                  <a:srgbClr val="000000"/>
                </a:solidFill>
                <a:latin typeface="Helvetica" charset="0"/>
                <a:cs typeface="+mn-cs"/>
              </a:rPr>
              <a:t> for advising, </a:t>
            </a:r>
            <a:r>
              <a:rPr lang="en-US" sz="1400" dirty="0" err="1" smtClean="0">
                <a:solidFill>
                  <a:srgbClr val="000000"/>
                </a:solidFill>
                <a:latin typeface="Helvetica" charset="0"/>
                <a:cs typeface="+mn-cs"/>
              </a:rPr>
              <a:t>Javid</a:t>
            </a:r>
            <a:r>
              <a:rPr lang="en-US" sz="1400" dirty="0" smtClean="0">
                <a:solidFill>
                  <a:srgbClr val="000000"/>
                </a:solidFill>
                <a:latin typeface="Helvetica" charset="0"/>
                <a:cs typeface="+mn-cs"/>
              </a:rPr>
              <a:t> and </a:t>
            </a:r>
            <a:r>
              <a:rPr lang="en-US" sz="1400" dirty="0" err="1" smtClean="0">
                <a:solidFill>
                  <a:srgbClr val="000000"/>
                </a:solidFill>
                <a:latin typeface="Helvetica" charset="0"/>
                <a:cs typeface="+mn-cs"/>
              </a:rPr>
              <a:t>Jungo</a:t>
            </a:r>
            <a:r>
              <a:rPr lang="en-US" sz="1400" dirty="0" smtClean="0">
                <a:solidFill>
                  <a:srgbClr val="000000"/>
                </a:solidFill>
                <a:latin typeface="Helvetica" charset="0"/>
                <a:cs typeface="+mn-cs"/>
              </a:rPr>
              <a:t> for helping me navigate the amount of material in Material and reviewing my code, and Caitlin for her word embedding script.</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cs typeface="+mn-cs"/>
              </a:rPr>
              <a:t>Miles Saffran</a:t>
            </a:r>
            <a:endParaRPr lang="en-US" sz="3600" baseline="30000" dirty="0">
              <a:cs typeface="+mn-cs"/>
            </a:endParaRPr>
          </a:p>
        </p:txBody>
      </p:sp>
      <p:sp>
        <p:nvSpPr>
          <p:cNvPr id="18" name="Text Box 40"/>
          <p:cNvSpPr txBox="1">
            <a:spLocks noChangeArrowheads="1"/>
          </p:cNvSpPr>
          <p:nvPr/>
        </p:nvSpPr>
        <p:spPr bwMode="auto">
          <a:xfrm>
            <a:off x="4396154" y="493713"/>
            <a:ext cx="20935308"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dirty="0" smtClean="0">
                <a:solidFill>
                  <a:srgbClr val="0071EE"/>
                </a:solidFill>
                <a:cs typeface="+mn-cs"/>
              </a:rPr>
              <a:t>Deep Learning for the Soft Cutoff Problem</a:t>
            </a:r>
            <a:endParaRPr lang="en-US" dirty="0">
              <a:solidFill>
                <a:srgbClr val="0071EE"/>
              </a:solidFill>
              <a:cs typeface="+mn-cs"/>
            </a:endParaRPr>
          </a:p>
        </p:txBody>
      </p:sp>
      <p:sp>
        <p:nvSpPr>
          <p:cNvPr id="19" name="Text Box 251"/>
          <p:cNvSpPr txBox="1">
            <a:spLocks noChangeArrowheads="1"/>
          </p:cNvSpPr>
          <p:nvPr/>
        </p:nvSpPr>
        <p:spPr bwMode="auto">
          <a:xfrm>
            <a:off x="4396154" y="2179639"/>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smtClean="0">
                <a:solidFill>
                  <a:srgbClr val="000000"/>
                </a:solidFill>
                <a:latin typeface="Helvetica" charset="0"/>
                <a:cs typeface="+mn-cs"/>
              </a:rPr>
              <a:t>Department </a:t>
            </a:r>
            <a:r>
              <a:rPr lang="en-US" sz="2800" dirty="0">
                <a:solidFill>
                  <a:srgbClr val="000000"/>
                </a:solidFill>
                <a:latin typeface="Helvetica" charset="0"/>
                <a:cs typeface="+mn-cs"/>
              </a:rPr>
              <a:t>of </a:t>
            </a:r>
            <a:r>
              <a:rPr lang="en-US" sz="2800" dirty="0" smtClean="0">
                <a:solidFill>
                  <a:srgbClr val="000000"/>
                </a:solidFill>
                <a:latin typeface="Helvetica" charset="0"/>
                <a:cs typeface="+mn-cs"/>
              </a:rPr>
              <a:t>Computer Science, </a:t>
            </a:r>
            <a:r>
              <a:rPr lang="en-US" sz="2800" dirty="0">
                <a:solidFill>
                  <a:srgbClr val="000000"/>
                </a:solidFill>
                <a:latin typeface="Helvetica" charset="0"/>
                <a:cs typeface="+mn-cs"/>
              </a:rPr>
              <a:t>Yale </a:t>
            </a:r>
            <a:r>
              <a:rPr lang="en-US" sz="2800" dirty="0" smtClean="0">
                <a:solidFill>
                  <a:srgbClr val="000000"/>
                </a:solidFill>
                <a:latin typeface="Helvetica" charset="0"/>
                <a:cs typeface="+mn-cs"/>
              </a:rPr>
              <a:t>University, New Haven, 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 name="Text Box 38"/>
          <p:cNvSpPr txBox="1">
            <a:spLocks noChangeArrowheads="1"/>
          </p:cNvSpPr>
          <p:nvPr/>
        </p:nvSpPr>
        <p:spPr bwMode="auto">
          <a:xfrm>
            <a:off x="8577755" y="7627907"/>
            <a:ext cx="46737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1. </a:t>
            </a:r>
            <a:r>
              <a:rPr lang="en-US" sz="1400" dirty="0" smtClean="0">
                <a:solidFill>
                  <a:srgbClr val="0071EE"/>
                </a:solidFill>
                <a:latin typeface="Helvetica" charset="0"/>
                <a:cs typeface="+mn-cs"/>
              </a:rPr>
              <a:t>Training loss over epochs</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8181186" y="11923832"/>
            <a:ext cx="427327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a:t>
            </a:r>
            <a:r>
              <a:rPr lang="en-US" sz="1400" dirty="0" smtClean="0">
                <a:solidFill>
                  <a:srgbClr val="0071EE"/>
                </a:solidFill>
                <a:latin typeface="Helvetica" charset="0"/>
                <a:cs typeface="+mn-cs"/>
              </a:rPr>
              <a:t>English loss with different learning rates</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13964170" y="7526835"/>
            <a:ext cx="6397527" cy="29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lnSpc>
                <a:spcPts val="1700"/>
              </a:lnSpc>
              <a:spcBef>
                <a:spcPct val="50000"/>
              </a:spcBef>
              <a:defRPr/>
            </a:pPr>
            <a:r>
              <a:rPr lang="en-US" sz="1400" b="1" dirty="0">
                <a:solidFill>
                  <a:srgbClr val="0071EE"/>
                </a:solidFill>
                <a:latin typeface="Helvetica" charset="0"/>
                <a:cs typeface="+mn-cs"/>
              </a:rPr>
              <a:t>Figure 3. </a:t>
            </a:r>
            <a:r>
              <a:rPr lang="en-US" sz="1400" dirty="0" smtClean="0">
                <a:solidFill>
                  <a:srgbClr val="0071EE"/>
                </a:solidFill>
                <a:latin typeface="Helvetica" charset="0"/>
                <a:cs typeface="+mn-cs"/>
              </a:rPr>
              <a:t>French loss in the simple model</a:t>
            </a:r>
            <a:endParaRPr lang="en-US" sz="1400" dirty="0">
              <a:solidFill>
                <a:srgbClr val="0071EE"/>
              </a:solidFill>
              <a:latin typeface="Helvetica" charset="0"/>
              <a:cs typeface="+mn-cs"/>
            </a:endParaRPr>
          </a:p>
        </p:txBody>
      </p:sp>
      <p:sp>
        <p:nvSpPr>
          <p:cNvPr id="229" name="Text Box 38"/>
          <p:cNvSpPr txBox="1">
            <a:spLocks noChangeArrowheads="1"/>
          </p:cNvSpPr>
          <p:nvPr/>
        </p:nvSpPr>
        <p:spPr bwMode="auto">
          <a:xfrm>
            <a:off x="11619955" y="14987584"/>
            <a:ext cx="50976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5. </a:t>
            </a:r>
            <a:r>
              <a:rPr lang="en-US" sz="1400" dirty="0" smtClean="0">
                <a:solidFill>
                  <a:srgbClr val="0071EE"/>
                </a:solidFill>
                <a:latin typeface="Helvetica" charset="0"/>
                <a:cs typeface="+mn-cs"/>
              </a:rPr>
              <a:t>Output of the ANALYSIS-EN set tested on DEV-EN</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3489" y="3951521"/>
            <a:ext cx="4860902" cy="3676386"/>
          </a:xfrm>
          <a:prstGeom prst="rect">
            <a:avLst/>
          </a:prstGeom>
        </p:spPr>
      </p:pic>
      <p:pic>
        <p:nvPicPr>
          <p:cNvPr id="1024" name="Picture 10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4857" y="8015474"/>
            <a:ext cx="5186446" cy="3908358"/>
          </a:xfrm>
          <a:prstGeom prst="rect">
            <a:avLst/>
          </a:prstGeom>
        </p:spPr>
      </p:pic>
      <p:pic>
        <p:nvPicPr>
          <p:cNvPr id="1025" name="Picture 10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74242" y="3865124"/>
            <a:ext cx="4994143" cy="3736689"/>
          </a:xfrm>
          <a:prstGeom prst="rect">
            <a:avLst/>
          </a:prstGeom>
        </p:spPr>
      </p:pic>
      <p:pic>
        <p:nvPicPr>
          <p:cNvPr id="1026" name="Picture 10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0843" y="12865571"/>
            <a:ext cx="12196257" cy="2042164"/>
          </a:xfrm>
          <a:prstGeom prst="rect">
            <a:avLst/>
          </a:prstGeom>
        </p:spPr>
      </p:pic>
      <p:pic>
        <p:nvPicPr>
          <p:cNvPr id="1027" name="Picture 10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12147" y="7935684"/>
            <a:ext cx="5464953" cy="4165181"/>
          </a:xfrm>
          <a:prstGeom prst="rect">
            <a:avLst/>
          </a:prstGeom>
        </p:spPr>
      </p:pic>
      <p:sp>
        <p:nvSpPr>
          <p:cNvPr id="307" name="Text Box 38"/>
          <p:cNvSpPr txBox="1">
            <a:spLocks noChangeArrowheads="1"/>
          </p:cNvSpPr>
          <p:nvPr/>
        </p:nvSpPr>
        <p:spPr bwMode="auto">
          <a:xfrm>
            <a:off x="14341840" y="12189454"/>
            <a:ext cx="6397527" cy="29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lnSpc>
                <a:spcPts val="1700"/>
              </a:lnSpc>
              <a:spcBef>
                <a:spcPct val="50000"/>
              </a:spcBef>
              <a:defRPr/>
            </a:pPr>
            <a:r>
              <a:rPr lang="en-US" sz="1400" b="1" dirty="0" smtClean="0">
                <a:solidFill>
                  <a:srgbClr val="0071EE"/>
                </a:solidFill>
                <a:latin typeface="Helvetica" charset="0"/>
                <a:cs typeface="+mn-cs"/>
              </a:rPr>
              <a:t>Figure 4. </a:t>
            </a:r>
            <a:r>
              <a:rPr lang="en-US" sz="1400" dirty="0" smtClean="0">
                <a:solidFill>
                  <a:srgbClr val="0071EE"/>
                </a:solidFill>
                <a:latin typeface="Helvetica" charset="0"/>
                <a:cs typeface="+mn-cs"/>
              </a:rPr>
              <a:t>English loss with the complex model</a:t>
            </a:r>
            <a:endParaRPr lang="en-US" sz="1400" dirty="0">
              <a:solidFill>
                <a:srgbClr val="0071EE"/>
              </a:solidFill>
              <a:latin typeface="Helvetica" charset="0"/>
              <a:cs typeface="+mn-cs"/>
            </a:endParaRPr>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TotalTime>
  <Words>715</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Helvetica</vt:lpstr>
      <vt:lpstr>Mangal</vt:lpstr>
      <vt:lpstr>Verdana</vt:lpstr>
      <vt:lpstr>Arial</vt:lpstr>
      <vt:lpstr>Office Theme</vt:lpstr>
      <vt:lpstr>PowerPoint Presentation</vt:lpstr>
    </vt:vector>
  </TitlesOfParts>
  <Company>photo+design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Miles Saffran</cp:lastModifiedBy>
  <cp:revision>28</cp:revision>
  <dcterms:created xsi:type="dcterms:W3CDTF">2013-06-13T16:39:06Z</dcterms:created>
  <dcterms:modified xsi:type="dcterms:W3CDTF">2018-04-26T21:45:05Z</dcterms:modified>
</cp:coreProperties>
</file>