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f28c8a5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f28c8a5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f28c8a5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f28c8a5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f28c8a5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f28c8a5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142be0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142be0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f28c8a5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f28c8a5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f28c8a5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f28c8a5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f28c8a5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f28c8a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f28c8a5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f28c8a5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f28c8a5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f28c8a5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142be02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9142be0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f28c8a5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f28c8a5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Surveytree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Automatic Generation of Survey Structures</a:t>
            </a:r>
            <a:br>
              <a:rPr lang="en" sz="2400"/>
            </a:br>
            <a:r>
              <a:rPr lang="en" sz="2400"/>
              <a:t>for NLP and AI topics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Prawat Trairatvorakul, Alexander Fabbri, Dragomir Radev</a:t>
            </a:r>
            <a:endParaRPr/>
          </a:p>
        </p:txBody>
      </p:sp>
      <p:pic>
        <p:nvPicPr>
          <p:cNvPr descr="Image result for yale logo"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3899850"/>
            <a:ext cx="1255080" cy="54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image"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850" y="3817427"/>
            <a:ext cx="1255075" cy="706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Properties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613" y="2223775"/>
            <a:ext cx="5926775" cy="2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Selections from Generated Survey Trees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51066" l="0" r="0" t="0"/>
          <a:stretch/>
        </p:blipFill>
        <p:spPr>
          <a:xfrm>
            <a:off x="374375" y="2072310"/>
            <a:ext cx="4330651" cy="2363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48440"/>
          <a:stretch/>
        </p:blipFill>
        <p:spPr>
          <a:xfrm>
            <a:off x="4442274" y="2008900"/>
            <a:ext cx="4330651" cy="2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Future Work</a:t>
            </a:r>
            <a:endParaRPr/>
          </a:p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4935925" y="630900"/>
            <a:ext cx="38481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approach has potential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Heading comparison works fairly well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Also has a lot of room to improve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Explore possibility of using vector magnitudes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need more reliably parsed input documents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structure important?</a:t>
            </a:r>
            <a:endParaRPr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5174225" y="423150"/>
            <a:ext cx="3374400" cy="42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Structure increases readability</a:t>
            </a:r>
            <a:br>
              <a:rPr lang="en" sz="1800"/>
            </a:br>
            <a:r>
              <a:rPr lang="en" sz="1200"/>
              <a:t>Consider:</a:t>
            </a:r>
            <a:br>
              <a:rPr lang="en" sz="1200"/>
            </a:br>
            <a:r>
              <a:rPr lang="en" sz="1200"/>
              <a:t>    (1) Definition, Task, Evaluation, Results</a:t>
            </a:r>
            <a:br>
              <a:rPr lang="en" sz="1200"/>
            </a:br>
            <a:r>
              <a:rPr lang="en" sz="1200"/>
              <a:t>    (2) Results, Task, Definition, Evaluation</a:t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Current systems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200"/>
              <a:t>Domain-specific templates</a:t>
            </a:r>
            <a:br>
              <a:rPr lang="en" sz="1200"/>
            </a:br>
            <a:r>
              <a:rPr lang="en" sz="1200"/>
              <a:t>by clustering </a:t>
            </a:r>
            <a:r>
              <a:rPr lang="en" sz="1000"/>
              <a:t>(Sauper and Barzilay, 2009)</a:t>
            </a:r>
            <a:endParaRPr sz="10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200"/>
              <a:t>HMM</a:t>
            </a:r>
            <a:r>
              <a:rPr lang="en" sz="1200"/>
              <a:t> of topic ordering</a:t>
            </a:r>
            <a:r>
              <a:rPr lang="en" sz="1400"/>
              <a:t> </a:t>
            </a:r>
            <a:r>
              <a:rPr lang="en" sz="1000"/>
              <a:t>(Jha et al., 2015)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Surveys cover many subtopics</a:t>
            </a:r>
            <a:br>
              <a:rPr lang="en" sz="1600"/>
            </a:br>
            <a:r>
              <a:rPr lang="en" sz="1200"/>
              <a:t>Each with their own subtopics</a:t>
            </a:r>
            <a:br>
              <a:rPr lang="en" sz="1200"/>
            </a:br>
            <a:r>
              <a:rPr lang="en" sz="1200"/>
              <a:t>Eg. Automatic Summarization</a:t>
            </a:r>
            <a:br>
              <a:rPr lang="en" sz="1200"/>
            </a:br>
            <a:r>
              <a:rPr lang="en" sz="1200"/>
              <a:t>	 -&gt;  Evaluation</a:t>
            </a:r>
            <a:br>
              <a:rPr lang="en" sz="1200"/>
            </a:br>
            <a:r>
              <a:rPr lang="en" sz="1200"/>
              <a:t>		-&gt; ROUGE</a:t>
            </a:r>
            <a:br>
              <a:rPr lang="en" sz="1200"/>
            </a:br>
            <a:r>
              <a:rPr lang="en" sz="1200"/>
              <a:t>		-&gt; BLEU</a:t>
            </a:r>
            <a:br>
              <a:rPr lang="en" sz="1200"/>
            </a:br>
            <a:r>
              <a:rPr lang="en" sz="1200"/>
              <a:t>		-&gt; DUC Quality Questions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174225" y="423150"/>
            <a:ext cx="3502800" cy="42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Convert document to tree</a:t>
            </a:r>
            <a:br>
              <a:rPr lang="en" sz="1600"/>
            </a:br>
            <a:r>
              <a:rPr lang="en" sz="1400"/>
              <a:t>Nodes are section headings with subheadings as children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Extract features from heading</a:t>
            </a:r>
            <a:br>
              <a:rPr lang="en" sz="1600"/>
            </a:br>
            <a:r>
              <a:rPr lang="en" sz="1400"/>
              <a:t>Adaptation of tf-idf</a:t>
            </a:r>
            <a:br>
              <a:rPr lang="en" sz="1400"/>
            </a:br>
            <a:r>
              <a:rPr lang="en"/>
              <a:t>    – tf: ancestor headings taken into account</a:t>
            </a:r>
            <a:br>
              <a:rPr lang="en"/>
            </a:br>
            <a:r>
              <a:rPr lang="en"/>
              <a:t>    – idf: word frequencies from ACL Anthology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Combine trees into single tree</a:t>
            </a:r>
            <a:br>
              <a:rPr lang="en" sz="1600"/>
            </a:br>
            <a:r>
              <a:rPr lang="en" sz="1400"/>
              <a:t>Nodes merged recursively if similar</a:t>
            </a:r>
            <a:br>
              <a:rPr lang="en" sz="1400"/>
            </a:br>
            <a:r>
              <a:rPr lang="en" sz="1400"/>
              <a:t>Other nodes are simply added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5174225" y="423150"/>
            <a:ext cx="3374400" cy="42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Five topics considered		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Linear Algebra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Statistics and Probability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Sentiment Analysis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Automatic Summarization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Dependency Parsing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4 - 6 input documents from AAN each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Document Frequencies:</a:t>
            </a:r>
            <a:br>
              <a:rPr lang="en" sz="1600"/>
            </a:br>
            <a:r>
              <a:rPr lang="en" sz="1200"/>
              <a:t>Calculated from papers in ACL Anthology	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Results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794600" y="423150"/>
            <a:ext cx="4183200" cy="42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Both"/>
            </a:pPr>
            <a:r>
              <a:rPr lang="en" sz="1800"/>
              <a:t>Wikipedia Term Coverage 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Both"/>
            </a:pPr>
            <a:r>
              <a:rPr lang="en" sz="1800"/>
              <a:t>Human Evaluation of Node Merges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Both"/>
            </a:pPr>
            <a:r>
              <a:rPr lang="en" sz="1800"/>
              <a:t>Tree Properties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arenBoth"/>
            </a:pPr>
            <a:r>
              <a:rPr lang="en" sz="1800"/>
              <a:t>Inspection of Output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 Term Coverage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162" y="1989500"/>
            <a:ext cx="261803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9422" l="25905" r="3238" t="72647"/>
          <a:stretch/>
        </p:blipFill>
        <p:spPr>
          <a:xfrm>
            <a:off x="5504825" y="2367575"/>
            <a:ext cx="2298425" cy="8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Evaluations of Node Merges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6898" l="0" r="0" t="54391"/>
          <a:stretch/>
        </p:blipFill>
        <p:spPr>
          <a:xfrm>
            <a:off x="1817538" y="1853850"/>
            <a:ext cx="5512225" cy="29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Evaluations of Node Merges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6898" l="0" r="0" t="54391"/>
          <a:stretch/>
        </p:blipFill>
        <p:spPr>
          <a:xfrm>
            <a:off x="877298" y="1822700"/>
            <a:ext cx="4686899" cy="25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500" y="2231275"/>
            <a:ext cx="2781300" cy="1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6482525" y="4661500"/>
            <a:ext cx="24279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Thanks Alex, Michi, and Ryan!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Evaluations of Node Merges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54136" l="0" r="0" t="4862"/>
          <a:stretch/>
        </p:blipFill>
        <p:spPr>
          <a:xfrm>
            <a:off x="1817550" y="1853850"/>
            <a:ext cx="5512200" cy="317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