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79" d="100"/>
          <a:sy n="79" d="100"/>
        </p:scale>
        <p:origin x="144" y="-24"/>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10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532" y="7085394"/>
            <a:ext cx="6302139" cy="3983931"/>
          </a:xfrm>
          <a:prstGeom prst="rect">
            <a:avLst/>
          </a:prstGeom>
        </p:spPr>
      </p:pic>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latin typeface="Helvetica" charset="0"/>
                <a:cs typeface="+mn-cs"/>
              </a:rPr>
              <a:t>This project involved evaluating different machine-learning and probabilistic techniques to build a diagnosis system for both doctors and patients. The work was split into two phases: determining the appropriate predictive model for diagnosing a principal symptom, and building a functional web-application around this model to demonstrate a proof-of-concept for clinical diagnosis support systems. </a:t>
            </a:r>
            <a:r>
              <a:rPr lang="en-US" sz="1800" dirty="0" smtClean="0">
                <a:latin typeface="Helvetica" charset="0"/>
              </a:rPr>
              <a:t>The predictive model focused on producing diagnoses from a single principal symptom: cough. The web-application handles both doctor and patient inputs and generates a set of diagnoses probabilities as the results.</a:t>
            </a:r>
            <a:endParaRPr lang="en-US" sz="1800" dirty="0">
              <a:latin typeface="Helvetica" charset="0"/>
              <a:cs typeface="+mn-cs"/>
            </a:endParaRPr>
          </a:p>
        </p:txBody>
      </p:sp>
      <p:sp>
        <p:nvSpPr>
          <p:cNvPr id="9" name="Text Box 237"/>
          <p:cNvSpPr txBox="1">
            <a:spLocks noChangeArrowheads="1"/>
          </p:cNvSpPr>
          <p:nvPr/>
        </p:nvSpPr>
        <p:spPr bwMode="auto">
          <a:xfrm>
            <a:off x="827862" y="7630920"/>
            <a:ext cx="30444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Models and Methods</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7861" y="8312232"/>
            <a:ext cx="5969309"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b="1" dirty="0" smtClean="0">
                <a:solidFill>
                  <a:srgbClr val="000000"/>
                </a:solidFill>
                <a:latin typeface="Helvetica" charset="0"/>
              </a:rPr>
              <a:t>Relative Likelihoods:</a:t>
            </a:r>
          </a:p>
          <a:p>
            <a:pPr marL="285750" indent="-285750">
              <a:buFont typeface="Arial" charset="0"/>
              <a:buChar char="•"/>
              <a:defRPr/>
            </a:pPr>
            <a:r>
              <a:rPr lang="en-US" sz="1800" dirty="0" smtClean="0">
                <a:solidFill>
                  <a:srgbClr val="000000"/>
                </a:solidFill>
                <a:latin typeface="Helvetica" charset="0"/>
              </a:rPr>
              <a:t>For the cough principal, there are 92 symptom-based questions and 23 possible diagnoses.</a:t>
            </a:r>
          </a:p>
          <a:p>
            <a:pPr marL="285750" indent="-285750">
              <a:buFont typeface="Arial" charset="0"/>
              <a:buChar char="•"/>
              <a:defRPr/>
            </a:pPr>
            <a:r>
              <a:rPr lang="en-US" sz="1800" dirty="0" smtClean="0">
                <a:solidFill>
                  <a:srgbClr val="000000"/>
                </a:solidFill>
                <a:latin typeface="Helvetica" charset="0"/>
              </a:rPr>
              <a:t>For each diagnosis, all of the symptoms have a value relative to 1 that represents the likelihood of this diagnosis if the symptom is present (Table 1).</a:t>
            </a:r>
          </a:p>
          <a:p>
            <a:pPr marL="285750" indent="-285750">
              <a:buFont typeface="Arial" charset="0"/>
              <a:buChar char="•"/>
              <a:defRPr/>
            </a:pPr>
            <a:r>
              <a:rPr lang="en-US" sz="1800" dirty="0" smtClean="0">
                <a:solidFill>
                  <a:srgbClr val="000000"/>
                </a:solidFill>
                <a:latin typeface="Helvetica" charset="0"/>
              </a:rPr>
              <a:t>Questions, diagnoses, and relative likelihoods compiled from Lajos </a:t>
            </a:r>
            <a:r>
              <a:rPr lang="en-US" sz="1800" dirty="0" err="1" smtClean="0">
                <a:solidFill>
                  <a:srgbClr val="000000"/>
                </a:solidFill>
                <a:latin typeface="Helvetica" charset="0"/>
              </a:rPr>
              <a:t>Pusztai</a:t>
            </a:r>
            <a:r>
              <a:rPr lang="en-US" sz="1800" dirty="0" smtClean="0">
                <a:solidFill>
                  <a:srgbClr val="000000"/>
                </a:solidFill>
                <a:latin typeface="Helvetica" charset="0"/>
              </a:rPr>
              <a:t> and Frederick Howard, our partners from the school of Medicine.</a:t>
            </a:r>
            <a:endParaRPr lang="en-US" sz="1800" b="1" dirty="0" smtClean="0">
              <a:solidFill>
                <a:srgbClr val="000000"/>
              </a:solidFill>
              <a:latin typeface="Helvetica" charset="0"/>
            </a:endParaRPr>
          </a:p>
          <a:p>
            <a:pPr>
              <a:defRPr/>
            </a:pPr>
            <a:r>
              <a:rPr lang="en-US" sz="1800" b="1" dirty="0" smtClean="0">
                <a:solidFill>
                  <a:srgbClr val="000000"/>
                </a:solidFill>
                <a:latin typeface="Helvetica" charset="0"/>
              </a:rPr>
              <a:t>Bayesian Network: </a:t>
            </a:r>
          </a:p>
          <a:p>
            <a:pPr marL="285750" indent="-285750">
              <a:buFont typeface="Arial" charset="0"/>
              <a:buChar char="•"/>
              <a:defRPr/>
            </a:pPr>
            <a:r>
              <a:rPr lang="en-US" sz="1800" dirty="0">
                <a:solidFill>
                  <a:srgbClr val="000000"/>
                </a:solidFill>
                <a:latin typeface="Helvetica" charset="0"/>
              </a:rPr>
              <a:t>Lack of training </a:t>
            </a:r>
            <a:r>
              <a:rPr lang="en-US" sz="1800" dirty="0" smtClean="0">
                <a:solidFill>
                  <a:srgbClr val="000000"/>
                </a:solidFill>
                <a:latin typeface="Helvetica" charset="0"/>
              </a:rPr>
              <a:t>data - could not train based on real patient diagnoses</a:t>
            </a:r>
            <a:endParaRPr lang="en-US" sz="1800" dirty="0">
              <a:solidFill>
                <a:srgbClr val="000000"/>
              </a:solidFill>
              <a:latin typeface="Helvetica" charset="0"/>
            </a:endParaRPr>
          </a:p>
          <a:p>
            <a:pPr marL="285750" indent="-285750">
              <a:buFont typeface="Arial" charset="0"/>
              <a:buChar char="•"/>
              <a:defRPr/>
            </a:pPr>
            <a:r>
              <a:rPr lang="en-US" sz="1800" dirty="0" smtClean="0">
                <a:solidFill>
                  <a:srgbClr val="000000"/>
                </a:solidFill>
                <a:latin typeface="Helvetica" charset="0"/>
              </a:rPr>
              <a:t>Conditional Probabilities - if known, allows for Bayesian networks implementation with small data sets </a:t>
            </a:r>
          </a:p>
          <a:p>
            <a:pPr marL="285750" indent="-285750">
              <a:buFont typeface="Arial" charset="0"/>
              <a:buChar char="•"/>
              <a:defRPr/>
            </a:pPr>
            <a:r>
              <a:rPr lang="en-US" sz="1800" dirty="0" smtClean="0">
                <a:solidFill>
                  <a:srgbClr val="000000"/>
                </a:solidFill>
                <a:latin typeface="Helvetica" charset="0"/>
              </a:rPr>
              <a:t>Relative Likelihoods </a:t>
            </a:r>
            <a:r>
              <a:rPr lang="en-US" sz="1800" dirty="0">
                <a:solidFill>
                  <a:srgbClr val="000000"/>
                </a:solidFill>
                <a:latin typeface="Helvetica" charset="0"/>
              </a:rPr>
              <a:t>-</a:t>
            </a:r>
            <a:r>
              <a:rPr lang="en-US" sz="1800" dirty="0" smtClean="0">
                <a:solidFill>
                  <a:srgbClr val="000000"/>
                </a:solidFill>
                <a:latin typeface="Helvetica" charset="0"/>
              </a:rPr>
              <a:t> independent probabilities of diagnoses given symptoms</a:t>
            </a:r>
          </a:p>
          <a:p>
            <a:pPr marL="285750" indent="-285750">
              <a:buFont typeface="Arial" charset="0"/>
              <a:buChar char="•"/>
              <a:defRPr/>
            </a:pPr>
            <a:r>
              <a:rPr lang="en-US" sz="1800" dirty="0" smtClean="0">
                <a:solidFill>
                  <a:srgbClr val="000000"/>
                </a:solidFill>
                <a:latin typeface="Helvetica" charset="0"/>
              </a:rPr>
              <a:t>Unfeasible to generate conditional probabilities of diagnoses based on 92 symptoms</a:t>
            </a:r>
          </a:p>
          <a:p>
            <a:pPr marL="285750" indent="-285750">
              <a:buFont typeface="Arial" charset="0"/>
              <a:buChar char="•"/>
              <a:defRPr/>
            </a:pPr>
            <a:r>
              <a:rPr lang="en-US" sz="1800" dirty="0" smtClean="0">
                <a:solidFill>
                  <a:srgbClr val="000000"/>
                </a:solidFill>
                <a:latin typeface="Helvetica" charset="0"/>
              </a:rPr>
              <a:t>Maximum Likelihood Estimator - also unfeasible despite requiring less conditional probabilities</a:t>
            </a:r>
            <a:endParaRPr lang="en-US" sz="1800" dirty="0">
              <a:solidFill>
                <a:srgbClr val="000000"/>
              </a:solidFill>
              <a:latin typeface="Helvetica" charset="0"/>
            </a:endParaRPr>
          </a:p>
          <a:p>
            <a:pPr>
              <a:defRPr/>
            </a:pPr>
            <a:r>
              <a:rPr lang="en-US" sz="1800" b="1" dirty="0" smtClean="0">
                <a:solidFill>
                  <a:srgbClr val="000000"/>
                </a:solidFill>
                <a:latin typeface="Helvetica" charset="0"/>
              </a:rPr>
              <a:t>Decision Tree: </a:t>
            </a:r>
          </a:p>
          <a:p>
            <a:pPr marL="285750" indent="-285750">
              <a:buFont typeface="Arial" charset="0"/>
              <a:buChar char="•"/>
              <a:defRPr/>
            </a:pPr>
            <a:r>
              <a:rPr lang="en-US" sz="1800" dirty="0" smtClean="0">
                <a:solidFill>
                  <a:srgbClr val="000000"/>
                </a:solidFill>
                <a:latin typeface="Helvetica" charset="0"/>
              </a:rPr>
              <a:t>Lack of training data- generated sample data from self-generated patient inputs</a:t>
            </a:r>
          </a:p>
          <a:p>
            <a:pPr marL="285750" indent="-285750">
              <a:buFont typeface="Arial" charset="0"/>
              <a:buChar char="•"/>
              <a:defRPr/>
            </a:pPr>
            <a:r>
              <a:rPr lang="en-US" sz="1800" dirty="0" smtClean="0">
                <a:solidFill>
                  <a:srgbClr val="000000"/>
                </a:solidFill>
                <a:latin typeface="Helvetica" charset="0"/>
              </a:rPr>
              <a:t>Small training set led to overtraining</a:t>
            </a:r>
          </a:p>
          <a:p>
            <a:pPr marL="285750" indent="-285750">
              <a:buFont typeface="Arial" charset="0"/>
              <a:buChar char="•"/>
              <a:defRPr/>
            </a:pPr>
            <a:r>
              <a:rPr lang="en-US" sz="1800" dirty="0" smtClean="0">
                <a:solidFill>
                  <a:srgbClr val="000000"/>
                </a:solidFill>
                <a:latin typeface="Helvetica" charset="0"/>
              </a:rPr>
              <a:t>Classified patient inputs producing labels based on severity</a:t>
            </a:r>
          </a:p>
        </p:txBody>
      </p:sp>
      <p:sp>
        <p:nvSpPr>
          <p:cNvPr id="13" name="Text Box 245"/>
          <p:cNvSpPr txBox="1">
            <a:spLocks noChangeArrowheads="1"/>
          </p:cNvSpPr>
          <p:nvPr/>
        </p:nvSpPr>
        <p:spPr bwMode="auto">
          <a:xfrm>
            <a:off x="20668601" y="9560542"/>
            <a:ext cx="4082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Conclusion and Future Work</a:t>
            </a:r>
            <a:endParaRPr lang="en-US" sz="2400" dirty="0">
              <a:solidFill>
                <a:srgbClr val="0071EE"/>
              </a:solidFill>
              <a:latin typeface="Helvetica" charset="0"/>
              <a:cs typeface="+mn-cs"/>
            </a:endParaRPr>
          </a:p>
        </p:txBody>
      </p:sp>
      <p:sp>
        <p:nvSpPr>
          <p:cNvPr id="14" name="Text Box 246"/>
          <p:cNvSpPr txBox="1">
            <a:spLocks noChangeArrowheads="1"/>
          </p:cNvSpPr>
          <p:nvPr/>
        </p:nvSpPr>
        <p:spPr bwMode="auto">
          <a:xfrm>
            <a:off x="20675600" y="10148767"/>
            <a:ext cx="58422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This project presented a user-friendly web application that can diagnose cough patients as well as preliminary research for future development. The application’s Doctor Interface can incorporate additional principal symptoms. The biggest issue faced was finding a large source of reliable patient diagnosis data. Some possibilities include unstructured free-text data from clinician notes or Electronic Health Records (EHR). NLP techniques could be applied to build models from free-text and with enough data, the machine learning approaches we explored could be implemented. A clinical diagnosis system could draw conclusions from multiple different predicative models as well as update the relative likelihoods based on empirical data or learning parameters.</a:t>
            </a: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We would like to thank the LILY Lab and all of our team members that were integral to this project: Frederick Howard, Irene Li, Lajos </a:t>
            </a:r>
            <a:r>
              <a:rPr lang="en-US" sz="1400" dirty="0" err="1" smtClean="0">
                <a:solidFill>
                  <a:srgbClr val="000000"/>
                </a:solidFill>
                <a:latin typeface="Helvetica" charset="0"/>
                <a:cs typeface="+mn-cs"/>
              </a:rPr>
              <a:t>Pusztai</a:t>
            </a:r>
            <a:r>
              <a:rPr lang="en-US" sz="1400" dirty="0" smtClean="0">
                <a:solidFill>
                  <a:srgbClr val="000000"/>
                </a:solidFill>
                <a:latin typeface="Helvetica" charset="0"/>
                <a:cs typeface="+mn-cs"/>
              </a:rPr>
              <a:t>, and Professor </a:t>
            </a:r>
            <a:r>
              <a:rPr lang="en-US" sz="1400" dirty="0" err="1" smtClean="0">
                <a:solidFill>
                  <a:srgbClr val="000000"/>
                </a:solidFill>
                <a:latin typeface="Helvetica" charset="0"/>
                <a:cs typeface="+mn-cs"/>
              </a:rPr>
              <a:t>Dragomir</a:t>
            </a:r>
            <a:r>
              <a:rPr lang="en-US" sz="1400" dirty="0" smtClean="0">
                <a:solidFill>
                  <a:srgbClr val="000000"/>
                </a:solidFill>
                <a:latin typeface="Helvetica" charset="0"/>
                <a:cs typeface="+mn-cs"/>
              </a:rPr>
              <a:t>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Allen Wang</a:t>
            </a:r>
            <a:r>
              <a:rPr lang="en-US" sz="3600" baseline="30000" dirty="0" smtClean="0">
                <a:latin typeface="Helvetica" charset="0"/>
                <a:cs typeface="+mn-cs"/>
              </a:rPr>
              <a:t>1</a:t>
            </a:r>
            <a:r>
              <a:rPr lang="en-US" sz="3600" dirty="0" smtClean="0">
                <a:latin typeface="Helvetica" charset="0"/>
                <a:cs typeface="+mn-cs"/>
              </a:rPr>
              <a:t> and Stylianos Rousoglou</a:t>
            </a:r>
            <a:r>
              <a:rPr lang="en-US" sz="3600" baseline="30000" dirty="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smtClean="0">
                <a:solidFill>
                  <a:srgbClr val="0071EE"/>
                </a:solidFill>
                <a:latin typeface="Helvetica" charset="0"/>
                <a:cs typeface="+mn-cs"/>
              </a:rPr>
              <a:t>A System to Diagnose Patients with Cough</a:t>
            </a:r>
            <a:endParaRPr lang="en-US" dirty="0">
              <a:solidFill>
                <a:srgbClr val="0071EE"/>
              </a:solidFill>
              <a:cs typeface="+mn-cs"/>
            </a:endParaRPr>
          </a:p>
        </p:txBody>
      </p:sp>
      <p:sp>
        <p:nvSpPr>
          <p:cNvPr id="19" name="Text Box 251"/>
          <p:cNvSpPr txBox="1">
            <a:spLocks noChangeArrowheads="1"/>
          </p:cNvSpPr>
          <p:nvPr/>
        </p:nvSpPr>
        <p:spPr bwMode="auto">
          <a:xfrm>
            <a:off x="4396154" y="2179531"/>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cs typeface="+mn-cs"/>
              </a:rPr>
              <a:t>LILY Lab, Department of Computer Science, Yale University, New Haven, 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7253605" y="6643261"/>
            <a:ext cx="587456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Table 1. </a:t>
            </a:r>
            <a:r>
              <a:rPr lang="en-US" sz="1400" dirty="0" smtClean="0">
                <a:solidFill>
                  <a:srgbClr val="0071EE"/>
                </a:solidFill>
                <a:latin typeface="Helvetica" charset="0"/>
              </a:rPr>
              <a:t>Table of Relative Likelihoods for Cough From Doctor Interface</a:t>
            </a:r>
            <a:endParaRPr lang="en-US" sz="1400" dirty="0">
              <a:solidFill>
                <a:srgbClr val="0071EE"/>
              </a:solidFill>
              <a:latin typeface="Helvetica" charset="0"/>
              <a:cs typeface="+mn-cs"/>
            </a:endParaRPr>
          </a:p>
        </p:txBody>
      </p:sp>
      <p:sp>
        <p:nvSpPr>
          <p:cNvPr id="225" name="Text Box 38"/>
          <p:cNvSpPr txBox="1">
            <a:spLocks noChangeArrowheads="1"/>
          </p:cNvSpPr>
          <p:nvPr/>
        </p:nvSpPr>
        <p:spPr bwMode="auto">
          <a:xfrm>
            <a:off x="7852736" y="11062993"/>
            <a:ext cx="4673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1. </a:t>
            </a:r>
            <a:r>
              <a:rPr lang="en-US" sz="1400" dirty="0" smtClean="0">
                <a:solidFill>
                  <a:srgbClr val="0071EE"/>
                </a:solidFill>
                <a:latin typeface="Helvetica" charset="0"/>
                <a:cs typeface="+mn-cs"/>
              </a:rPr>
              <a:t>Bayesian Network And Conditional Probabilities for a few symptoms</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8640662" y="15753685"/>
            <a:ext cx="30806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b="1" dirty="0">
                <a:solidFill>
                  <a:srgbClr val="0071EE"/>
                </a:solidFill>
                <a:latin typeface="Helvetica" charset="0"/>
                <a:cs typeface="+mn-cs"/>
              </a:rPr>
              <a:t>Figure 2. </a:t>
            </a:r>
            <a:r>
              <a:rPr lang="en-US" sz="1400" dirty="0" smtClean="0">
                <a:solidFill>
                  <a:srgbClr val="0071EE"/>
                </a:solidFill>
                <a:latin typeface="Helvetica" charset="0"/>
                <a:cs typeface="+mn-cs"/>
              </a:rPr>
              <a:t>Cough Decision Tree</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4421532" y="5540479"/>
            <a:ext cx="4666276" cy="29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ts val="1700"/>
              </a:lnSpc>
              <a:spcBef>
                <a:spcPct val="50000"/>
              </a:spcBef>
              <a:defRPr/>
            </a:pPr>
            <a:r>
              <a:rPr lang="en-US" sz="1400" b="1" dirty="0">
                <a:solidFill>
                  <a:srgbClr val="0071EE"/>
                </a:solidFill>
                <a:latin typeface="Helvetica" charset="0"/>
                <a:cs typeface="+mn-cs"/>
              </a:rPr>
              <a:t>Figure 3. </a:t>
            </a:r>
            <a:r>
              <a:rPr lang="en-US" sz="1400" dirty="0" smtClean="0">
                <a:solidFill>
                  <a:srgbClr val="0071EE"/>
                </a:solidFill>
                <a:latin typeface="Helvetica" charset="0"/>
              </a:rPr>
              <a:t>Web-application P</a:t>
            </a:r>
            <a:r>
              <a:rPr lang="en-US" sz="1400" dirty="0" smtClean="0">
                <a:solidFill>
                  <a:srgbClr val="0071EE"/>
                </a:solidFill>
                <a:latin typeface="Helvetica" charset="0"/>
                <a:cs typeface="+mn-cs"/>
              </a:rPr>
              <a:t>redictive Model Results</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305" name="Text Box 243"/>
          <p:cNvSpPr txBox="1">
            <a:spLocks noChangeArrowheads="1"/>
          </p:cNvSpPr>
          <p:nvPr/>
        </p:nvSpPr>
        <p:spPr bwMode="auto">
          <a:xfrm>
            <a:off x="20675600" y="3525160"/>
            <a:ext cx="3501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Web Application Results</a:t>
            </a:r>
            <a:endParaRPr lang="en-US" sz="2400" dirty="0">
              <a:solidFill>
                <a:srgbClr val="0071EE"/>
              </a:solidFill>
              <a:latin typeface="Helvetica" charset="0"/>
              <a:cs typeface="+mn-cs"/>
            </a:endParaRPr>
          </a:p>
        </p:txBody>
      </p:sp>
      <p:sp>
        <p:nvSpPr>
          <p:cNvPr id="306" name="Text Box 244"/>
          <p:cNvSpPr txBox="1">
            <a:spLocks noChangeArrowheads="1"/>
          </p:cNvSpPr>
          <p:nvPr/>
        </p:nvSpPr>
        <p:spPr bwMode="auto">
          <a:xfrm>
            <a:off x="20674018" y="4078670"/>
            <a:ext cx="584227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b="1" dirty="0" smtClean="0">
                <a:solidFill>
                  <a:srgbClr val="000000"/>
                </a:solidFill>
                <a:latin typeface="Helvetica" charset="0"/>
              </a:rPr>
              <a:t>Predictive Model:</a:t>
            </a:r>
          </a:p>
          <a:p>
            <a:pPr marL="285750" indent="-285750">
              <a:buFont typeface="Arial" charset="0"/>
              <a:buChar char="•"/>
              <a:defRPr/>
            </a:pPr>
            <a:r>
              <a:rPr lang="en-US" sz="1800" dirty="0" smtClean="0">
                <a:solidFill>
                  <a:srgbClr val="000000"/>
                </a:solidFill>
                <a:latin typeface="Helvetica" charset="0"/>
              </a:rPr>
              <a:t>Relative likelihoods combined with patient input calculations</a:t>
            </a:r>
          </a:p>
          <a:p>
            <a:pPr marL="285750" indent="-285750">
              <a:buFont typeface="Arial" charset="0"/>
              <a:buChar char="•"/>
              <a:defRPr/>
            </a:pPr>
            <a:r>
              <a:rPr lang="en-US" sz="1800" dirty="0" smtClean="0">
                <a:solidFill>
                  <a:srgbClr val="000000"/>
                </a:solidFill>
                <a:latin typeface="Helvetica" charset="0"/>
              </a:rPr>
              <a:t>Resultant diagnoses likelihoods summed and normalized </a:t>
            </a:r>
          </a:p>
          <a:p>
            <a:pPr marL="285750" indent="-285750">
              <a:buFont typeface="Arial" charset="0"/>
              <a:buChar char="•"/>
              <a:defRPr/>
            </a:pPr>
            <a:r>
              <a:rPr lang="en-US" sz="1800" dirty="0" smtClean="0">
                <a:solidFill>
                  <a:srgbClr val="000000"/>
                </a:solidFill>
                <a:latin typeface="Helvetica" charset="0"/>
              </a:rPr>
              <a:t>Diagnoses that meet our cutoff (5%) are returned</a:t>
            </a:r>
          </a:p>
          <a:p>
            <a:pPr>
              <a:defRPr/>
            </a:pPr>
            <a:r>
              <a:rPr lang="en-US" sz="1800" b="1" dirty="0" smtClean="0">
                <a:solidFill>
                  <a:srgbClr val="000000"/>
                </a:solidFill>
                <a:latin typeface="Helvetica" charset="0"/>
              </a:rPr>
              <a:t>Patient Interface:</a:t>
            </a:r>
          </a:p>
          <a:p>
            <a:pPr marL="285750" indent="-285750">
              <a:buFont typeface="Arial" charset="0"/>
              <a:buChar char="•"/>
              <a:defRPr/>
            </a:pPr>
            <a:r>
              <a:rPr lang="en-US" sz="1800" dirty="0" smtClean="0">
                <a:solidFill>
                  <a:srgbClr val="000000"/>
                </a:solidFill>
                <a:latin typeface="Helvetica" charset="0"/>
              </a:rPr>
              <a:t>Patients can view a history of their diagnoses</a:t>
            </a:r>
          </a:p>
          <a:p>
            <a:pPr marL="285750" indent="-285750">
              <a:buFont typeface="Arial" charset="0"/>
              <a:buChar char="•"/>
              <a:defRPr/>
            </a:pPr>
            <a:r>
              <a:rPr lang="en-US" sz="1800" dirty="0" smtClean="0">
                <a:solidFill>
                  <a:srgbClr val="000000"/>
                </a:solidFill>
                <a:latin typeface="Helvetica" charset="0"/>
              </a:rPr>
              <a:t>Start a self-diagnosis by answering several question pages grouped by related symptoms</a:t>
            </a:r>
          </a:p>
          <a:p>
            <a:pPr marL="285750" indent="-285750">
              <a:buFont typeface="Arial" charset="0"/>
              <a:buChar char="•"/>
              <a:defRPr/>
            </a:pPr>
            <a:r>
              <a:rPr lang="en-US" sz="1800" dirty="0" smtClean="0">
                <a:solidFill>
                  <a:srgbClr val="000000"/>
                </a:solidFill>
                <a:latin typeface="Helvetica" charset="0"/>
              </a:rPr>
              <a:t>Receive a set of likely diagnoses based on patient inputs for the questions and the predictive model</a:t>
            </a:r>
          </a:p>
          <a:p>
            <a:pPr>
              <a:defRPr/>
            </a:pPr>
            <a:r>
              <a:rPr lang="en-US" sz="1800" b="1" dirty="0" smtClean="0">
                <a:solidFill>
                  <a:srgbClr val="000000"/>
                </a:solidFill>
                <a:latin typeface="Helvetica" charset="0"/>
              </a:rPr>
              <a:t>Doctor Interface:</a:t>
            </a:r>
          </a:p>
          <a:p>
            <a:pPr marL="285750" indent="-285750">
              <a:buFont typeface="Arial" charset="0"/>
              <a:buChar char="•"/>
              <a:defRPr/>
            </a:pPr>
            <a:r>
              <a:rPr lang="en-US" sz="1800" dirty="0" smtClean="0">
                <a:solidFill>
                  <a:srgbClr val="000000"/>
                </a:solidFill>
                <a:latin typeface="Helvetica" charset="0"/>
              </a:rPr>
              <a:t>Doctors can modify relative likelihoods and add principal symptoms</a:t>
            </a:r>
          </a:p>
          <a:p>
            <a:pPr marL="285750" indent="-285750">
              <a:buFont typeface="Arial" charset="0"/>
              <a:buChar char="•"/>
              <a:defRPr/>
            </a:pPr>
            <a:r>
              <a:rPr lang="en-US" sz="1800" dirty="0" smtClean="0">
                <a:solidFill>
                  <a:srgbClr val="000000"/>
                </a:solidFill>
                <a:latin typeface="Helvetica" charset="0"/>
              </a:rPr>
              <a:t>Once a new input grid is filled out, diagnosis results are updated for either existing or new principal symptoms</a:t>
            </a:r>
          </a:p>
          <a:p>
            <a:pPr marL="285750" indent="-285750">
              <a:buFont typeface="Arial" charset="0"/>
              <a:buChar char="•"/>
              <a:defRPr/>
            </a:pPr>
            <a:r>
              <a:rPr lang="en-US" sz="1800" dirty="0" smtClean="0">
                <a:solidFill>
                  <a:srgbClr val="000000"/>
                </a:solidFill>
                <a:latin typeface="Helvetica" charset="0"/>
              </a:rPr>
              <a:t>Currently stores just the relative likelihoods for cough</a:t>
            </a:r>
            <a:endParaRPr lang="en-US" sz="1800" b="1" dirty="0">
              <a:solidFill>
                <a:srgbClr val="000000"/>
              </a:solidFill>
              <a:latin typeface="Helvetica" charset="0"/>
            </a:endParaRPr>
          </a:p>
        </p:txBody>
      </p:sp>
      <p:pic>
        <p:nvPicPr>
          <p:cNvPr id="1027" name="Picture 1026"/>
          <p:cNvPicPr>
            <a:picLocks noChangeAspect="1"/>
          </p:cNvPicPr>
          <p:nvPr/>
        </p:nvPicPr>
        <p:blipFill rotWithShape="1">
          <a:blip r:embed="rId5">
            <a:extLst>
              <a:ext uri="{28A0092B-C50C-407E-A947-70E740481C1C}">
                <a14:useLocalDpi xmlns:a14="http://schemas.microsoft.com/office/drawing/2010/main" val="0"/>
              </a:ext>
            </a:extLst>
          </a:blip>
          <a:srcRect l="9490" t="19770" r="8884"/>
          <a:stretch/>
        </p:blipFill>
        <p:spPr>
          <a:xfrm>
            <a:off x="6772321" y="3524918"/>
            <a:ext cx="6817332" cy="3105216"/>
          </a:xfrm>
          <a:prstGeom prst="rect">
            <a:avLst/>
          </a:prstGeom>
        </p:spPr>
      </p:pic>
      <p:pic>
        <p:nvPicPr>
          <p:cNvPr id="1031" name="Picture 1030"/>
          <p:cNvPicPr>
            <a:picLocks noChangeAspect="1"/>
          </p:cNvPicPr>
          <p:nvPr/>
        </p:nvPicPr>
        <p:blipFill rotWithShape="1">
          <a:blip r:embed="rId6">
            <a:extLst>
              <a:ext uri="{28A0092B-C50C-407E-A947-70E740481C1C}">
                <a14:useLocalDpi xmlns:a14="http://schemas.microsoft.com/office/drawing/2010/main" val="0"/>
              </a:ext>
            </a:extLst>
          </a:blip>
          <a:srcRect l="1847"/>
          <a:stretch/>
        </p:blipFill>
        <p:spPr>
          <a:xfrm>
            <a:off x="7409828" y="11524585"/>
            <a:ext cx="5559543" cy="4229100"/>
          </a:xfrm>
          <a:prstGeom prst="rect">
            <a:avLst/>
          </a:prstGeom>
        </p:spPr>
      </p:pic>
      <p:grpSp>
        <p:nvGrpSpPr>
          <p:cNvPr id="1034" name="Group 1033"/>
          <p:cNvGrpSpPr/>
          <p:nvPr/>
        </p:nvGrpSpPr>
        <p:grpSpPr>
          <a:xfrm>
            <a:off x="14141863" y="3509111"/>
            <a:ext cx="5978363" cy="2071075"/>
            <a:chOff x="13680224" y="3986825"/>
            <a:chExt cx="6488261" cy="2242091"/>
          </a:xfrm>
        </p:grpSpPr>
        <p:pic>
          <p:nvPicPr>
            <p:cNvPr id="1032" name="Picture 1031"/>
            <p:cNvPicPr>
              <a:picLocks noChangeAspect="1"/>
            </p:cNvPicPr>
            <p:nvPr/>
          </p:nvPicPr>
          <p:blipFill rotWithShape="1">
            <a:blip r:embed="rId7">
              <a:extLst>
                <a:ext uri="{28A0092B-C50C-407E-A947-70E740481C1C}">
                  <a14:useLocalDpi xmlns:a14="http://schemas.microsoft.com/office/drawing/2010/main" val="0"/>
                </a:ext>
              </a:extLst>
            </a:blip>
            <a:srcRect r="43616" b="1517"/>
            <a:stretch/>
          </p:blipFill>
          <p:spPr>
            <a:xfrm>
              <a:off x="13680224" y="3998699"/>
              <a:ext cx="5671310" cy="2187517"/>
            </a:xfrm>
            <a:prstGeom prst="rect">
              <a:avLst/>
            </a:prstGeom>
          </p:spPr>
        </p:pic>
        <p:pic>
          <p:nvPicPr>
            <p:cNvPr id="1033" name="Picture 1032"/>
            <p:cNvPicPr>
              <a:picLocks noChangeAspect="1"/>
            </p:cNvPicPr>
            <p:nvPr/>
          </p:nvPicPr>
          <p:blipFill rotWithShape="1">
            <a:blip r:embed="rId7">
              <a:extLst>
                <a:ext uri="{28A0092B-C50C-407E-A947-70E740481C1C}">
                  <a14:useLocalDpi xmlns:a14="http://schemas.microsoft.com/office/drawing/2010/main" val="0"/>
                </a:ext>
              </a:extLst>
            </a:blip>
            <a:srcRect l="89861" t="-941"/>
            <a:stretch/>
          </p:blipFill>
          <p:spPr>
            <a:xfrm>
              <a:off x="19148689" y="3986825"/>
              <a:ext cx="1019796" cy="2242091"/>
            </a:xfrm>
            <a:prstGeom prst="rect">
              <a:avLst/>
            </a:prstGeom>
          </p:spPr>
        </p:pic>
      </p:grpSp>
      <p:pic>
        <p:nvPicPr>
          <p:cNvPr id="1035" name="Picture 10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37658" y="6064641"/>
            <a:ext cx="5988354" cy="1383370"/>
          </a:xfrm>
          <a:prstGeom prst="rect">
            <a:avLst/>
          </a:prstGeom>
        </p:spPr>
      </p:pic>
      <p:sp>
        <p:nvSpPr>
          <p:cNvPr id="317" name="Text Box 38"/>
          <p:cNvSpPr txBox="1">
            <a:spLocks noChangeArrowheads="1"/>
          </p:cNvSpPr>
          <p:nvPr/>
        </p:nvSpPr>
        <p:spPr bwMode="auto">
          <a:xfrm>
            <a:off x="14798697" y="7406236"/>
            <a:ext cx="5105832"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lnSpc>
                <a:spcPts val="1700"/>
              </a:lnSpc>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4. </a:t>
            </a:r>
            <a:r>
              <a:rPr lang="en-US" sz="1400" dirty="0" smtClean="0">
                <a:solidFill>
                  <a:srgbClr val="0071EE"/>
                </a:solidFill>
                <a:latin typeface="Helvetica" charset="0"/>
              </a:rPr>
              <a:t>Web-application Patient Interface Diagnosis History</a:t>
            </a:r>
            <a:endParaRPr lang="en-US" sz="1400" dirty="0">
              <a:solidFill>
                <a:srgbClr val="0071EE"/>
              </a:solidFill>
              <a:latin typeface="Helvetica" charset="0"/>
              <a:cs typeface="+mn-cs"/>
            </a:endParaRPr>
          </a:p>
        </p:txBody>
      </p:sp>
      <p:pic>
        <p:nvPicPr>
          <p:cNvPr id="1037" name="Picture 10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19056" y="7886986"/>
            <a:ext cx="6001170" cy="1739401"/>
          </a:xfrm>
          <a:prstGeom prst="rect">
            <a:avLst/>
          </a:prstGeom>
        </p:spPr>
      </p:pic>
      <p:sp>
        <p:nvSpPr>
          <p:cNvPr id="319" name="Text Box 38"/>
          <p:cNvSpPr txBox="1">
            <a:spLocks noChangeArrowheads="1"/>
          </p:cNvSpPr>
          <p:nvPr/>
        </p:nvSpPr>
        <p:spPr bwMode="auto">
          <a:xfrm>
            <a:off x="14614865" y="9612650"/>
            <a:ext cx="5473496"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lnSpc>
                <a:spcPts val="1700"/>
              </a:lnSpc>
              <a:spcBef>
                <a:spcPct val="50000"/>
              </a:spcBef>
              <a:defRPr/>
            </a:pPr>
            <a:r>
              <a:rPr lang="en-US" sz="1400" b="1" dirty="0">
                <a:solidFill>
                  <a:srgbClr val="0071EE"/>
                </a:solidFill>
                <a:latin typeface="Helvetica" charset="0"/>
                <a:cs typeface="+mn-cs"/>
              </a:rPr>
              <a:t>Figure </a:t>
            </a:r>
            <a:r>
              <a:rPr lang="en-US" sz="1400" b="1" dirty="0">
                <a:solidFill>
                  <a:srgbClr val="0071EE"/>
                </a:solidFill>
                <a:latin typeface="Helvetica" charset="0"/>
              </a:rPr>
              <a:t>5</a:t>
            </a:r>
            <a:r>
              <a:rPr lang="en-US" sz="1400" b="1" dirty="0" smtClean="0">
                <a:solidFill>
                  <a:srgbClr val="0071EE"/>
                </a:solidFill>
                <a:latin typeface="Helvetica" charset="0"/>
                <a:cs typeface="+mn-cs"/>
              </a:rPr>
              <a:t>. </a:t>
            </a:r>
            <a:r>
              <a:rPr lang="en-US" sz="1400" dirty="0" smtClean="0">
                <a:solidFill>
                  <a:srgbClr val="0071EE"/>
                </a:solidFill>
                <a:latin typeface="Helvetica" charset="0"/>
              </a:rPr>
              <a:t>Web-application Doctor Interface Update/Add Likelihood</a:t>
            </a:r>
            <a:endParaRPr lang="en-US" sz="1400" dirty="0">
              <a:solidFill>
                <a:srgbClr val="0071EE"/>
              </a:solidFill>
              <a:latin typeface="Helvetica" charset="0"/>
              <a:cs typeface="+mn-cs"/>
            </a:endParaRPr>
          </a:p>
        </p:txBody>
      </p:sp>
      <p:pic>
        <p:nvPicPr>
          <p:cNvPr id="1039" name="Picture 1038"/>
          <p:cNvPicPr>
            <a:picLocks noChangeAspect="1"/>
          </p:cNvPicPr>
          <p:nvPr/>
        </p:nvPicPr>
        <p:blipFill rotWithShape="1">
          <a:blip r:embed="rId10">
            <a:extLst>
              <a:ext uri="{28A0092B-C50C-407E-A947-70E740481C1C}">
                <a14:useLocalDpi xmlns:a14="http://schemas.microsoft.com/office/drawing/2010/main" val="0"/>
              </a:ext>
            </a:extLst>
          </a:blip>
          <a:srcRect l="1294"/>
          <a:stretch/>
        </p:blipFill>
        <p:spPr>
          <a:xfrm>
            <a:off x="13673137" y="10148767"/>
            <a:ext cx="6756032" cy="3623089"/>
          </a:xfrm>
          <a:prstGeom prst="rect">
            <a:avLst/>
          </a:prstGeom>
        </p:spPr>
      </p:pic>
      <p:sp>
        <p:nvSpPr>
          <p:cNvPr id="322" name="Text Box 38"/>
          <p:cNvSpPr txBox="1">
            <a:spLocks noChangeArrowheads="1"/>
          </p:cNvSpPr>
          <p:nvPr/>
        </p:nvSpPr>
        <p:spPr bwMode="auto">
          <a:xfrm>
            <a:off x="14382893" y="13771856"/>
            <a:ext cx="5473496"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lnSpc>
                <a:spcPts val="1700"/>
              </a:lnSpc>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rPr>
              <a:t>6</a:t>
            </a:r>
            <a:r>
              <a:rPr lang="en-US" sz="1400" b="1" dirty="0" smtClean="0">
                <a:solidFill>
                  <a:srgbClr val="0071EE"/>
                </a:solidFill>
                <a:latin typeface="Helvetica" charset="0"/>
                <a:cs typeface="+mn-cs"/>
              </a:rPr>
              <a:t>. </a:t>
            </a:r>
            <a:r>
              <a:rPr lang="en-US" sz="1400" dirty="0" smtClean="0">
                <a:solidFill>
                  <a:srgbClr val="0071EE"/>
                </a:solidFill>
                <a:latin typeface="Helvetica" charset="0"/>
              </a:rPr>
              <a:t>Web-application System Architecture</a:t>
            </a:r>
            <a:endParaRPr lang="en-US" sz="1400" dirty="0">
              <a:solidFill>
                <a:srgbClr val="0071EE"/>
              </a:solidFill>
              <a:latin typeface="Helvetica" charset="0"/>
              <a:cs typeface="+mn-cs"/>
            </a:endParaRPr>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TotalTime>
  <Words>607</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Verdana</vt:lpstr>
      <vt:lpstr>Arial</vt:lpstr>
      <vt:lpstr>Office Theme</vt:lpstr>
      <vt:lpstr>PowerPoint Presentation</vt:lpstr>
    </vt:vector>
  </TitlesOfParts>
  <Company>photo+design</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Allen Wang</cp:lastModifiedBy>
  <cp:revision>99</cp:revision>
  <dcterms:created xsi:type="dcterms:W3CDTF">2013-06-13T16:39:06Z</dcterms:created>
  <dcterms:modified xsi:type="dcterms:W3CDTF">2017-12-14T23:58:59Z</dcterms:modified>
</cp:coreProperties>
</file>