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7432000" cy="16459200"/>
  <p:notesSz cx="6858000" cy="9144000"/>
  <p:defaultText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84">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varScale="1">
        <p:scale>
          <a:sx n="66" d="100"/>
          <a:sy n="66" d="100"/>
        </p:scale>
        <p:origin x="736" y="216"/>
      </p:cViewPr>
      <p:guideLst>
        <p:guide orient="horz" pos="5184"/>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113021"/>
            <a:ext cx="23317200" cy="3528060"/>
          </a:xfrm>
        </p:spPr>
        <p:txBody>
          <a:bodyPr/>
          <a:lstStyle/>
          <a:p>
            <a:r>
              <a:rPr lang="en-US"/>
              <a:t>Click to edit Master title style</a:t>
            </a:r>
          </a:p>
        </p:txBody>
      </p:sp>
      <p:sp>
        <p:nvSpPr>
          <p:cNvPr id="3" name="Subtitle 2"/>
          <p:cNvSpPr>
            <a:spLocks noGrp="1"/>
          </p:cNvSpPr>
          <p:nvPr>
            <p:ph type="subTitle" idx="1"/>
          </p:nvPr>
        </p:nvSpPr>
        <p:spPr>
          <a:xfrm>
            <a:off x="4114800" y="9326880"/>
            <a:ext cx="19202400" cy="4206240"/>
          </a:xfrm>
        </p:spPr>
        <p:txBody>
          <a:bodyPr/>
          <a:lstStyle>
            <a:lvl1pPr marL="0" indent="0" algn="ctr">
              <a:buNone/>
              <a:defRPr>
                <a:solidFill>
                  <a:schemeClr val="tx1">
                    <a:tint val="75000"/>
                  </a:schemeClr>
                </a:solidFill>
              </a:defRPr>
            </a:lvl1pPr>
            <a:lvl2pPr marL="1254008" indent="0" algn="ctr">
              <a:buNone/>
              <a:defRPr>
                <a:solidFill>
                  <a:schemeClr val="tx1">
                    <a:tint val="75000"/>
                  </a:schemeClr>
                </a:solidFill>
              </a:defRPr>
            </a:lvl2pPr>
            <a:lvl3pPr marL="2508016" indent="0" algn="ctr">
              <a:buNone/>
              <a:defRPr>
                <a:solidFill>
                  <a:schemeClr val="tx1">
                    <a:tint val="75000"/>
                  </a:schemeClr>
                </a:solidFill>
              </a:defRPr>
            </a:lvl3pPr>
            <a:lvl4pPr marL="3762024" indent="0" algn="ctr">
              <a:buNone/>
              <a:defRPr>
                <a:solidFill>
                  <a:schemeClr val="tx1">
                    <a:tint val="75000"/>
                  </a:schemeClr>
                </a:solidFill>
              </a:defRPr>
            </a:lvl4pPr>
            <a:lvl5pPr marL="5016033" indent="0" algn="ctr">
              <a:buNone/>
              <a:defRPr>
                <a:solidFill>
                  <a:schemeClr val="tx1">
                    <a:tint val="75000"/>
                  </a:schemeClr>
                </a:solidFill>
              </a:defRPr>
            </a:lvl5pPr>
            <a:lvl6pPr marL="6270041" indent="0" algn="ctr">
              <a:buNone/>
              <a:defRPr>
                <a:solidFill>
                  <a:schemeClr val="tx1">
                    <a:tint val="75000"/>
                  </a:schemeClr>
                </a:solidFill>
              </a:defRPr>
            </a:lvl6pPr>
            <a:lvl7pPr marL="7524049" indent="0" algn="ctr">
              <a:buNone/>
              <a:defRPr>
                <a:solidFill>
                  <a:schemeClr val="tx1">
                    <a:tint val="75000"/>
                  </a:schemeClr>
                </a:solidFill>
              </a:defRPr>
            </a:lvl7pPr>
            <a:lvl8pPr marL="8778057" indent="0" algn="ctr">
              <a:buNone/>
              <a:defRPr>
                <a:solidFill>
                  <a:schemeClr val="tx1">
                    <a:tint val="75000"/>
                  </a:schemeClr>
                </a:solidFill>
              </a:defRPr>
            </a:lvl8pPr>
            <a:lvl9pPr marL="1003206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53D7A8-1F1E-8044-9F3E-D49BE3D1CC50}" type="datetimeFigureOut">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50565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401953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1581151"/>
            <a:ext cx="18516600" cy="337070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14800" y="1581151"/>
            <a:ext cx="55092600" cy="337070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03733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857330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0576561"/>
            <a:ext cx="23317200" cy="3268980"/>
          </a:xfrm>
        </p:spPr>
        <p:txBody>
          <a:bodyPr anchor="t"/>
          <a:lstStyle>
            <a:lvl1pPr algn="l">
              <a:defRPr sz="11000" b="1" cap="all"/>
            </a:lvl1pPr>
          </a:lstStyle>
          <a:p>
            <a:r>
              <a:rPr lang="en-US"/>
              <a:t>Click to edit Master title style</a:t>
            </a:r>
          </a:p>
        </p:txBody>
      </p:sp>
      <p:sp>
        <p:nvSpPr>
          <p:cNvPr id="3" name="Text Placeholder 2"/>
          <p:cNvSpPr>
            <a:spLocks noGrp="1"/>
          </p:cNvSpPr>
          <p:nvPr>
            <p:ph type="body" idx="1"/>
          </p:nvPr>
        </p:nvSpPr>
        <p:spPr>
          <a:xfrm>
            <a:off x="2166939" y="6976112"/>
            <a:ext cx="23317200" cy="3600449"/>
          </a:xfrm>
        </p:spPr>
        <p:txBody>
          <a:bodyPr anchor="b"/>
          <a:lstStyle>
            <a:lvl1pPr marL="0" indent="0">
              <a:buNone/>
              <a:defRPr sz="5500">
                <a:solidFill>
                  <a:schemeClr val="tx1">
                    <a:tint val="75000"/>
                  </a:schemeClr>
                </a:solidFill>
              </a:defRPr>
            </a:lvl1pPr>
            <a:lvl2pPr marL="1254008" indent="0">
              <a:buNone/>
              <a:defRPr sz="4900">
                <a:solidFill>
                  <a:schemeClr val="tx1">
                    <a:tint val="75000"/>
                  </a:schemeClr>
                </a:solidFill>
              </a:defRPr>
            </a:lvl2pPr>
            <a:lvl3pPr marL="2508016" indent="0">
              <a:buNone/>
              <a:defRPr sz="4400">
                <a:solidFill>
                  <a:schemeClr val="tx1">
                    <a:tint val="75000"/>
                  </a:schemeClr>
                </a:solidFill>
              </a:defRPr>
            </a:lvl3pPr>
            <a:lvl4pPr marL="3762024" indent="0">
              <a:buNone/>
              <a:defRPr sz="3800">
                <a:solidFill>
                  <a:schemeClr val="tx1">
                    <a:tint val="75000"/>
                  </a:schemeClr>
                </a:solidFill>
              </a:defRPr>
            </a:lvl4pPr>
            <a:lvl5pPr marL="5016033" indent="0">
              <a:buNone/>
              <a:defRPr sz="3800">
                <a:solidFill>
                  <a:schemeClr val="tx1">
                    <a:tint val="75000"/>
                  </a:schemeClr>
                </a:solidFill>
              </a:defRPr>
            </a:lvl5pPr>
            <a:lvl6pPr marL="6270041" indent="0">
              <a:buNone/>
              <a:defRPr sz="3800">
                <a:solidFill>
                  <a:schemeClr val="tx1">
                    <a:tint val="75000"/>
                  </a:schemeClr>
                </a:solidFill>
              </a:defRPr>
            </a:lvl6pPr>
            <a:lvl7pPr marL="7524049" indent="0">
              <a:buNone/>
              <a:defRPr sz="3800">
                <a:solidFill>
                  <a:schemeClr val="tx1">
                    <a:tint val="75000"/>
                  </a:schemeClr>
                </a:solidFill>
              </a:defRPr>
            </a:lvl7pPr>
            <a:lvl8pPr marL="8778057" indent="0">
              <a:buNone/>
              <a:defRPr sz="3800">
                <a:solidFill>
                  <a:schemeClr val="tx1">
                    <a:tint val="75000"/>
                  </a:schemeClr>
                </a:solidFill>
              </a:defRPr>
            </a:lvl8pPr>
            <a:lvl9pPr marL="10032065" indent="0">
              <a:buNone/>
              <a:defRPr sz="3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53D7A8-1F1E-8044-9F3E-D49BE3D1CC50}" type="datetimeFigureOut">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76735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48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3766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53D7A8-1F1E-8044-9F3E-D49BE3D1CC50}" type="datetimeFigureOut">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89408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59131"/>
            <a:ext cx="24688800" cy="2743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0" y="3684271"/>
            <a:ext cx="12120564"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4" name="Content Placeholder 3"/>
          <p:cNvSpPr>
            <a:spLocks noGrp="1"/>
          </p:cNvSpPr>
          <p:nvPr>
            <p:ph sz="half" idx="2"/>
          </p:nvPr>
        </p:nvSpPr>
        <p:spPr>
          <a:xfrm>
            <a:off x="1371600" y="5219700"/>
            <a:ext cx="12120564"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3684271"/>
            <a:ext cx="12125325"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6" name="Content Placeholder 5"/>
          <p:cNvSpPr>
            <a:spLocks noGrp="1"/>
          </p:cNvSpPr>
          <p:nvPr>
            <p:ph sz="quarter" idx="4"/>
          </p:nvPr>
        </p:nvSpPr>
        <p:spPr>
          <a:xfrm>
            <a:off x="13935077" y="5219700"/>
            <a:ext cx="12125325"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53D7A8-1F1E-8044-9F3E-D49BE3D1CC50}" type="datetimeFigureOut">
              <a:t>12/14/17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901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53D7A8-1F1E-8044-9F3E-D49BE3D1CC50}" type="datetimeFigureOut">
              <a:t>12/14/17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866257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3D7A8-1F1E-8044-9F3E-D49BE3D1CC50}" type="datetimeFigureOut">
              <a:t>12/14/17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924345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655320"/>
            <a:ext cx="9024939" cy="2788920"/>
          </a:xfrm>
        </p:spPr>
        <p:txBody>
          <a:bodyPr anchor="b"/>
          <a:lstStyle>
            <a:lvl1pPr algn="l">
              <a:defRPr sz="5500" b="1"/>
            </a:lvl1pPr>
          </a:lstStyle>
          <a:p>
            <a:r>
              <a:rPr lang="en-US"/>
              <a:t>Click to edit Master title style</a:t>
            </a:r>
          </a:p>
        </p:txBody>
      </p:sp>
      <p:sp>
        <p:nvSpPr>
          <p:cNvPr id="3" name="Content Placeholder 2"/>
          <p:cNvSpPr>
            <a:spLocks noGrp="1"/>
          </p:cNvSpPr>
          <p:nvPr>
            <p:ph idx="1"/>
          </p:nvPr>
        </p:nvSpPr>
        <p:spPr>
          <a:xfrm>
            <a:off x="10725150" y="655321"/>
            <a:ext cx="15335250" cy="14047471"/>
          </a:xfrm>
        </p:spPr>
        <p:txBody>
          <a:bodyPr/>
          <a:lstStyle>
            <a:lvl1pPr>
              <a:defRPr sz="8800"/>
            </a:lvl1pPr>
            <a:lvl2pPr>
              <a:defRPr sz="7700"/>
            </a:lvl2pPr>
            <a:lvl3pPr>
              <a:defRPr sz="66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2" y="3444241"/>
            <a:ext cx="9024939" cy="11258551"/>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0186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1521440"/>
            <a:ext cx="16459200" cy="1360171"/>
          </a:xfrm>
        </p:spPr>
        <p:txBody>
          <a:bodyPr anchor="b"/>
          <a:lstStyle>
            <a:lvl1pPr algn="l">
              <a:defRPr sz="5500" b="1"/>
            </a:lvl1pPr>
          </a:lstStyle>
          <a:p>
            <a:r>
              <a:rPr lang="en-US"/>
              <a:t>Click to edit Master title style</a:t>
            </a:r>
          </a:p>
        </p:txBody>
      </p:sp>
      <p:sp>
        <p:nvSpPr>
          <p:cNvPr id="3" name="Picture Placeholder 2"/>
          <p:cNvSpPr>
            <a:spLocks noGrp="1"/>
          </p:cNvSpPr>
          <p:nvPr>
            <p:ph type="pic" idx="1"/>
          </p:nvPr>
        </p:nvSpPr>
        <p:spPr>
          <a:xfrm>
            <a:off x="5376864" y="1470660"/>
            <a:ext cx="16459200" cy="9875520"/>
          </a:xfrm>
        </p:spPr>
        <p:txBody>
          <a:bodyPr/>
          <a:lstStyle>
            <a:lvl1pPr marL="0" indent="0">
              <a:buNone/>
              <a:defRPr sz="8800"/>
            </a:lvl1pPr>
            <a:lvl2pPr marL="1254008" indent="0">
              <a:buNone/>
              <a:defRPr sz="7700"/>
            </a:lvl2pPr>
            <a:lvl3pPr marL="2508016" indent="0">
              <a:buNone/>
              <a:defRPr sz="6600"/>
            </a:lvl3pPr>
            <a:lvl4pPr marL="3762024" indent="0">
              <a:buNone/>
              <a:defRPr sz="5500"/>
            </a:lvl4pPr>
            <a:lvl5pPr marL="5016033" indent="0">
              <a:buNone/>
              <a:defRPr sz="5500"/>
            </a:lvl5pPr>
            <a:lvl6pPr marL="6270041" indent="0">
              <a:buNone/>
              <a:defRPr sz="5500"/>
            </a:lvl6pPr>
            <a:lvl7pPr marL="7524049" indent="0">
              <a:buNone/>
              <a:defRPr sz="5500"/>
            </a:lvl7pPr>
            <a:lvl8pPr marL="8778057" indent="0">
              <a:buNone/>
              <a:defRPr sz="5500"/>
            </a:lvl8pPr>
            <a:lvl9pPr marL="10032065" indent="0">
              <a:buNone/>
              <a:defRPr sz="5500"/>
            </a:lvl9pPr>
          </a:lstStyle>
          <a:p>
            <a:endParaRPr lang="en-US"/>
          </a:p>
        </p:txBody>
      </p:sp>
      <p:sp>
        <p:nvSpPr>
          <p:cNvPr id="4" name="Text Placeholder 3"/>
          <p:cNvSpPr>
            <a:spLocks noGrp="1"/>
          </p:cNvSpPr>
          <p:nvPr>
            <p:ph type="body" sz="half" idx="2"/>
          </p:nvPr>
        </p:nvSpPr>
        <p:spPr>
          <a:xfrm>
            <a:off x="5376864" y="12881611"/>
            <a:ext cx="16459200" cy="1931669"/>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543363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59131"/>
            <a:ext cx="24688800" cy="2743200"/>
          </a:xfrm>
          <a:prstGeom prst="rect">
            <a:avLst/>
          </a:prstGeom>
        </p:spPr>
        <p:txBody>
          <a:bodyPr vert="horz" lIns="250802" tIns="125401" rIns="250802" bIns="125401" rtlCol="0" anchor="ctr">
            <a:normAutofit/>
          </a:bodyPr>
          <a:lstStyle/>
          <a:p>
            <a:r>
              <a:rPr lang="en-US"/>
              <a:t>Click to edit Master title style</a:t>
            </a:r>
          </a:p>
        </p:txBody>
      </p:sp>
      <p:sp>
        <p:nvSpPr>
          <p:cNvPr id="3" name="Text Placeholder 2"/>
          <p:cNvSpPr>
            <a:spLocks noGrp="1"/>
          </p:cNvSpPr>
          <p:nvPr>
            <p:ph type="body" idx="1"/>
          </p:nvPr>
        </p:nvSpPr>
        <p:spPr>
          <a:xfrm>
            <a:off x="1371600" y="3840481"/>
            <a:ext cx="24688800" cy="10862311"/>
          </a:xfrm>
          <a:prstGeom prst="rect">
            <a:avLst/>
          </a:prstGeom>
        </p:spPr>
        <p:txBody>
          <a:bodyPr vert="horz" lIns="250802" tIns="125401" rIns="250802" bIns="1254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71600" y="15255241"/>
            <a:ext cx="6400800" cy="876300"/>
          </a:xfrm>
          <a:prstGeom prst="rect">
            <a:avLst/>
          </a:prstGeom>
        </p:spPr>
        <p:txBody>
          <a:bodyPr vert="horz" lIns="250802" tIns="125401" rIns="250802" bIns="125401" rtlCol="0" anchor="ctr"/>
          <a:lstStyle>
            <a:lvl1pPr algn="l">
              <a:defRPr sz="3300">
                <a:solidFill>
                  <a:schemeClr val="tx1">
                    <a:tint val="75000"/>
                  </a:schemeClr>
                </a:solidFill>
              </a:defRPr>
            </a:lvl1pPr>
          </a:lstStyle>
          <a:p>
            <a:fld id="{4753D7A8-1F1E-8044-9F3E-D49BE3D1CC50}" type="datetimeFigureOut">
              <a:t>12/14/17</a:t>
            </a:fld>
            <a:endParaRPr lang="en-US"/>
          </a:p>
        </p:txBody>
      </p:sp>
      <p:sp>
        <p:nvSpPr>
          <p:cNvPr id="5" name="Footer Placeholder 4"/>
          <p:cNvSpPr>
            <a:spLocks noGrp="1"/>
          </p:cNvSpPr>
          <p:nvPr>
            <p:ph type="ftr" sz="quarter" idx="3"/>
          </p:nvPr>
        </p:nvSpPr>
        <p:spPr>
          <a:xfrm>
            <a:off x="9372600" y="15255241"/>
            <a:ext cx="8686800" cy="876300"/>
          </a:xfrm>
          <a:prstGeom prst="rect">
            <a:avLst/>
          </a:prstGeom>
        </p:spPr>
        <p:txBody>
          <a:bodyPr vert="horz" lIns="250802" tIns="125401" rIns="250802" bIns="125401" rtlCol="0" anchor="ctr"/>
          <a:lstStyle>
            <a:lvl1pPr algn="ctr">
              <a:defRPr sz="3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5255241"/>
            <a:ext cx="6400800" cy="876300"/>
          </a:xfrm>
          <a:prstGeom prst="rect">
            <a:avLst/>
          </a:prstGeom>
        </p:spPr>
        <p:txBody>
          <a:bodyPr vert="horz" lIns="250802" tIns="125401" rIns="250802" bIns="125401" rtlCol="0" anchor="ctr"/>
          <a:lstStyle>
            <a:lvl1pPr algn="r">
              <a:defRPr sz="3300">
                <a:solidFill>
                  <a:schemeClr val="tx1">
                    <a:tint val="75000"/>
                  </a:schemeClr>
                </a:solidFill>
              </a:defRPr>
            </a:lvl1pPr>
          </a:lstStyle>
          <a:p>
            <a:fld id="{39C1E372-0626-2842-8F90-F95181A2701B}" type="slidenum">
              <a:t>‹#›</a:t>
            </a:fld>
            <a:endParaRPr lang="en-US"/>
          </a:p>
        </p:txBody>
      </p:sp>
    </p:spTree>
    <p:extLst>
      <p:ext uri="{BB962C8B-B14F-4D97-AF65-F5344CB8AC3E}">
        <p14:creationId xmlns:p14="http://schemas.microsoft.com/office/powerpoint/2010/main" val="3982854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54008" rtl="0" eaLnBrk="1" latinLnBrk="0" hangingPunct="1">
        <a:spcBef>
          <a:spcPct val="0"/>
        </a:spcBef>
        <a:buNone/>
        <a:defRPr sz="12100" kern="1200">
          <a:solidFill>
            <a:schemeClr val="tx1"/>
          </a:solidFill>
          <a:latin typeface="+mj-lt"/>
          <a:ea typeface="+mj-ea"/>
          <a:cs typeface="+mj-cs"/>
        </a:defRPr>
      </a:lvl1pPr>
    </p:titleStyle>
    <p:bodyStyle>
      <a:lvl1pPr marL="940506" indent="-940506" algn="l" defTabSz="1254008" rtl="0" eaLnBrk="1" latinLnBrk="0" hangingPunct="1">
        <a:spcBef>
          <a:spcPct val="20000"/>
        </a:spcBef>
        <a:buFont typeface="Arial"/>
        <a:buChar char="•"/>
        <a:defRPr sz="8800" kern="1200">
          <a:solidFill>
            <a:schemeClr val="tx1"/>
          </a:solidFill>
          <a:latin typeface="+mn-lt"/>
          <a:ea typeface="+mn-ea"/>
          <a:cs typeface="+mn-cs"/>
        </a:defRPr>
      </a:lvl1pPr>
      <a:lvl2pPr marL="2037763" indent="-783755" algn="l" defTabSz="1254008" rtl="0" eaLnBrk="1" latinLnBrk="0" hangingPunct="1">
        <a:spcBef>
          <a:spcPct val="20000"/>
        </a:spcBef>
        <a:buFont typeface="Arial"/>
        <a:buChar char="–"/>
        <a:defRPr sz="7700" kern="1200">
          <a:solidFill>
            <a:schemeClr val="tx1"/>
          </a:solidFill>
          <a:latin typeface="+mn-lt"/>
          <a:ea typeface="+mn-ea"/>
          <a:cs typeface="+mn-cs"/>
        </a:defRPr>
      </a:lvl2pPr>
      <a:lvl3pPr marL="3135020" indent="-627004" algn="l" defTabSz="1254008" rtl="0" eaLnBrk="1" latinLnBrk="0" hangingPunct="1">
        <a:spcBef>
          <a:spcPct val="20000"/>
        </a:spcBef>
        <a:buFont typeface="Arial"/>
        <a:buChar char="•"/>
        <a:defRPr sz="6600" kern="1200">
          <a:solidFill>
            <a:schemeClr val="tx1"/>
          </a:solidFill>
          <a:latin typeface="+mn-lt"/>
          <a:ea typeface="+mn-ea"/>
          <a:cs typeface="+mn-cs"/>
        </a:defRPr>
      </a:lvl3pPr>
      <a:lvl4pPr marL="4389029" indent="-627004" algn="l" defTabSz="1254008" rtl="0" eaLnBrk="1" latinLnBrk="0" hangingPunct="1">
        <a:spcBef>
          <a:spcPct val="20000"/>
        </a:spcBef>
        <a:buFont typeface="Arial"/>
        <a:buChar char="–"/>
        <a:defRPr sz="5500" kern="1200">
          <a:solidFill>
            <a:schemeClr val="tx1"/>
          </a:solidFill>
          <a:latin typeface="+mn-lt"/>
          <a:ea typeface="+mn-ea"/>
          <a:cs typeface="+mn-cs"/>
        </a:defRPr>
      </a:lvl4pPr>
      <a:lvl5pPr marL="5643037" indent="-627004" algn="l" defTabSz="1254008" rtl="0" eaLnBrk="1" latinLnBrk="0" hangingPunct="1">
        <a:spcBef>
          <a:spcPct val="20000"/>
        </a:spcBef>
        <a:buFont typeface="Arial"/>
        <a:buChar char="»"/>
        <a:defRPr sz="5500" kern="1200">
          <a:solidFill>
            <a:schemeClr val="tx1"/>
          </a:solidFill>
          <a:latin typeface="+mn-lt"/>
          <a:ea typeface="+mn-ea"/>
          <a:cs typeface="+mn-cs"/>
        </a:defRPr>
      </a:lvl5pPr>
      <a:lvl6pPr marL="6897045" indent="-627004" algn="l" defTabSz="1254008" rtl="0" eaLnBrk="1" latinLnBrk="0" hangingPunct="1">
        <a:spcBef>
          <a:spcPct val="20000"/>
        </a:spcBef>
        <a:buFont typeface="Arial"/>
        <a:buChar char="•"/>
        <a:defRPr sz="5500" kern="1200">
          <a:solidFill>
            <a:schemeClr val="tx1"/>
          </a:solidFill>
          <a:latin typeface="+mn-lt"/>
          <a:ea typeface="+mn-ea"/>
          <a:cs typeface="+mn-cs"/>
        </a:defRPr>
      </a:lvl6pPr>
      <a:lvl7pPr marL="8151053" indent="-627004" algn="l" defTabSz="1254008" rtl="0" eaLnBrk="1" latinLnBrk="0" hangingPunct="1">
        <a:spcBef>
          <a:spcPct val="20000"/>
        </a:spcBef>
        <a:buFont typeface="Arial"/>
        <a:buChar char="•"/>
        <a:defRPr sz="5500" kern="1200">
          <a:solidFill>
            <a:schemeClr val="tx1"/>
          </a:solidFill>
          <a:latin typeface="+mn-lt"/>
          <a:ea typeface="+mn-ea"/>
          <a:cs typeface="+mn-cs"/>
        </a:defRPr>
      </a:lvl7pPr>
      <a:lvl8pPr marL="9405061" indent="-627004" algn="l" defTabSz="1254008" rtl="0" eaLnBrk="1" latinLnBrk="0" hangingPunct="1">
        <a:spcBef>
          <a:spcPct val="20000"/>
        </a:spcBef>
        <a:buFont typeface="Arial"/>
        <a:buChar char="•"/>
        <a:defRPr sz="5500" kern="1200">
          <a:solidFill>
            <a:schemeClr val="tx1"/>
          </a:solidFill>
          <a:latin typeface="+mn-lt"/>
          <a:ea typeface="+mn-ea"/>
          <a:cs typeface="+mn-cs"/>
        </a:defRPr>
      </a:lvl8pPr>
      <a:lvl9pPr marL="10659069" indent="-627004" algn="l" defTabSz="1254008" rtl="0" eaLnBrk="1" latinLnBrk="0" hangingPunct="1">
        <a:spcBef>
          <a:spcPct val="20000"/>
        </a:spcBef>
        <a:buFont typeface="Arial"/>
        <a:buChar char="•"/>
        <a:defRPr sz="5500" kern="1200">
          <a:solidFill>
            <a:schemeClr val="tx1"/>
          </a:solidFill>
          <a:latin typeface="+mn-lt"/>
          <a:ea typeface="+mn-ea"/>
          <a:cs typeface="+mn-cs"/>
        </a:defRPr>
      </a:lvl9pPr>
    </p:bodyStyle>
    <p:other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tiff"/><Relationship Id="rId5" Type="http://schemas.openxmlformats.org/officeDocument/2006/relationships/image" Target="../media/image4.tiff"/><Relationship Id="rId6" Type="http://schemas.openxmlformats.org/officeDocument/2006/relationships/image" Target="../media/image5.tiff"/><Relationship Id="rId7" Type="http://schemas.openxmlformats.org/officeDocument/2006/relationships/image" Target="../media/image6.tiff"/><Relationship Id="rId8" Type="http://schemas.openxmlformats.org/officeDocument/2006/relationships/image" Target="../media/image7.tiff"/><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33"/>
          <p:cNvSpPr txBox="1">
            <a:spLocks noChangeArrowheads="1"/>
          </p:cNvSpPr>
          <p:nvPr/>
        </p:nvSpPr>
        <p:spPr bwMode="auto">
          <a:xfrm>
            <a:off x="828400" y="3746500"/>
            <a:ext cx="618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7" name="Text Box 234"/>
          <p:cNvSpPr txBox="1">
            <a:spLocks noChangeArrowheads="1"/>
          </p:cNvSpPr>
          <p:nvPr/>
        </p:nvSpPr>
        <p:spPr bwMode="auto">
          <a:xfrm>
            <a:off x="828400" y="3455352"/>
            <a:ext cx="17922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solidFill>
                  <a:srgbClr val="0071EE"/>
                </a:solidFill>
                <a:latin typeface="Helvetica" charset="0"/>
                <a:cs typeface="+mn-cs"/>
              </a:rPr>
              <a:t>Introduction</a:t>
            </a:r>
          </a:p>
        </p:txBody>
      </p:sp>
      <p:sp>
        <p:nvSpPr>
          <p:cNvPr id="8" name="Text Box 235"/>
          <p:cNvSpPr txBox="1">
            <a:spLocks noChangeArrowheads="1"/>
          </p:cNvSpPr>
          <p:nvPr/>
        </p:nvSpPr>
        <p:spPr bwMode="auto">
          <a:xfrm>
            <a:off x="828400" y="3914107"/>
            <a:ext cx="587720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a:latin typeface="Helvetica" charset="0"/>
              </a:rPr>
              <a:t>This project is under Project MATERIAL, </a:t>
            </a:r>
            <a:r>
              <a:rPr lang="en-US" sz="1800" dirty="0" err="1">
                <a:latin typeface="Helvetica" charset="0"/>
              </a:rPr>
              <a:t>MAchine</a:t>
            </a:r>
            <a:r>
              <a:rPr lang="en-US" sz="1800" dirty="0">
                <a:latin typeface="Helvetica" charset="0"/>
              </a:rPr>
              <a:t> Translation for English Retrieval of  Information  in  Any  Language.   Over  the  course  of  this  project,  we  will  find  methods that will aid in information retrieval from documents in low density languages.  The queries provided into the </a:t>
            </a:r>
            <a:r>
              <a:rPr lang="en-US" sz="1800" dirty="0" smtClean="0">
                <a:latin typeface="Helvetica" charset="0"/>
              </a:rPr>
              <a:t>system and the summaries outputted will both be in English. We </a:t>
            </a:r>
            <a:r>
              <a:rPr lang="en-US" sz="1800" dirty="0">
                <a:latin typeface="Helvetica" charset="0"/>
              </a:rPr>
              <a:t>will use Tagalog and Swahili to research and develop our models initially.  In order to evaluate our model and methodology, we will be assigned another low density language at a later </a:t>
            </a:r>
            <a:r>
              <a:rPr lang="en-US" sz="1800" dirty="0" smtClean="0">
                <a:latin typeface="Helvetica" charset="0"/>
              </a:rPr>
              <a:t>date.</a:t>
            </a:r>
          </a:p>
          <a:p>
            <a:pPr>
              <a:defRPr/>
            </a:pPr>
            <a:endParaRPr lang="en-US" sz="1800" dirty="0">
              <a:latin typeface="Helvetica" charset="0"/>
              <a:cs typeface="+mn-cs"/>
            </a:endParaRPr>
          </a:p>
          <a:p>
            <a:pPr>
              <a:defRPr/>
            </a:pPr>
            <a:r>
              <a:rPr lang="en-US" sz="1800" dirty="0">
                <a:latin typeface="Helvetica" charset="0"/>
              </a:rPr>
              <a:t>To aid with information retrieval, the IR system will use cross-lingual word </a:t>
            </a:r>
            <a:r>
              <a:rPr lang="en-US" sz="1800" dirty="0" err="1">
                <a:latin typeface="Helvetica" charset="0"/>
              </a:rPr>
              <a:t>embeddings</a:t>
            </a:r>
            <a:r>
              <a:rPr lang="en-US" sz="1800" dirty="0">
                <a:latin typeface="Helvetica" charset="0"/>
              </a:rPr>
              <a:t>. To  perform  preliminary  </a:t>
            </a:r>
            <a:r>
              <a:rPr lang="en-US" sz="1800" dirty="0" smtClean="0">
                <a:latin typeface="Helvetica" charset="0"/>
              </a:rPr>
              <a:t>evaluation, </a:t>
            </a:r>
            <a:r>
              <a:rPr lang="en-US" sz="1800" dirty="0">
                <a:latin typeface="Helvetica" charset="0"/>
              </a:rPr>
              <a:t>I find the “most similar” words, as defined by cosine similarity. </a:t>
            </a:r>
            <a:r>
              <a:rPr lang="en-US" sz="1800" dirty="0" smtClean="0">
                <a:latin typeface="Helvetica" charset="0"/>
              </a:rPr>
              <a:t>Similarity is important because because </a:t>
            </a:r>
            <a:r>
              <a:rPr lang="en-US" sz="1800" dirty="0">
                <a:latin typeface="Helvetica" charset="0"/>
              </a:rPr>
              <a:t>we will use a similar metric when we perform query expansion, the process of reformulating a seed query to improve retrieval performance in information retrieval operations. Finding similar words to replace </a:t>
            </a:r>
            <a:r>
              <a:rPr lang="en-US" sz="1800" dirty="0" smtClean="0">
                <a:latin typeface="Helvetica" charset="0"/>
              </a:rPr>
              <a:t>or </a:t>
            </a:r>
            <a:r>
              <a:rPr lang="en-US" sz="1800" dirty="0">
                <a:latin typeface="Helvetica" charset="0"/>
              </a:rPr>
              <a:t>add into our query will certainly involve </a:t>
            </a:r>
            <a:r>
              <a:rPr lang="en-US" sz="1800" dirty="0" smtClean="0">
                <a:latin typeface="Helvetica" charset="0"/>
              </a:rPr>
              <a:t>where </a:t>
            </a:r>
            <a:r>
              <a:rPr lang="en-US" sz="1800" dirty="0">
                <a:latin typeface="Helvetica" charset="0"/>
              </a:rPr>
              <a:t>words are located relative to other words.</a:t>
            </a:r>
            <a:endParaRPr lang="en-US" sz="1800" dirty="0">
              <a:latin typeface="Helvetica" charset="0"/>
              <a:cs typeface="+mn-cs"/>
            </a:endParaRPr>
          </a:p>
        </p:txBody>
      </p:sp>
      <p:sp>
        <p:nvSpPr>
          <p:cNvPr id="9" name="Text Box 237"/>
          <p:cNvSpPr txBox="1">
            <a:spLocks noChangeArrowheads="1"/>
          </p:cNvSpPr>
          <p:nvPr/>
        </p:nvSpPr>
        <p:spPr bwMode="auto">
          <a:xfrm>
            <a:off x="828400" y="9804838"/>
            <a:ext cx="329723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solidFill>
                  <a:srgbClr val="0071EE"/>
                </a:solidFill>
                <a:latin typeface="Helvetica" charset="0"/>
                <a:cs typeface="+mn-cs"/>
              </a:rPr>
              <a:t>Materials and Methods</a:t>
            </a:r>
          </a:p>
        </p:txBody>
      </p:sp>
      <p:sp>
        <p:nvSpPr>
          <p:cNvPr id="10" name="Text Box 238"/>
          <p:cNvSpPr txBox="1">
            <a:spLocks noChangeArrowheads="1"/>
          </p:cNvSpPr>
          <p:nvPr/>
        </p:nvSpPr>
        <p:spPr bwMode="auto">
          <a:xfrm>
            <a:off x="828400" y="10269538"/>
            <a:ext cx="58772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a:solidFill>
                  <a:srgbClr val="000000"/>
                </a:solidFill>
                <a:latin typeface="Helvetica" charset="0"/>
              </a:rPr>
              <a:t>After  creating  the  word  </a:t>
            </a:r>
            <a:r>
              <a:rPr lang="en-US" sz="1800" dirty="0" err="1">
                <a:solidFill>
                  <a:srgbClr val="000000"/>
                </a:solidFill>
                <a:latin typeface="Helvetica" charset="0"/>
              </a:rPr>
              <a:t>embeddings</a:t>
            </a:r>
            <a:r>
              <a:rPr lang="en-US" sz="1800" dirty="0">
                <a:solidFill>
                  <a:srgbClr val="000000"/>
                </a:solidFill>
                <a:latin typeface="Helvetica" charset="0"/>
              </a:rPr>
              <a:t>,  I  was  also  tasked  with  doing  some  preliminary  evaluations  of  their  quality.   Using  </a:t>
            </a:r>
            <a:r>
              <a:rPr lang="en-US" sz="1800" dirty="0" err="1">
                <a:solidFill>
                  <a:srgbClr val="000000"/>
                </a:solidFill>
                <a:latin typeface="Helvetica" charset="0"/>
              </a:rPr>
              <a:t>Gensim</a:t>
            </a:r>
            <a:r>
              <a:rPr lang="en-US" sz="1800" dirty="0">
                <a:solidFill>
                  <a:srgbClr val="000000"/>
                </a:solidFill>
                <a:latin typeface="Helvetica" charset="0"/>
              </a:rPr>
              <a:t>  and  Word2Vec  packages  in  Python,  I  first computed the five most similar words to those listed in the sample queries.  I also restricted the vocabulary to only 200,000 words in order to filter out less frequently occurring words that could have been the result of imperfect parsing or unclean data</a:t>
            </a:r>
            <a:r>
              <a:rPr lang="en-US" sz="1800" dirty="0" smtClean="0">
                <a:solidFill>
                  <a:srgbClr val="000000"/>
                </a:solidFill>
                <a:latin typeface="Helvetica" charset="0"/>
              </a:rPr>
              <a:t>.</a:t>
            </a:r>
          </a:p>
          <a:p>
            <a:pPr>
              <a:defRPr/>
            </a:pPr>
            <a:endParaRPr lang="en-US" sz="1800" dirty="0">
              <a:solidFill>
                <a:srgbClr val="000000"/>
              </a:solidFill>
              <a:latin typeface="Helvetica" charset="0"/>
              <a:cs typeface="+mn-cs"/>
            </a:endParaRPr>
          </a:p>
          <a:p>
            <a:pPr>
              <a:defRPr/>
            </a:pPr>
            <a:r>
              <a:rPr lang="en-US" sz="1800" dirty="0">
                <a:solidFill>
                  <a:srgbClr val="000000"/>
                </a:solidFill>
                <a:latin typeface="Helvetica" charset="0"/>
              </a:rPr>
              <a:t>Now, we will find the cosine similarity between the original query terms in English and in one of the low-density languages and then compare the similarity between each of the </a:t>
            </a:r>
            <a:r>
              <a:rPr lang="en-US" sz="1800" dirty="0" err="1">
                <a:solidFill>
                  <a:srgbClr val="000000"/>
                </a:solidFill>
                <a:latin typeface="Helvetica" charset="0"/>
              </a:rPr>
              <a:t>i-th</a:t>
            </a:r>
            <a:r>
              <a:rPr lang="en-US" sz="1800" dirty="0">
                <a:solidFill>
                  <a:srgbClr val="000000"/>
                </a:solidFill>
                <a:latin typeface="Helvetica" charset="0"/>
              </a:rPr>
              <a:t> closest words.  That is, I will take the first closest word to “buildings” and the first closest word to the Swahili translation of “buildings” and then find the cosine similarity between those two words.  By doing this, we can see how consistent the constructed embedding spaces are.</a:t>
            </a:r>
            <a:endParaRPr lang="en-US" sz="1800" dirty="0">
              <a:solidFill>
                <a:srgbClr val="000000"/>
              </a:solidFill>
              <a:latin typeface="Helvetica" charset="0"/>
              <a:cs typeface="+mn-cs"/>
            </a:endParaRPr>
          </a:p>
        </p:txBody>
      </p:sp>
      <p:sp>
        <p:nvSpPr>
          <p:cNvPr id="11" name="Text Box 243"/>
          <p:cNvSpPr txBox="1">
            <a:spLocks noChangeArrowheads="1"/>
          </p:cNvSpPr>
          <p:nvPr/>
        </p:nvSpPr>
        <p:spPr bwMode="auto">
          <a:xfrm>
            <a:off x="20703249" y="3449744"/>
            <a:ext cx="12112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Results</a:t>
            </a:r>
          </a:p>
        </p:txBody>
      </p:sp>
      <p:sp>
        <p:nvSpPr>
          <p:cNvPr id="12" name="Text Box 244"/>
          <p:cNvSpPr txBox="1">
            <a:spLocks noChangeArrowheads="1"/>
          </p:cNvSpPr>
          <p:nvPr/>
        </p:nvSpPr>
        <p:spPr bwMode="auto">
          <a:xfrm>
            <a:off x="20703249" y="3924374"/>
            <a:ext cx="5842275"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a:solidFill>
                  <a:srgbClr val="000000"/>
                </a:solidFill>
                <a:latin typeface="Helvetica" charset="0"/>
              </a:rPr>
              <a:t>We see that a lot of the similar words are plural forms of query terms. However, there area lot of similar/related words that will help in query expansion, especially for query terms like “buildings”, “bird”, “picture”, and “eye”. We also have the 5 closest terms for Swahili (Table 2) and Tagalog  (Table 3)  below  as  well. For  these  language, we first  translate the query terms from English to the respective language using our parsed dictionaries. We then looked at the transformed word </a:t>
            </a:r>
            <a:r>
              <a:rPr lang="en-US" sz="1800" dirty="0" err="1">
                <a:solidFill>
                  <a:srgbClr val="000000"/>
                </a:solidFill>
                <a:latin typeface="Helvetica" charset="0"/>
              </a:rPr>
              <a:t>embeddings</a:t>
            </a:r>
            <a:r>
              <a:rPr lang="en-US" sz="1800" dirty="0">
                <a:solidFill>
                  <a:srgbClr val="000000"/>
                </a:solidFill>
                <a:latin typeface="Helvetica" charset="0"/>
              </a:rPr>
              <a:t> to find the closest five words</a:t>
            </a:r>
            <a:r>
              <a:rPr lang="en-US" sz="1800" dirty="0" smtClean="0">
                <a:solidFill>
                  <a:srgbClr val="000000"/>
                </a:solidFill>
                <a:latin typeface="Helvetica" charset="0"/>
              </a:rPr>
              <a:t>.</a:t>
            </a:r>
          </a:p>
          <a:p>
            <a:pPr>
              <a:defRPr/>
            </a:pPr>
            <a:endParaRPr lang="en-US" sz="1800" dirty="0">
              <a:solidFill>
                <a:srgbClr val="000000"/>
              </a:solidFill>
              <a:latin typeface="Helvetica" charset="0"/>
              <a:cs typeface="+mn-cs"/>
            </a:endParaRPr>
          </a:p>
          <a:p>
            <a:pPr>
              <a:defRPr/>
            </a:pPr>
            <a:r>
              <a:rPr lang="en-US" sz="1800" dirty="0">
                <a:solidFill>
                  <a:srgbClr val="000000"/>
                </a:solidFill>
                <a:latin typeface="Helvetica" charset="0"/>
              </a:rPr>
              <a:t>Looking across the cosine similarity scores, we see that in general, the similarity scores of the corresponding pairs are not far off from similarity scores of the query terms. </a:t>
            </a:r>
            <a:r>
              <a:rPr lang="en-US" sz="1800" dirty="0" smtClean="0">
                <a:solidFill>
                  <a:srgbClr val="000000"/>
                </a:solidFill>
                <a:latin typeface="Helvetica" charset="0"/>
              </a:rPr>
              <a:t>For Tagalog, </a:t>
            </a:r>
            <a:r>
              <a:rPr lang="en-US" sz="1800" dirty="0">
                <a:solidFill>
                  <a:srgbClr val="000000"/>
                </a:solidFill>
                <a:latin typeface="Helvetica" charset="0"/>
              </a:rPr>
              <a:t>the  similarity  scores  seem  higher  across the board </a:t>
            </a:r>
            <a:r>
              <a:rPr lang="en-US" sz="1800" dirty="0" smtClean="0">
                <a:solidFill>
                  <a:srgbClr val="000000"/>
                </a:solidFill>
                <a:latin typeface="Helvetica" charset="0"/>
              </a:rPr>
              <a:t>and there </a:t>
            </a:r>
            <a:r>
              <a:rPr lang="en-US" sz="1800" dirty="0">
                <a:solidFill>
                  <a:srgbClr val="000000"/>
                </a:solidFill>
                <a:latin typeface="Helvetica" charset="0"/>
              </a:rPr>
              <a:t>were not too many “drop-offs” in similarity scores between query terms, especially in the first or second most similar terms. For Swahili, there are more deviations from the similarity score of the query terms. However, most of these </a:t>
            </a:r>
            <a:r>
              <a:rPr lang="en-US" sz="1800" dirty="0" smtClean="0">
                <a:solidFill>
                  <a:srgbClr val="000000"/>
                </a:solidFill>
                <a:latin typeface="Helvetica" charset="0"/>
              </a:rPr>
              <a:t>deviations </a:t>
            </a:r>
            <a:r>
              <a:rPr lang="en-US" sz="1800" dirty="0">
                <a:solidFill>
                  <a:srgbClr val="000000"/>
                </a:solidFill>
                <a:latin typeface="Helvetica" charset="0"/>
              </a:rPr>
              <a:t>were in the third, fourth, and fifth most similar terms. </a:t>
            </a:r>
            <a:r>
              <a:rPr lang="en-US" sz="1800" dirty="0" smtClean="0">
                <a:solidFill>
                  <a:srgbClr val="000000"/>
                </a:solidFill>
                <a:latin typeface="Helvetica" charset="0"/>
              </a:rPr>
              <a:t>This suggests that </a:t>
            </a:r>
            <a:r>
              <a:rPr lang="en-US" sz="1800" dirty="0">
                <a:solidFill>
                  <a:srgbClr val="000000"/>
                </a:solidFill>
                <a:latin typeface="Helvetica" charset="0"/>
              </a:rPr>
              <a:t>our embedding space is fairly well set up, although we may want to consider way to obtain a higher similarity score for translations.</a:t>
            </a:r>
            <a:endParaRPr lang="en-US" sz="1800" dirty="0">
              <a:solidFill>
                <a:srgbClr val="000000"/>
              </a:solidFill>
              <a:latin typeface="Helvetica" charset="0"/>
              <a:cs typeface="+mn-cs"/>
            </a:endParaRPr>
          </a:p>
        </p:txBody>
      </p:sp>
      <p:sp>
        <p:nvSpPr>
          <p:cNvPr id="13" name="Text Box 245"/>
          <p:cNvSpPr txBox="1">
            <a:spLocks noChangeArrowheads="1"/>
          </p:cNvSpPr>
          <p:nvPr/>
        </p:nvSpPr>
        <p:spPr bwMode="auto">
          <a:xfrm>
            <a:off x="20703249" y="10634207"/>
            <a:ext cx="40827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smtClean="0">
                <a:solidFill>
                  <a:srgbClr val="0071EE"/>
                </a:solidFill>
                <a:latin typeface="Helvetica" charset="0"/>
                <a:cs typeface="+mn-cs"/>
              </a:rPr>
              <a:t>Conclusion and Future Work</a:t>
            </a:r>
            <a:endParaRPr lang="en-US" sz="2400" dirty="0">
              <a:solidFill>
                <a:srgbClr val="0071EE"/>
              </a:solidFill>
              <a:latin typeface="Helvetica" charset="0"/>
              <a:cs typeface="+mn-cs"/>
            </a:endParaRPr>
          </a:p>
        </p:txBody>
      </p:sp>
      <p:sp>
        <p:nvSpPr>
          <p:cNvPr id="14" name="Text Box 246"/>
          <p:cNvSpPr txBox="1">
            <a:spLocks noChangeArrowheads="1"/>
          </p:cNvSpPr>
          <p:nvPr/>
        </p:nvSpPr>
        <p:spPr bwMode="auto">
          <a:xfrm>
            <a:off x="20703249" y="11098907"/>
            <a:ext cx="584227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a:solidFill>
                  <a:srgbClr val="000000"/>
                </a:solidFill>
                <a:latin typeface="Helvetica" charset="0"/>
              </a:rPr>
              <a:t>Next  steps  for  this  project  can  involve  making  further  improvements  to  the  cross-lingual </a:t>
            </a:r>
            <a:r>
              <a:rPr lang="en-US" sz="1800" dirty="0" err="1">
                <a:solidFill>
                  <a:srgbClr val="000000"/>
                </a:solidFill>
                <a:latin typeface="Helvetica" charset="0"/>
              </a:rPr>
              <a:t>embeddings</a:t>
            </a:r>
            <a:r>
              <a:rPr lang="en-US" sz="1800" dirty="0">
                <a:solidFill>
                  <a:srgbClr val="000000"/>
                </a:solidFill>
                <a:latin typeface="Helvetica" charset="0"/>
              </a:rPr>
              <a:t>. We can consider the idea of using “relevance-based” word </a:t>
            </a:r>
            <a:r>
              <a:rPr lang="en-US" sz="1800" dirty="0" err="1">
                <a:solidFill>
                  <a:srgbClr val="000000"/>
                </a:solidFill>
                <a:latin typeface="Helvetica" charset="0"/>
              </a:rPr>
              <a:t>embeddings</a:t>
            </a:r>
            <a:r>
              <a:rPr lang="en-US" sz="1800" dirty="0">
                <a:solidFill>
                  <a:srgbClr val="000000"/>
                </a:solidFill>
                <a:latin typeface="Helvetica" charset="0"/>
              </a:rPr>
              <a:t> where we place word vectors close to each other by relevance instead of by </a:t>
            </a:r>
            <a:r>
              <a:rPr lang="en-US" sz="1800" dirty="0" smtClean="0">
                <a:solidFill>
                  <a:srgbClr val="000000"/>
                </a:solidFill>
                <a:latin typeface="Helvetica" charset="0"/>
              </a:rPr>
              <a:t>proximity. </a:t>
            </a:r>
            <a:r>
              <a:rPr lang="en-US" sz="1800" dirty="0">
                <a:solidFill>
                  <a:srgbClr val="000000"/>
                </a:solidFill>
                <a:latin typeface="Helvetica" charset="0"/>
              </a:rPr>
              <a:t>We can also integrate our word </a:t>
            </a:r>
            <a:r>
              <a:rPr lang="en-US" sz="1800" dirty="0" err="1">
                <a:solidFill>
                  <a:srgbClr val="000000"/>
                </a:solidFill>
                <a:latin typeface="Helvetica" charset="0"/>
              </a:rPr>
              <a:t>embeddings</a:t>
            </a:r>
            <a:r>
              <a:rPr lang="en-US" sz="1800" dirty="0">
                <a:solidFill>
                  <a:srgbClr val="000000"/>
                </a:solidFill>
                <a:latin typeface="Helvetica" charset="0"/>
              </a:rPr>
              <a:t> to perform query extension in our information retrieval </a:t>
            </a:r>
            <a:r>
              <a:rPr lang="en-US" sz="1800" dirty="0" smtClean="0">
                <a:solidFill>
                  <a:srgbClr val="000000"/>
                </a:solidFill>
                <a:latin typeface="Helvetica" charset="0"/>
              </a:rPr>
              <a:t>systems. </a:t>
            </a:r>
            <a:r>
              <a:rPr lang="en-US" sz="1800" dirty="0">
                <a:solidFill>
                  <a:srgbClr val="000000"/>
                </a:solidFill>
                <a:latin typeface="Helvetica" charset="0"/>
              </a:rPr>
              <a:t>Following this, we have to create relevance judgments for evaluating our information retrieval system. </a:t>
            </a:r>
            <a:r>
              <a:rPr lang="en-US" sz="1800" dirty="0" smtClean="0">
                <a:solidFill>
                  <a:srgbClr val="000000"/>
                </a:solidFill>
                <a:latin typeface="Helvetica" charset="0"/>
              </a:rPr>
              <a:t>We can </a:t>
            </a:r>
            <a:r>
              <a:rPr lang="en-US" sz="1800" dirty="0">
                <a:solidFill>
                  <a:srgbClr val="000000"/>
                </a:solidFill>
                <a:latin typeface="Helvetica" charset="0"/>
              </a:rPr>
              <a:t>use French to train the system and determine what improvements need to be </a:t>
            </a:r>
            <a:r>
              <a:rPr lang="en-US" sz="1800" dirty="0" smtClean="0">
                <a:solidFill>
                  <a:srgbClr val="000000"/>
                </a:solidFill>
                <a:latin typeface="Helvetica" charset="0"/>
              </a:rPr>
              <a:t>made, and then simulate </a:t>
            </a:r>
            <a:r>
              <a:rPr lang="en-US" sz="1800" dirty="0">
                <a:solidFill>
                  <a:srgbClr val="000000"/>
                </a:solidFill>
                <a:latin typeface="Helvetica" charset="0"/>
              </a:rPr>
              <a:t>a “surprise” language by using </a:t>
            </a:r>
            <a:r>
              <a:rPr lang="en-US" sz="1800" dirty="0" smtClean="0">
                <a:solidFill>
                  <a:srgbClr val="000000"/>
                </a:solidFill>
                <a:latin typeface="Helvetica" charset="0"/>
              </a:rPr>
              <a:t>Tagalog.</a:t>
            </a:r>
            <a:endParaRPr lang="en-US" sz="1800" dirty="0">
              <a:solidFill>
                <a:srgbClr val="000000"/>
              </a:solidFill>
              <a:latin typeface="Helvetica" charset="0"/>
              <a:cs typeface="+mn-cs"/>
            </a:endParaRPr>
          </a:p>
        </p:txBody>
      </p:sp>
      <p:sp>
        <p:nvSpPr>
          <p:cNvPr id="15" name="Text Box 247"/>
          <p:cNvSpPr txBox="1">
            <a:spLocks noChangeArrowheads="1"/>
          </p:cNvSpPr>
          <p:nvPr/>
        </p:nvSpPr>
        <p:spPr bwMode="auto">
          <a:xfrm>
            <a:off x="20675600" y="14829782"/>
            <a:ext cx="20716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solidFill>
                  <a:srgbClr val="0071EE"/>
                </a:solidFill>
                <a:latin typeface="Helvetica" charset="0"/>
                <a:cs typeface="+mn-cs"/>
              </a:rPr>
              <a:t>Acknowledgement</a:t>
            </a:r>
          </a:p>
        </p:txBody>
      </p:sp>
      <p:sp>
        <p:nvSpPr>
          <p:cNvPr id="16" name="Text Box 249"/>
          <p:cNvSpPr txBox="1">
            <a:spLocks noChangeArrowheads="1"/>
          </p:cNvSpPr>
          <p:nvPr/>
        </p:nvSpPr>
        <p:spPr bwMode="auto">
          <a:xfrm>
            <a:off x="20675600" y="15215512"/>
            <a:ext cx="58422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400" dirty="0">
                <a:solidFill>
                  <a:srgbClr val="000000"/>
                </a:solidFill>
                <a:latin typeface="Helvetica" charset="0"/>
              </a:rPr>
              <a:t>I would like to thank Professor </a:t>
            </a:r>
            <a:r>
              <a:rPr lang="en-US" sz="1400" dirty="0" err="1">
                <a:solidFill>
                  <a:srgbClr val="000000"/>
                </a:solidFill>
                <a:latin typeface="Helvetica" charset="0"/>
              </a:rPr>
              <a:t>Dragomir</a:t>
            </a:r>
            <a:r>
              <a:rPr lang="en-US" sz="1400" dirty="0">
                <a:solidFill>
                  <a:srgbClr val="000000"/>
                </a:solidFill>
                <a:latin typeface="Helvetica" charset="0"/>
              </a:rPr>
              <a:t> </a:t>
            </a:r>
            <a:r>
              <a:rPr lang="en-US" sz="1400" dirty="0" err="1">
                <a:solidFill>
                  <a:srgbClr val="000000"/>
                </a:solidFill>
                <a:latin typeface="Helvetica" charset="0"/>
              </a:rPr>
              <a:t>Radev</a:t>
            </a:r>
            <a:r>
              <a:rPr lang="en-US" sz="1400" dirty="0">
                <a:solidFill>
                  <a:srgbClr val="000000"/>
                </a:solidFill>
                <a:latin typeface="Helvetica" charset="0"/>
              </a:rPr>
              <a:t> providing guidance and helping me with </a:t>
            </a:r>
            <a:r>
              <a:rPr lang="en-US" sz="1400" dirty="0" smtClean="0">
                <a:solidFill>
                  <a:srgbClr val="000000"/>
                </a:solidFill>
                <a:latin typeface="Helvetica" charset="0"/>
              </a:rPr>
              <a:t>this project</a:t>
            </a:r>
            <a:r>
              <a:rPr lang="en-US" sz="1400" dirty="0">
                <a:solidFill>
                  <a:srgbClr val="000000"/>
                </a:solidFill>
                <a:latin typeface="Helvetica" charset="0"/>
              </a:rPr>
              <a:t>.  I would also like to thank the other members of the LILY lab for their </a:t>
            </a:r>
            <a:r>
              <a:rPr lang="en-US" sz="1400" dirty="0" smtClean="0">
                <a:solidFill>
                  <a:srgbClr val="000000"/>
                </a:solidFill>
                <a:latin typeface="Helvetica" charset="0"/>
              </a:rPr>
              <a:t>willingness to </a:t>
            </a:r>
            <a:r>
              <a:rPr lang="en-US" sz="1400" dirty="0">
                <a:solidFill>
                  <a:srgbClr val="000000"/>
                </a:solidFill>
                <a:latin typeface="Helvetica" charset="0"/>
              </a:rPr>
              <a:t>answer all my questions.</a:t>
            </a:r>
            <a:endParaRPr lang="en-US" sz="1400" dirty="0">
              <a:solidFill>
                <a:srgbClr val="000000"/>
              </a:solidFill>
              <a:latin typeface="Helvetica" charset="0"/>
              <a:cs typeface="+mn-cs"/>
            </a:endParaRPr>
          </a:p>
        </p:txBody>
      </p:sp>
      <p:sp>
        <p:nvSpPr>
          <p:cNvPr id="17" name="Text Box 250"/>
          <p:cNvSpPr txBox="1">
            <a:spLocks noChangeArrowheads="1"/>
          </p:cNvSpPr>
          <p:nvPr/>
        </p:nvSpPr>
        <p:spPr bwMode="auto">
          <a:xfrm>
            <a:off x="3818642" y="1806406"/>
            <a:ext cx="2025747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3600" dirty="0" smtClean="0">
                <a:latin typeface="Helvetica" charset="0"/>
              </a:rPr>
              <a:t>Dennis Zhao</a:t>
            </a:r>
            <a:r>
              <a:rPr lang="en-US" sz="3600" dirty="0" smtClean="0">
                <a:latin typeface="Helvetica" charset="0"/>
                <a:cs typeface="+mn-cs"/>
              </a:rPr>
              <a:t>,</a:t>
            </a:r>
            <a:r>
              <a:rPr lang="en-US" sz="3600" baseline="30000" dirty="0" smtClean="0">
                <a:latin typeface="Helvetica" charset="0"/>
                <a:cs typeface="+mn-cs"/>
              </a:rPr>
              <a:t>1</a:t>
            </a:r>
            <a:r>
              <a:rPr lang="en-US" sz="3600" dirty="0" smtClean="0">
                <a:latin typeface="Helvetica" charset="0"/>
                <a:cs typeface="+mn-cs"/>
              </a:rPr>
              <a:t> </a:t>
            </a:r>
            <a:r>
              <a:rPr lang="en-US" sz="3600" dirty="0" err="1" smtClean="0">
                <a:latin typeface="Helvetica" charset="0"/>
                <a:cs typeface="+mn-cs"/>
              </a:rPr>
              <a:t>Dragomir</a:t>
            </a:r>
            <a:r>
              <a:rPr lang="en-US" sz="3600" dirty="0" smtClean="0">
                <a:latin typeface="Helvetica" charset="0"/>
                <a:cs typeface="+mn-cs"/>
              </a:rPr>
              <a:t> </a:t>
            </a:r>
            <a:r>
              <a:rPr lang="en-US" sz="3600" dirty="0" err="1" smtClean="0">
                <a:latin typeface="Helvetica" charset="0"/>
                <a:cs typeface="+mn-cs"/>
              </a:rPr>
              <a:t>Radev</a:t>
            </a:r>
            <a:r>
              <a:rPr lang="en-US" sz="3600" dirty="0" smtClean="0">
                <a:latin typeface="Helvetica" charset="0"/>
                <a:cs typeface="+mn-cs"/>
              </a:rPr>
              <a:t> </a:t>
            </a:r>
            <a:r>
              <a:rPr lang="en-US" sz="3600" dirty="0" smtClean="0">
                <a:latin typeface="Helvetica" charset="0"/>
              </a:rPr>
              <a:t>PhD</a:t>
            </a:r>
            <a:r>
              <a:rPr lang="en-US" sz="3600" baseline="30000" dirty="0" smtClean="0">
                <a:latin typeface="Helvetica" charset="0"/>
              </a:rPr>
              <a:t>1</a:t>
            </a:r>
            <a:endParaRPr lang="en-US" sz="3600" baseline="30000" dirty="0"/>
          </a:p>
        </p:txBody>
      </p:sp>
      <p:sp>
        <p:nvSpPr>
          <p:cNvPr id="18" name="Text Box 40"/>
          <p:cNvSpPr txBox="1">
            <a:spLocks noChangeArrowheads="1"/>
          </p:cNvSpPr>
          <p:nvPr/>
        </p:nvSpPr>
        <p:spPr bwMode="auto">
          <a:xfrm>
            <a:off x="3818642" y="226259"/>
            <a:ext cx="2081034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5000" dirty="0">
                <a:solidFill>
                  <a:srgbClr val="0071EE"/>
                </a:solidFill>
                <a:latin typeface="Helvetica" charset="0"/>
              </a:rPr>
              <a:t>Evaluating Word </a:t>
            </a:r>
            <a:r>
              <a:rPr lang="en-US" sz="5000" dirty="0" err="1">
                <a:solidFill>
                  <a:srgbClr val="0071EE"/>
                </a:solidFill>
                <a:latin typeface="Helvetica" charset="0"/>
              </a:rPr>
              <a:t>Embeddings</a:t>
            </a:r>
            <a:r>
              <a:rPr lang="en-US" sz="5000" dirty="0">
                <a:solidFill>
                  <a:srgbClr val="0071EE"/>
                </a:solidFill>
                <a:latin typeface="Helvetica" charset="0"/>
              </a:rPr>
              <a:t> for </a:t>
            </a:r>
            <a:r>
              <a:rPr lang="en-US" sz="5000" dirty="0" smtClean="0">
                <a:solidFill>
                  <a:srgbClr val="0071EE"/>
                </a:solidFill>
                <a:latin typeface="Helvetica" charset="0"/>
              </a:rPr>
              <a:t>Cross-Lingual Information Retrieval </a:t>
            </a:r>
            <a:r>
              <a:rPr lang="en-US" sz="5000" dirty="0">
                <a:solidFill>
                  <a:srgbClr val="0071EE"/>
                </a:solidFill>
                <a:latin typeface="Helvetica" charset="0"/>
              </a:rPr>
              <a:t>in Low Density Languages</a:t>
            </a:r>
            <a:endParaRPr lang="en-US" sz="5000" dirty="0">
              <a:solidFill>
                <a:srgbClr val="0071EE"/>
              </a:solidFill>
            </a:endParaRPr>
          </a:p>
        </p:txBody>
      </p:sp>
      <p:sp>
        <p:nvSpPr>
          <p:cNvPr id="19" name="Text Box 251"/>
          <p:cNvSpPr txBox="1">
            <a:spLocks noChangeArrowheads="1"/>
          </p:cNvSpPr>
          <p:nvPr/>
        </p:nvSpPr>
        <p:spPr bwMode="auto">
          <a:xfrm>
            <a:off x="3784399" y="2468394"/>
            <a:ext cx="202398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800" baseline="30000" dirty="0">
                <a:solidFill>
                  <a:srgbClr val="000000"/>
                </a:solidFill>
                <a:latin typeface="Helvetica" charset="0"/>
                <a:cs typeface="+mn-cs"/>
              </a:rPr>
              <a:t>1</a:t>
            </a:r>
            <a:r>
              <a:rPr lang="en-US" sz="2800" dirty="0">
                <a:solidFill>
                  <a:srgbClr val="000000"/>
                </a:solidFill>
                <a:latin typeface="Helvetica" charset="0"/>
                <a:cs typeface="+mn-cs"/>
              </a:rPr>
              <a:t>Department of </a:t>
            </a:r>
            <a:r>
              <a:rPr lang="en-US" sz="2800" dirty="0" smtClean="0">
                <a:solidFill>
                  <a:srgbClr val="000000"/>
                </a:solidFill>
                <a:latin typeface="Helvetica" charset="0"/>
              </a:rPr>
              <a:t>Computer Science</a:t>
            </a:r>
            <a:r>
              <a:rPr lang="en-US" sz="2800" dirty="0" smtClean="0">
                <a:solidFill>
                  <a:srgbClr val="000000"/>
                </a:solidFill>
                <a:latin typeface="Helvetica" charset="0"/>
                <a:cs typeface="+mn-cs"/>
              </a:rPr>
              <a:t>, </a:t>
            </a:r>
            <a:r>
              <a:rPr lang="en-US" sz="2800" dirty="0">
                <a:solidFill>
                  <a:srgbClr val="000000"/>
                </a:solidFill>
                <a:latin typeface="Helvetica" charset="0"/>
                <a:cs typeface="+mn-cs"/>
              </a:rPr>
              <a:t>Yale </a:t>
            </a:r>
            <a:r>
              <a:rPr lang="en-US" sz="2800" dirty="0" smtClean="0">
                <a:solidFill>
                  <a:srgbClr val="000000"/>
                </a:solidFill>
                <a:latin typeface="Helvetica" charset="0"/>
                <a:cs typeface="+mn-cs"/>
              </a:rPr>
              <a:t>University, </a:t>
            </a:r>
            <a:r>
              <a:rPr lang="en-US" sz="2800" dirty="0">
                <a:solidFill>
                  <a:srgbClr val="000000"/>
                </a:solidFill>
                <a:latin typeface="Helvetica" charset="0"/>
                <a:cs typeface="+mn-cs"/>
              </a:rPr>
              <a:t>New Haven, </a:t>
            </a:r>
            <a:r>
              <a:rPr lang="en-US" sz="2800" dirty="0" smtClean="0">
                <a:solidFill>
                  <a:srgbClr val="000000"/>
                </a:solidFill>
                <a:latin typeface="Helvetica" charset="0"/>
                <a:cs typeface="+mn-cs"/>
              </a:rPr>
              <a:t>CT</a:t>
            </a:r>
            <a:endParaRPr lang="en-US" sz="2800" dirty="0">
              <a:solidFill>
                <a:srgbClr val="000000"/>
              </a:solidFill>
              <a:cs typeface="+mn-cs"/>
            </a:endParaRPr>
          </a:p>
        </p:txBody>
      </p:sp>
      <p:cxnSp>
        <p:nvCxnSpPr>
          <p:cNvPr id="223" name="Straight Connector 222"/>
          <p:cNvCxnSpPr/>
          <p:nvPr/>
        </p:nvCxnSpPr>
        <p:spPr bwMode="auto">
          <a:xfrm>
            <a:off x="828400" y="3111500"/>
            <a:ext cx="25689475" cy="0"/>
          </a:xfrm>
          <a:prstGeom prst="line">
            <a:avLst/>
          </a:prstGeom>
          <a:solidFill>
            <a:schemeClr val="accent1"/>
          </a:solidFill>
          <a:ln w="2857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2" name="Text Box 38"/>
          <p:cNvSpPr txBox="1">
            <a:spLocks noChangeArrowheads="1"/>
          </p:cNvSpPr>
          <p:nvPr/>
        </p:nvSpPr>
        <p:spPr bwMode="auto">
          <a:xfrm>
            <a:off x="7146955" y="7094355"/>
            <a:ext cx="6448494" cy="52322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cs typeface="+mn-cs"/>
              </a:rPr>
              <a:t>Table 1. </a:t>
            </a:r>
            <a:r>
              <a:rPr lang="en-US" sz="1400" dirty="0">
                <a:solidFill>
                  <a:srgbClr val="0071EE"/>
                </a:solidFill>
                <a:latin typeface="Helvetica" charset="0"/>
              </a:rPr>
              <a:t>Table of 5 closest words to query terms. The first column indicates the query term and column </a:t>
            </a:r>
            <a:r>
              <a:rPr lang="en-US" sz="1400" dirty="0" err="1">
                <a:solidFill>
                  <a:srgbClr val="0071EE"/>
                </a:solidFill>
                <a:latin typeface="Helvetica" charset="0"/>
              </a:rPr>
              <a:t>i</a:t>
            </a:r>
            <a:r>
              <a:rPr lang="en-US" sz="1400" dirty="0">
                <a:solidFill>
                  <a:srgbClr val="0071EE"/>
                </a:solidFill>
                <a:latin typeface="Helvetica" charset="0"/>
              </a:rPr>
              <a:t> indicates the </a:t>
            </a:r>
            <a:r>
              <a:rPr lang="en-US" sz="1400" dirty="0" err="1">
                <a:solidFill>
                  <a:srgbClr val="0071EE"/>
                </a:solidFill>
                <a:latin typeface="Helvetica" charset="0"/>
              </a:rPr>
              <a:t>i-th</a:t>
            </a:r>
            <a:r>
              <a:rPr lang="en-US" sz="1400" dirty="0">
                <a:solidFill>
                  <a:srgbClr val="0071EE"/>
                </a:solidFill>
                <a:latin typeface="Helvetica" charset="0"/>
              </a:rPr>
              <a:t> closest word.</a:t>
            </a:r>
            <a:endParaRPr lang="en-US" sz="1400" dirty="0">
              <a:solidFill>
                <a:srgbClr val="0071EE"/>
              </a:solidFill>
              <a:latin typeface="Helvetica" charset="0"/>
              <a:cs typeface="+mn-cs"/>
            </a:endParaRPr>
          </a:p>
        </p:txBody>
      </p:sp>
      <p:sp>
        <p:nvSpPr>
          <p:cNvPr id="225" name="Text Box 38"/>
          <p:cNvSpPr txBox="1">
            <a:spLocks noChangeArrowheads="1"/>
          </p:cNvSpPr>
          <p:nvPr/>
        </p:nvSpPr>
        <p:spPr bwMode="auto">
          <a:xfrm>
            <a:off x="7146955" y="11365783"/>
            <a:ext cx="644849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smtClean="0">
                <a:solidFill>
                  <a:srgbClr val="0071EE"/>
                </a:solidFill>
                <a:latin typeface="Helvetica" charset="0"/>
              </a:rPr>
              <a:t>Table</a:t>
            </a:r>
            <a:r>
              <a:rPr lang="en-US" sz="1400" b="1" dirty="0" smtClean="0">
                <a:solidFill>
                  <a:srgbClr val="0071EE"/>
                </a:solidFill>
                <a:latin typeface="Helvetica" charset="0"/>
                <a:cs typeface="+mn-cs"/>
              </a:rPr>
              <a:t> </a:t>
            </a:r>
            <a:r>
              <a:rPr lang="en-US" sz="1400" b="1" dirty="0">
                <a:solidFill>
                  <a:srgbClr val="0071EE"/>
                </a:solidFill>
                <a:latin typeface="Helvetica" charset="0"/>
              </a:rPr>
              <a:t>2</a:t>
            </a:r>
            <a:r>
              <a:rPr lang="en-US" sz="1400" b="1" dirty="0" smtClean="0">
                <a:solidFill>
                  <a:srgbClr val="0071EE"/>
                </a:solidFill>
                <a:latin typeface="Helvetica" charset="0"/>
                <a:cs typeface="+mn-cs"/>
              </a:rPr>
              <a:t>. </a:t>
            </a:r>
            <a:r>
              <a:rPr lang="en-US" sz="1400" dirty="0">
                <a:solidFill>
                  <a:srgbClr val="0071EE"/>
                </a:solidFill>
                <a:latin typeface="Helvetica" charset="0"/>
              </a:rPr>
              <a:t>Table of 5 closest words to query terms in Swahili.  The first column indicates the query term and column </a:t>
            </a:r>
            <a:r>
              <a:rPr lang="en-US" sz="1400" dirty="0" err="1">
                <a:solidFill>
                  <a:srgbClr val="0071EE"/>
                </a:solidFill>
                <a:latin typeface="Helvetica" charset="0"/>
              </a:rPr>
              <a:t>i</a:t>
            </a:r>
            <a:r>
              <a:rPr lang="en-US" sz="1400" dirty="0">
                <a:solidFill>
                  <a:srgbClr val="0071EE"/>
                </a:solidFill>
                <a:latin typeface="Helvetica" charset="0"/>
              </a:rPr>
              <a:t> indicates the </a:t>
            </a:r>
            <a:r>
              <a:rPr lang="en-US" sz="1400" dirty="0" err="1">
                <a:solidFill>
                  <a:srgbClr val="0071EE"/>
                </a:solidFill>
                <a:latin typeface="Helvetica" charset="0"/>
              </a:rPr>
              <a:t>i-th</a:t>
            </a:r>
            <a:r>
              <a:rPr lang="en-US" sz="1400" dirty="0">
                <a:solidFill>
                  <a:srgbClr val="0071EE"/>
                </a:solidFill>
                <a:latin typeface="Helvetica" charset="0"/>
              </a:rPr>
              <a:t> closest word.</a:t>
            </a:r>
            <a:endParaRPr lang="en-US" sz="1400" dirty="0">
              <a:solidFill>
                <a:srgbClr val="0071EE"/>
              </a:solidFill>
              <a:latin typeface="Helvetica" charset="0"/>
              <a:cs typeface="+mn-cs"/>
            </a:endParaRPr>
          </a:p>
        </p:txBody>
      </p:sp>
      <p:sp>
        <p:nvSpPr>
          <p:cNvPr id="226" name="Text Box 38"/>
          <p:cNvSpPr txBox="1">
            <a:spLocks noChangeArrowheads="1"/>
          </p:cNvSpPr>
          <p:nvPr/>
        </p:nvSpPr>
        <p:spPr bwMode="auto">
          <a:xfrm>
            <a:off x="7146955" y="15651559"/>
            <a:ext cx="644849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smtClean="0">
                <a:solidFill>
                  <a:srgbClr val="0071EE"/>
                </a:solidFill>
                <a:latin typeface="Helvetica" charset="0"/>
              </a:rPr>
              <a:t>Table</a:t>
            </a:r>
            <a:r>
              <a:rPr lang="en-US" sz="1400" b="1" dirty="0" smtClean="0">
                <a:solidFill>
                  <a:srgbClr val="0071EE"/>
                </a:solidFill>
                <a:latin typeface="Helvetica" charset="0"/>
                <a:cs typeface="+mn-cs"/>
              </a:rPr>
              <a:t> 3. </a:t>
            </a:r>
            <a:r>
              <a:rPr lang="en-US" sz="1400" dirty="0">
                <a:solidFill>
                  <a:srgbClr val="0071EE"/>
                </a:solidFill>
                <a:latin typeface="Helvetica" charset="0"/>
              </a:rPr>
              <a:t>Table of 5 closest words to query terms in Tagalog.  The first column indicates the query term and column </a:t>
            </a:r>
            <a:r>
              <a:rPr lang="en-US" sz="1400" dirty="0" err="1">
                <a:solidFill>
                  <a:srgbClr val="0071EE"/>
                </a:solidFill>
                <a:latin typeface="Helvetica" charset="0"/>
              </a:rPr>
              <a:t>i</a:t>
            </a:r>
            <a:r>
              <a:rPr lang="en-US" sz="1400" dirty="0">
                <a:solidFill>
                  <a:srgbClr val="0071EE"/>
                </a:solidFill>
                <a:latin typeface="Helvetica" charset="0"/>
              </a:rPr>
              <a:t> indicates the </a:t>
            </a:r>
            <a:r>
              <a:rPr lang="en-US" sz="1400" dirty="0" err="1">
                <a:solidFill>
                  <a:srgbClr val="0071EE"/>
                </a:solidFill>
                <a:latin typeface="Helvetica" charset="0"/>
              </a:rPr>
              <a:t>i-th</a:t>
            </a:r>
            <a:r>
              <a:rPr lang="en-US" sz="1400" dirty="0">
                <a:solidFill>
                  <a:srgbClr val="0071EE"/>
                </a:solidFill>
                <a:latin typeface="Helvetica" charset="0"/>
              </a:rPr>
              <a:t> closest word.</a:t>
            </a:r>
            <a:endParaRPr lang="en-US" sz="1400" dirty="0">
              <a:solidFill>
                <a:srgbClr val="0071EE"/>
              </a:solidFill>
              <a:latin typeface="Helvetica" charset="0"/>
              <a:cs typeface="+mn-cs"/>
            </a:endParaRPr>
          </a:p>
        </p:txBody>
      </p:sp>
      <p:sp>
        <p:nvSpPr>
          <p:cNvPr id="227" name="Text Box 38"/>
          <p:cNvSpPr txBox="1">
            <a:spLocks noChangeArrowheads="1"/>
          </p:cNvSpPr>
          <p:nvPr/>
        </p:nvSpPr>
        <p:spPr bwMode="auto">
          <a:xfrm>
            <a:off x="14303055" y="8462490"/>
            <a:ext cx="5890929" cy="964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ts val="1700"/>
              </a:lnSpc>
              <a:spcBef>
                <a:spcPct val="50000"/>
              </a:spcBef>
              <a:defRPr/>
            </a:pPr>
            <a:r>
              <a:rPr lang="en-US" sz="1400" b="1" dirty="0" smtClean="0">
                <a:solidFill>
                  <a:srgbClr val="0071EE"/>
                </a:solidFill>
                <a:latin typeface="Helvetica" charset="0"/>
              </a:rPr>
              <a:t>Table</a:t>
            </a:r>
            <a:r>
              <a:rPr lang="en-US" sz="1400" b="1" dirty="0" smtClean="0">
                <a:solidFill>
                  <a:srgbClr val="0071EE"/>
                </a:solidFill>
                <a:latin typeface="Helvetica" charset="0"/>
                <a:cs typeface="+mn-cs"/>
              </a:rPr>
              <a:t> </a:t>
            </a:r>
            <a:r>
              <a:rPr lang="en-US" sz="1400" b="1" dirty="0">
                <a:solidFill>
                  <a:srgbClr val="0071EE"/>
                </a:solidFill>
                <a:latin typeface="Helvetica" charset="0"/>
              </a:rPr>
              <a:t>4</a:t>
            </a:r>
            <a:r>
              <a:rPr lang="en-US" sz="1400" b="1" dirty="0" smtClean="0">
                <a:solidFill>
                  <a:srgbClr val="0071EE"/>
                </a:solidFill>
                <a:latin typeface="Helvetica" charset="0"/>
                <a:cs typeface="+mn-cs"/>
              </a:rPr>
              <a:t>. </a:t>
            </a:r>
            <a:r>
              <a:rPr lang="en-US" sz="1400" dirty="0">
                <a:solidFill>
                  <a:srgbClr val="0071EE"/>
                </a:solidFill>
                <a:latin typeface="Helvetica" charset="0"/>
              </a:rPr>
              <a:t>Table of cosine similarity scores for query terms and 5 closest words to query terms in English-Swahili. The first column indicates the query term pair and column </a:t>
            </a:r>
            <a:r>
              <a:rPr lang="en-US" sz="1400" dirty="0" err="1">
                <a:solidFill>
                  <a:srgbClr val="0071EE"/>
                </a:solidFill>
                <a:latin typeface="Helvetica" charset="0"/>
              </a:rPr>
              <a:t>i</a:t>
            </a:r>
            <a:r>
              <a:rPr lang="en-US" sz="1400" dirty="0">
                <a:solidFill>
                  <a:srgbClr val="0071EE"/>
                </a:solidFill>
                <a:latin typeface="Helvetica" charset="0"/>
              </a:rPr>
              <a:t> indicates the </a:t>
            </a:r>
            <a:r>
              <a:rPr lang="en-US" sz="1400" dirty="0" err="1">
                <a:solidFill>
                  <a:srgbClr val="0071EE"/>
                </a:solidFill>
                <a:latin typeface="Helvetica" charset="0"/>
              </a:rPr>
              <a:t>i-th</a:t>
            </a:r>
            <a:r>
              <a:rPr lang="en-US" sz="1400" dirty="0">
                <a:solidFill>
                  <a:srgbClr val="0071EE"/>
                </a:solidFill>
                <a:latin typeface="Helvetica" charset="0"/>
              </a:rPr>
              <a:t> closest word pair across translations.</a:t>
            </a:r>
            <a:endParaRPr lang="en-US" sz="1400" dirty="0">
              <a:solidFill>
                <a:srgbClr val="0071EE"/>
              </a:solidFill>
              <a:latin typeface="Helvetica" charset="0"/>
              <a:cs typeface="+mn-cs"/>
            </a:endParaRPr>
          </a:p>
        </p:txBody>
      </p:sp>
      <p:sp>
        <p:nvSpPr>
          <p:cNvPr id="229" name="Text Box 38"/>
          <p:cNvSpPr txBox="1">
            <a:spLocks noChangeArrowheads="1"/>
          </p:cNvSpPr>
          <p:nvPr/>
        </p:nvSpPr>
        <p:spPr bwMode="auto">
          <a:xfrm>
            <a:off x="14303055" y="13708001"/>
            <a:ext cx="589092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smtClean="0">
                <a:solidFill>
                  <a:srgbClr val="0071EE"/>
                </a:solidFill>
                <a:latin typeface="Helvetica" charset="0"/>
              </a:rPr>
              <a:t>Table </a:t>
            </a:r>
            <a:r>
              <a:rPr lang="en-US" sz="1400" b="1" dirty="0">
                <a:solidFill>
                  <a:srgbClr val="0071EE"/>
                </a:solidFill>
                <a:latin typeface="Helvetica" charset="0"/>
              </a:rPr>
              <a:t>5</a:t>
            </a:r>
            <a:r>
              <a:rPr lang="en-US" sz="1400" b="1" dirty="0" smtClean="0">
                <a:solidFill>
                  <a:srgbClr val="0071EE"/>
                </a:solidFill>
                <a:latin typeface="Helvetica" charset="0"/>
                <a:cs typeface="+mn-cs"/>
              </a:rPr>
              <a:t>. </a:t>
            </a:r>
            <a:r>
              <a:rPr lang="en-US" sz="1400" dirty="0">
                <a:solidFill>
                  <a:srgbClr val="0071EE"/>
                </a:solidFill>
                <a:latin typeface="Helvetica" charset="0"/>
              </a:rPr>
              <a:t>Table of cosine similarity scores for query terms and 5 closest words to query terms in English-Tagalog. The first column indicates the query term pair and column </a:t>
            </a:r>
            <a:r>
              <a:rPr lang="en-US" sz="1400" dirty="0" err="1">
                <a:solidFill>
                  <a:srgbClr val="0071EE"/>
                </a:solidFill>
                <a:latin typeface="Helvetica" charset="0"/>
              </a:rPr>
              <a:t>i</a:t>
            </a:r>
            <a:r>
              <a:rPr lang="en-US" sz="1400" dirty="0">
                <a:solidFill>
                  <a:srgbClr val="0071EE"/>
                </a:solidFill>
                <a:latin typeface="Helvetica" charset="0"/>
              </a:rPr>
              <a:t> </a:t>
            </a:r>
            <a:r>
              <a:rPr lang="en-US" sz="1400" dirty="0" smtClean="0">
                <a:solidFill>
                  <a:srgbClr val="0071EE"/>
                </a:solidFill>
                <a:latin typeface="Helvetica" charset="0"/>
              </a:rPr>
              <a:t>indicates the </a:t>
            </a:r>
            <a:r>
              <a:rPr lang="en-US" sz="1400" dirty="0" err="1" smtClean="0">
                <a:solidFill>
                  <a:srgbClr val="0071EE"/>
                </a:solidFill>
                <a:latin typeface="Helvetica" charset="0"/>
              </a:rPr>
              <a:t>i-th</a:t>
            </a:r>
            <a:r>
              <a:rPr lang="en-US" sz="1400" dirty="0" smtClean="0">
                <a:solidFill>
                  <a:srgbClr val="0071EE"/>
                </a:solidFill>
                <a:latin typeface="Helvetica" charset="0"/>
              </a:rPr>
              <a:t> </a:t>
            </a:r>
            <a:r>
              <a:rPr lang="en-US" sz="1400" dirty="0">
                <a:solidFill>
                  <a:srgbClr val="0071EE"/>
                </a:solidFill>
                <a:latin typeface="Helvetica" charset="0"/>
              </a:rPr>
              <a:t>closest word pair across translations.</a:t>
            </a:r>
            <a:endParaRPr lang="en-US" sz="1400" dirty="0">
              <a:solidFill>
                <a:srgbClr val="0071EE"/>
              </a:solidFill>
              <a:latin typeface="Helvetica" charset="0"/>
              <a:cs typeface="+mn-cs"/>
            </a:endParaRPr>
          </a:p>
        </p:txBody>
      </p:sp>
      <p:sp>
        <p:nvSpPr>
          <p:cNvPr id="2" name="TextBox 1"/>
          <p:cNvSpPr txBox="1"/>
          <p:nvPr/>
        </p:nvSpPr>
        <p:spPr>
          <a:xfrm>
            <a:off x="24794308" y="2141865"/>
            <a:ext cx="1846662" cy="523220"/>
          </a:xfrm>
          <a:prstGeom prst="rect">
            <a:avLst/>
          </a:prstGeom>
          <a:noFill/>
        </p:spPr>
        <p:txBody>
          <a:bodyPr wrap="square" rtlCol="0">
            <a:spAutoFit/>
          </a:bodyPr>
          <a:lstStyle/>
          <a:p>
            <a:r>
              <a:rPr lang="en-US" sz="2800" dirty="0" smtClean="0">
                <a:latin typeface="Verdana" panose="020B0604030504040204" pitchFamily="34" charset="0"/>
                <a:ea typeface="Verdana" panose="020B0604030504040204" pitchFamily="34" charset="0"/>
                <a:cs typeface="Verdana" panose="020B0604030504040204" pitchFamily="34" charset="0"/>
              </a:rPr>
              <a:t>LILY Lab</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pic>
        <p:nvPicPr>
          <p:cNvPr id="1029" name="Picture 5" descr="C:\Users\Dragomir Radev\Dropbox\Drago\Yale_University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400" y="1064349"/>
            <a:ext cx="2581687" cy="11152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1779" y="862527"/>
            <a:ext cx="2275840" cy="1000311"/>
          </a:xfrm>
          <a:prstGeom prst="rect">
            <a:avLst/>
          </a:prstGeom>
        </p:spPr>
      </p:pic>
      <p:pic>
        <p:nvPicPr>
          <p:cNvPr id="4" name="Picture 3"/>
          <p:cNvPicPr>
            <a:picLocks noChangeAspect="1"/>
          </p:cNvPicPr>
          <p:nvPr/>
        </p:nvPicPr>
        <p:blipFill>
          <a:blip r:embed="rId4"/>
          <a:stretch>
            <a:fillRect/>
          </a:stretch>
        </p:blipFill>
        <p:spPr>
          <a:xfrm>
            <a:off x="6947645" y="3368516"/>
            <a:ext cx="6927176" cy="3710535"/>
          </a:xfrm>
          <a:prstGeom prst="rect">
            <a:avLst/>
          </a:prstGeom>
        </p:spPr>
      </p:pic>
      <p:pic>
        <p:nvPicPr>
          <p:cNvPr id="1024" name="Picture 1023"/>
          <p:cNvPicPr>
            <a:picLocks noChangeAspect="1"/>
          </p:cNvPicPr>
          <p:nvPr/>
        </p:nvPicPr>
        <p:blipFill>
          <a:blip r:embed="rId5"/>
          <a:stretch>
            <a:fillRect/>
          </a:stretch>
        </p:blipFill>
        <p:spPr>
          <a:xfrm>
            <a:off x="6916248" y="7708183"/>
            <a:ext cx="6985000" cy="3657600"/>
          </a:xfrm>
          <a:prstGeom prst="rect">
            <a:avLst/>
          </a:prstGeom>
        </p:spPr>
      </p:pic>
      <p:pic>
        <p:nvPicPr>
          <p:cNvPr id="1025" name="Picture 1024"/>
          <p:cNvPicPr>
            <a:picLocks noChangeAspect="1"/>
          </p:cNvPicPr>
          <p:nvPr/>
        </p:nvPicPr>
        <p:blipFill>
          <a:blip r:embed="rId6"/>
          <a:stretch>
            <a:fillRect/>
          </a:stretch>
        </p:blipFill>
        <p:spPr>
          <a:xfrm>
            <a:off x="6894759" y="12073245"/>
            <a:ext cx="7006489" cy="3578314"/>
          </a:xfrm>
          <a:prstGeom prst="rect">
            <a:avLst/>
          </a:prstGeom>
        </p:spPr>
      </p:pic>
      <p:pic>
        <p:nvPicPr>
          <p:cNvPr id="1026" name="Picture 1025"/>
          <p:cNvPicPr>
            <a:picLocks noChangeAspect="1"/>
          </p:cNvPicPr>
          <p:nvPr/>
        </p:nvPicPr>
        <p:blipFill>
          <a:blip r:embed="rId7"/>
          <a:stretch>
            <a:fillRect/>
          </a:stretch>
        </p:blipFill>
        <p:spPr>
          <a:xfrm>
            <a:off x="14077319" y="4360163"/>
            <a:ext cx="6400194" cy="4102327"/>
          </a:xfrm>
          <a:prstGeom prst="rect">
            <a:avLst/>
          </a:prstGeom>
        </p:spPr>
      </p:pic>
      <p:pic>
        <p:nvPicPr>
          <p:cNvPr id="1027" name="Picture 1026"/>
          <p:cNvPicPr>
            <a:picLocks noChangeAspect="1"/>
          </p:cNvPicPr>
          <p:nvPr/>
        </p:nvPicPr>
        <p:blipFill>
          <a:blip r:embed="rId8"/>
          <a:stretch>
            <a:fillRect/>
          </a:stretch>
        </p:blipFill>
        <p:spPr>
          <a:xfrm>
            <a:off x="14072349" y="9595414"/>
            <a:ext cx="6432149" cy="4093186"/>
          </a:xfrm>
          <a:prstGeom prst="rect">
            <a:avLst/>
          </a:prstGeom>
        </p:spPr>
      </p:pic>
    </p:spTree>
    <p:extLst>
      <p:ext uri="{BB962C8B-B14F-4D97-AF65-F5344CB8AC3E}">
        <p14:creationId xmlns:p14="http://schemas.microsoft.com/office/powerpoint/2010/main" val="1287793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166</TotalTime>
  <Words>940</Words>
  <Application>Microsoft Macintosh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Helvetica</vt:lpstr>
      <vt:lpstr>Verdana</vt:lpstr>
      <vt:lpstr>Arial</vt:lpstr>
      <vt:lpstr>Office Theme</vt:lpstr>
      <vt:lpstr>PowerPoint Presentation</vt:lpstr>
    </vt:vector>
  </TitlesOfParts>
  <Company>photo+design</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Saba</dc:creator>
  <cp:lastModifiedBy>Microsoft Office User</cp:lastModifiedBy>
  <cp:revision>25</cp:revision>
  <dcterms:created xsi:type="dcterms:W3CDTF">2013-06-13T16:39:06Z</dcterms:created>
  <dcterms:modified xsi:type="dcterms:W3CDTF">2017-12-14T20:52:30Z</dcterms:modified>
</cp:coreProperties>
</file>