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4" r:id="rId6"/>
    <p:sldId id="265" r:id="rId7"/>
    <p:sldId id="268" r:id="rId8"/>
    <p:sldId id="269" r:id="rId9"/>
    <p:sldId id="277" r:id="rId10"/>
    <p:sldId id="278" r:id="rId11"/>
    <p:sldId id="270" r:id="rId12"/>
    <p:sldId id="271" r:id="rId13"/>
    <p:sldId id="272" r:id="rId14"/>
    <p:sldId id="273" r:id="rId15"/>
    <p:sldId id="274" r:id="rId16"/>
    <p:sldId id="275"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 y="635"/>
            <a:ext cx="12190730" cy="6858000"/>
          </a:xfrm>
          <a:blipFill rotWithShape="1">
            <a:blip r:embed="rId1"/>
            <a:stretch>
              <a:fillRect/>
            </a:stretch>
          </a:blipFill>
        </p:spPr>
        <p:txBody>
          <a:bodyPr/>
          <a:lstStyle/>
          <a:p>
            <a:pPr algn="ctr">
              <a:lnSpc>
                <a:spcPct val="90000"/>
              </a:lnSpc>
            </a:pPr>
            <a:endParaRPr lang="en-US" dirty="0"/>
          </a:p>
        </p:txBody>
      </p:sp>
      <p:sp>
        <p:nvSpPr>
          <p:cNvPr id="3" name="Subtitle 2"/>
          <p:cNvSpPr>
            <a:spLocks noGrp="1"/>
          </p:cNvSpPr>
          <p:nvPr>
            <p:ph type="subTitle" idx="1"/>
          </p:nvPr>
        </p:nvSpPr>
        <p:spPr>
          <a:xfrm>
            <a:off x="1524000" y="2018030"/>
            <a:ext cx="9144000" cy="3255645"/>
          </a:xfrm>
          <a:solidFill>
            <a:schemeClr val="accent4"/>
          </a:solidFill>
        </p:spPr>
        <p:txBody>
          <a:bodyPr/>
          <a:lstStyle/>
          <a:p>
            <a:r>
              <a:rPr lang="en-US" sz="7200"/>
              <a:t>Proiect Final </a:t>
            </a:r>
            <a:endParaRPr lang="en-US" sz="7200"/>
          </a:p>
          <a:p>
            <a:r>
              <a:rPr lang="en-US" sz="7200"/>
              <a:t>Baies Adrian</a:t>
            </a:r>
            <a:endParaRPr lang="en-US" sz="7200"/>
          </a:p>
        </p:txBody>
      </p:sp>
      <p:sp>
        <p:nvSpPr>
          <p:cNvPr id="4" name="Text Box 3"/>
          <p:cNvSpPr txBox="1"/>
          <p:nvPr/>
        </p:nvSpPr>
        <p:spPr>
          <a:xfrm>
            <a:off x="5069205" y="4432300"/>
            <a:ext cx="1229360" cy="368300"/>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wrap="none" rtlCol="0">
            <a:spAutoFit/>
          </a:bodyPr>
          <a:p>
            <a:r>
              <a:rPr lang="en-US" b="1"/>
              <a:t>14.10.2023</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2)"/>
          <p:cNvPicPr>
            <a:picLocks noChangeAspect="1"/>
          </p:cNvPicPr>
          <p:nvPr>
            <p:ph sz="half" idx="1"/>
          </p:nvPr>
        </p:nvPicPr>
        <p:blipFill>
          <a:blip r:embed="rId1"/>
          <a:stretch>
            <a:fillRect/>
          </a:stretch>
        </p:blipFill>
        <p:spPr>
          <a:xfrm>
            <a:off x="0" y="0"/>
            <a:ext cx="15720060" cy="8280400"/>
          </a:xfrm>
          <a:prstGeom prst="rect">
            <a:avLst/>
          </a:prstGeom>
        </p:spPr>
      </p:pic>
      <p:sp>
        <p:nvSpPr>
          <p:cNvPr id="4" name="Content Placeholder 3"/>
          <p:cNvSpPr>
            <a:spLocks noGrp="1"/>
          </p:cNvSpPr>
          <p:nvPr>
            <p:ph sz="half" idx="2"/>
          </p:nvPr>
        </p:nvSpPr>
        <p:spPr>
          <a:xfrm>
            <a:off x="151130" y="51435"/>
            <a:ext cx="12040235" cy="1047115"/>
          </a:xfrm>
          <a:solidFill>
            <a:srgbClr val="FFC000"/>
          </a:solidFill>
        </p:spPr>
        <p:txBody>
          <a:bodyPr/>
          <a:p>
            <a:pPr marL="0" marR="0" lvl="0" indent="0" algn="just" rtl="0">
              <a:lnSpc>
                <a:spcPct val="100000"/>
              </a:lnSpc>
              <a:spcBef>
                <a:spcPts val="0"/>
              </a:spcBef>
              <a:spcAft>
                <a:spcPts val="0"/>
              </a:spcAft>
              <a:buClr>
                <a:srgbClr val="000000"/>
              </a:buClr>
              <a:buSzPts val="1800"/>
              <a:buFont typeface="Arial" panose="020B0604020202020204"/>
              <a:buNone/>
            </a:pPr>
            <a:r>
              <a:rPr lang="en-US" sz="2000" b="1">
                <a:sym typeface="+mn-ea"/>
              </a:rPr>
              <a:t>CONDIȚIILE ȘI TEST CASE</a:t>
            </a:r>
            <a:endParaRPr sz="2000" b="1"/>
          </a:p>
          <a:p>
            <a:pPr marL="0" marR="0" lvl="0" indent="0" algn="just" rtl="0">
              <a:lnSpc>
                <a:spcPct val="100000"/>
              </a:lnSpc>
              <a:spcBef>
                <a:spcPts val="0"/>
              </a:spcBef>
              <a:spcAft>
                <a:spcPts val="0"/>
              </a:spcAft>
              <a:buClr>
                <a:srgbClr val="000000"/>
              </a:buClr>
              <a:buSzPts val="1800"/>
              <a:buFont typeface="Arial" panose="020B0604020202020204"/>
              <a:buNone/>
            </a:pPr>
            <a:r>
              <a:rPr lang="en-US"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Condițiile de testare au fost create în tool-ul Zephyr Squad. În continuare se vor testa: funcționalitățile de log-in,și alte test case-uri după cum se poate observa în imaginea de mai jos:</a:t>
            </a:r>
            <a:endParaRPr sz="20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just" rtl="0">
              <a:lnSpc>
                <a:spcPct val="100000"/>
              </a:lnSpc>
              <a:spcBef>
                <a:spcPts val="0"/>
              </a:spcBef>
              <a:spcAft>
                <a:spcPts val="0"/>
              </a:spcAft>
              <a:buClr>
                <a:srgbClr val="000000"/>
              </a:buClr>
              <a:buSzPts val="1800"/>
              <a:buFont typeface="Arial" panose="020B0604020202020204"/>
              <a:buNone/>
            </a:pPr>
            <a:endParaRPr lang="en-US" sz="2000"/>
          </a:p>
        </p:txBody>
      </p:sp>
      <p:pic>
        <p:nvPicPr>
          <p:cNvPr id="6" name="Picture 5" descr="proiect 2"/>
          <p:cNvPicPr>
            <a:picLocks noChangeAspect="1"/>
          </p:cNvPicPr>
          <p:nvPr/>
        </p:nvPicPr>
        <p:blipFill>
          <a:blip r:embed="rId2"/>
          <a:stretch>
            <a:fillRect/>
          </a:stretch>
        </p:blipFill>
        <p:spPr>
          <a:xfrm>
            <a:off x="74930" y="1238250"/>
            <a:ext cx="12192000" cy="54717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2)"/>
          <p:cNvPicPr>
            <a:picLocks noChangeAspect="1"/>
          </p:cNvPicPr>
          <p:nvPr>
            <p:ph sz="half" idx="1"/>
          </p:nvPr>
        </p:nvPicPr>
        <p:blipFill>
          <a:blip r:embed="rId1"/>
          <a:stretch>
            <a:fillRect/>
          </a:stretch>
        </p:blipFill>
        <p:spPr>
          <a:xfrm>
            <a:off x="-1934845" y="-254635"/>
            <a:ext cx="13439775" cy="8511540"/>
          </a:xfrm>
          <a:prstGeom prst="rect">
            <a:avLst/>
          </a:prstGeom>
        </p:spPr>
      </p:pic>
      <p:sp>
        <p:nvSpPr>
          <p:cNvPr id="4" name="Content Placeholder 3"/>
          <p:cNvSpPr>
            <a:spLocks noGrp="1"/>
          </p:cNvSpPr>
          <p:nvPr>
            <p:ph sz="half" idx="2"/>
          </p:nvPr>
        </p:nvSpPr>
        <p:spPr>
          <a:xfrm>
            <a:off x="-1628140" y="-150495"/>
            <a:ext cx="9889490" cy="1675130"/>
          </a:xfrm>
          <a:solidFill>
            <a:srgbClr val="FFC000"/>
          </a:solidFill>
        </p:spPr>
        <p:txBody>
          <a:bodyPr/>
          <a:p>
            <a:r>
              <a:rPr lang="en-US" b="1">
                <a:sym typeface="+mn-ea"/>
              </a:rPr>
              <a:t>RAPORTUL GENERAL GENERAT ÎN APLICAȚIA JIRA</a:t>
            </a:r>
            <a:endParaRPr lang="en-US" b="1"/>
          </a:p>
          <a:p>
            <a:pPr marL="0" marR="0" lvl="0" indent="0" algn="just" rtl="0">
              <a:lnSpc>
                <a:spcPct val="100000"/>
              </a:lnSpc>
              <a:spcBef>
                <a:spcPts val="0"/>
              </a:spcBef>
              <a:spcAft>
                <a:spcPts val="0"/>
              </a:spcAft>
              <a:buClr>
                <a:srgbClr val="000000"/>
              </a:buClr>
              <a:buSzPts val="1800"/>
              <a:buFont typeface="Arial" panose="020B0604020202020204"/>
              <a:buNone/>
            </a:pPr>
            <a:r>
              <a:rPr lang="en-US"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Raportul de execuție al testelor a fost generat pentru test cycle summary creat pentru modulul testat.</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800"/>
              <a:buFont typeface="Arial" panose="020B0604020202020204"/>
              <a:buNone/>
            </a:pPr>
            <a:r>
              <a:rPr lang="en-US"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Din acest raport reiese că dintr-un total de 10 teste executate, 2 au eșuat.</a:t>
            </a:r>
            <a:endParaRPr sz="20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endParaRPr lang="en-US" sz="2000"/>
          </a:p>
        </p:txBody>
      </p:sp>
      <p:pic>
        <p:nvPicPr>
          <p:cNvPr id="6" name="Picture 5" descr="proiect3"/>
          <p:cNvPicPr>
            <a:picLocks noChangeAspect="1"/>
          </p:cNvPicPr>
          <p:nvPr/>
        </p:nvPicPr>
        <p:blipFill>
          <a:blip r:embed="rId2"/>
          <a:stretch>
            <a:fillRect/>
          </a:stretch>
        </p:blipFill>
        <p:spPr>
          <a:xfrm>
            <a:off x="-1934845" y="1524635"/>
            <a:ext cx="12403455" cy="5468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2)"/>
          <p:cNvPicPr>
            <a:picLocks noChangeAspect="1"/>
          </p:cNvPicPr>
          <p:nvPr>
            <p:ph sz="half" idx="1"/>
          </p:nvPr>
        </p:nvPicPr>
        <p:blipFill>
          <a:blip r:embed="rId1"/>
          <a:stretch>
            <a:fillRect/>
          </a:stretch>
        </p:blipFill>
        <p:spPr>
          <a:xfrm>
            <a:off x="635" y="-635"/>
            <a:ext cx="12191365" cy="6858635"/>
          </a:xfrm>
          <a:prstGeom prst="rect">
            <a:avLst/>
          </a:prstGeom>
        </p:spPr>
      </p:pic>
      <p:sp>
        <p:nvSpPr>
          <p:cNvPr id="4" name="Content Placeholder 3"/>
          <p:cNvSpPr>
            <a:spLocks noGrp="1"/>
          </p:cNvSpPr>
          <p:nvPr>
            <p:ph sz="half" idx="2"/>
          </p:nvPr>
        </p:nvSpPr>
        <p:spPr>
          <a:xfrm>
            <a:off x="635" y="0"/>
            <a:ext cx="6207760" cy="655955"/>
          </a:xfrm>
          <a:solidFill>
            <a:srgbClr val="FFC000"/>
          </a:solidFill>
        </p:spPr>
        <p:txBody>
          <a:bodyPr/>
          <a:p>
            <a:pPr marL="224155" lvl="0" indent="-224155" algn="l" rtl="0">
              <a:lnSpc>
                <a:spcPct val="90000"/>
              </a:lnSpc>
              <a:spcBef>
                <a:spcPts val="0"/>
              </a:spcBef>
              <a:spcAft>
                <a:spcPts val="0"/>
              </a:spcAft>
              <a:buSzPts val="2400"/>
              <a:buChar char="•"/>
            </a:pPr>
            <a:r>
              <a:rPr lang="en-US" b="1">
                <a:sym typeface="+mn-ea"/>
              </a:rPr>
              <a:t> RAPORTUL DE DEFECT – BUG TICKET</a:t>
            </a:r>
            <a:endParaRPr lang="en-US"/>
          </a:p>
        </p:txBody>
      </p:sp>
      <p:pic>
        <p:nvPicPr>
          <p:cNvPr id="6" name="Picture 5" descr="Screenshot (35)"/>
          <p:cNvPicPr>
            <a:picLocks noChangeAspect="1"/>
          </p:cNvPicPr>
          <p:nvPr/>
        </p:nvPicPr>
        <p:blipFill>
          <a:blip r:embed="rId2"/>
          <a:stretch>
            <a:fillRect/>
          </a:stretch>
        </p:blipFill>
        <p:spPr>
          <a:xfrm>
            <a:off x="0" y="655955"/>
            <a:ext cx="6085840" cy="6019800"/>
          </a:xfrm>
          <a:prstGeom prst="rect">
            <a:avLst/>
          </a:prstGeom>
        </p:spPr>
      </p:pic>
      <p:pic>
        <p:nvPicPr>
          <p:cNvPr id="8" name="Picture 7" descr="Screenshot (36)"/>
          <p:cNvPicPr>
            <a:picLocks noChangeAspect="1"/>
          </p:cNvPicPr>
          <p:nvPr/>
        </p:nvPicPr>
        <p:blipFill>
          <a:blip r:embed="rId3"/>
          <a:stretch>
            <a:fillRect/>
          </a:stretch>
        </p:blipFill>
        <p:spPr>
          <a:xfrm>
            <a:off x="6085205" y="738505"/>
            <a:ext cx="5719445" cy="5937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2)"/>
          <p:cNvPicPr>
            <a:picLocks noChangeAspect="1"/>
          </p:cNvPicPr>
          <p:nvPr>
            <p:ph sz="half" idx="1"/>
          </p:nvPr>
        </p:nvPicPr>
        <p:blipFill>
          <a:blip r:embed="rId1"/>
          <a:stretch>
            <a:fillRect/>
          </a:stretch>
        </p:blipFill>
        <p:spPr>
          <a:xfrm>
            <a:off x="0" y="0"/>
            <a:ext cx="12401550" cy="8255000"/>
          </a:xfrm>
          <a:prstGeom prst="rect">
            <a:avLst/>
          </a:prstGeom>
        </p:spPr>
      </p:pic>
      <p:sp>
        <p:nvSpPr>
          <p:cNvPr id="4" name="Content Placeholder 3"/>
          <p:cNvSpPr>
            <a:spLocks noGrp="1"/>
          </p:cNvSpPr>
          <p:nvPr>
            <p:ph sz="half" idx="2"/>
          </p:nvPr>
        </p:nvSpPr>
        <p:spPr/>
        <p:txBody>
          <a:bodyPr/>
          <a:p>
            <a:endParaRPr lang="en-US"/>
          </a:p>
        </p:txBody>
      </p:sp>
      <p:sp>
        <p:nvSpPr>
          <p:cNvPr id="235" name="Google Shape;235;p14"/>
          <p:cNvSpPr txBox="1"/>
          <p:nvPr/>
        </p:nvSpPr>
        <p:spPr>
          <a:xfrm>
            <a:off x="405780" y="376168"/>
            <a:ext cx="11377264" cy="6192688"/>
          </a:xfrm>
          <a:prstGeom prst="rect">
            <a:avLst/>
          </a:prstGeom>
          <a:solidFill>
            <a:srgbClr val="FFC000"/>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600"/>
              </a:spcBef>
              <a:spcAft>
                <a:spcPts val="0"/>
              </a:spcAft>
              <a:buClr>
                <a:srgbClr val="855D5D"/>
              </a:buClr>
              <a:buSzPts val="1800"/>
              <a:buFont typeface="Arial" panose="020B0604020202020204"/>
              <a:buChar char="•"/>
              <a:def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L="914400" marR="0" lvl="1" indent="-342900" algn="l" rtl="0">
              <a:lnSpc>
                <a:spcPct val="90000"/>
              </a:lnSpc>
              <a:spcBef>
                <a:spcPts val="600"/>
              </a:spcBef>
              <a:spcAft>
                <a:spcPts val="0"/>
              </a:spcAft>
              <a:buClr>
                <a:srgbClr val="855D5D"/>
              </a:buClr>
              <a:buSzPts val="1800"/>
              <a:buFont typeface="Arial" panose="020B0604020202020204"/>
              <a:buChar char="–"/>
              <a:defRPr sz="20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L="1371600" marR="0" lvl="2" indent="-342900" algn="l" rtl="0">
              <a:lnSpc>
                <a:spcPct val="90000"/>
              </a:lnSpc>
              <a:spcBef>
                <a:spcPts val="600"/>
              </a:spcBef>
              <a:spcAft>
                <a:spcPts val="0"/>
              </a:spcAft>
              <a:buClr>
                <a:srgbClr val="855D5D"/>
              </a:buClr>
              <a:buSzPts val="1800"/>
              <a:buFont typeface="Arial" panose="020B0604020202020204"/>
              <a:buChar char="–"/>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L="1828800" marR="0" lvl="3" indent="-342900" algn="l" rtl="0">
              <a:lnSpc>
                <a:spcPct val="90000"/>
              </a:lnSpc>
              <a:spcBef>
                <a:spcPts val="600"/>
              </a:spcBef>
              <a:spcAft>
                <a:spcPts val="0"/>
              </a:spcAft>
              <a:buClr>
                <a:srgbClr val="855D5D"/>
              </a:buClr>
              <a:buSzPts val="18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L="2286000" marR="0" lvl="4" indent="-330200" algn="l" rtl="0">
              <a:lnSpc>
                <a:spcPct val="90000"/>
              </a:lnSpc>
              <a:spcBef>
                <a:spcPts val="600"/>
              </a:spcBef>
              <a:spcAft>
                <a:spcPts val="0"/>
              </a:spcAft>
              <a:buClr>
                <a:srgbClr val="855D5D"/>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L="2743200" marR="0" lvl="5"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L="3200400" marR="0" lvl="6"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L="3657600" marR="0" lvl="7"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L="4114800" marR="0" lvl="8"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224155" lvl="0" indent="-224155" algn="l" rtl="0">
              <a:lnSpc>
                <a:spcPct val="90000"/>
              </a:lnSpc>
              <a:spcBef>
                <a:spcPts val="0"/>
              </a:spcBef>
              <a:spcAft>
                <a:spcPts val="0"/>
              </a:spcAft>
              <a:buSzPts val="2400"/>
              <a:buChar char="•"/>
            </a:pPr>
            <a:r>
              <a:rPr lang="en-US" b="1"/>
              <a:t>7. ANALIZA DE RISC</a:t>
            </a:r>
            <a:endParaRPr lang="en-US" b="1"/>
          </a:p>
          <a:p>
            <a:pPr marL="224155" lvl="0" indent="-71755" algn="l" rtl="0">
              <a:lnSpc>
                <a:spcPct val="90000"/>
              </a:lnSpc>
              <a:spcBef>
                <a:spcPts val="1600"/>
              </a:spcBef>
              <a:spcAft>
                <a:spcPts val="0"/>
              </a:spcAft>
              <a:buSzPts val="2400"/>
              <a:buNone/>
            </a:pPr>
          </a:p>
        </p:txBody>
      </p:sp>
      <p:grpSp>
        <p:nvGrpSpPr>
          <p:cNvPr id="236" name="Google Shape;236;p14"/>
          <p:cNvGrpSpPr/>
          <p:nvPr/>
        </p:nvGrpSpPr>
        <p:grpSpPr>
          <a:xfrm>
            <a:off x="1081135" y="1425763"/>
            <a:ext cx="4016929" cy="4006473"/>
            <a:chOff x="747362" y="-75218"/>
            <a:chExt cx="4016929" cy="4006473"/>
          </a:xfrm>
        </p:grpSpPr>
        <p:sp>
          <p:nvSpPr>
            <p:cNvPr id="237" name="Google Shape;237;p14"/>
            <p:cNvSpPr/>
            <p:nvPr/>
          </p:nvSpPr>
          <p:spPr>
            <a:xfrm>
              <a:off x="2281291" y="1483193"/>
              <a:ext cx="938351" cy="938351"/>
            </a:xfrm>
            <a:prstGeom prst="ellipse">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8" name="Google Shape;238;p14"/>
            <p:cNvSpPr txBox="1"/>
            <p:nvPr/>
          </p:nvSpPr>
          <p:spPr>
            <a:xfrm>
              <a:off x="2418709" y="1620611"/>
              <a:ext cx="663515" cy="663515"/>
            </a:xfrm>
            <a:prstGeom prst="rect">
              <a:avLst/>
            </a:prstGeom>
            <a:noFill/>
            <a:ln>
              <a:noFill/>
            </a:ln>
          </p:spPr>
          <p:txBody>
            <a:bodyPr spcFirstLastPara="1" wrap="square" lIns="16500" tIns="16500" rIns="16500" bIns="16500" anchor="ctr" anchorCtr="0">
              <a:noAutofit/>
            </a:bodyPr>
            <a:p>
              <a:pPr marL="0" marR="0" lvl="0" indent="0" algn="ctr" rtl="0">
                <a:lnSpc>
                  <a:spcPct val="90000"/>
                </a:lnSpc>
                <a:spcBef>
                  <a:spcPts val="0"/>
                </a:spcBef>
                <a:spcAft>
                  <a:spcPts val="0"/>
                </a:spcAft>
                <a:buClr>
                  <a:schemeClr val="lt1"/>
                </a:buClr>
                <a:buSzPts val="1300"/>
                <a:buFont typeface="Palatino Linotype" panose="02040502050505030304"/>
                <a:buNone/>
              </a:pPr>
              <a:r>
                <a:rPr lang="en-US" sz="1300" b="1"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Riscuri de proiect</a:t>
              </a:r>
              <a:endParaRPr sz="1300" b="1"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39" name="Google Shape;239;p14"/>
            <p:cNvSpPr/>
            <p:nvPr/>
          </p:nvSpPr>
          <p:spPr>
            <a:xfrm rot="-5400000">
              <a:off x="2659952" y="1145052"/>
              <a:ext cx="181029" cy="344962"/>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14"/>
            <p:cNvSpPr txBox="1"/>
            <p:nvPr/>
          </p:nvSpPr>
          <p:spPr>
            <a:xfrm rot="-5400000">
              <a:off x="2687107" y="1241199"/>
              <a:ext cx="126720" cy="206978"/>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1100"/>
                <a:buFont typeface="Palatino Linotype" panose="02040502050505030304"/>
                <a:buNone/>
              </a:pPr>
              <a:endParaRPr sz="11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41" name="Google Shape;241;p14"/>
            <p:cNvSpPr/>
            <p:nvPr/>
          </p:nvSpPr>
          <p:spPr>
            <a:xfrm>
              <a:off x="2125283" y="-75218"/>
              <a:ext cx="1250368" cy="1216846"/>
            </a:xfrm>
            <a:prstGeom prst="ellipse">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14"/>
            <p:cNvSpPr txBox="1"/>
            <p:nvPr/>
          </p:nvSpPr>
          <p:spPr>
            <a:xfrm>
              <a:off x="2308395" y="102985"/>
              <a:ext cx="884144" cy="860440"/>
            </a:xfrm>
            <a:prstGeom prst="rect">
              <a:avLst/>
            </a:prstGeom>
            <a:noFill/>
            <a:ln>
              <a:noFill/>
            </a:ln>
          </p:spPr>
          <p:txBody>
            <a:bodyPr spcFirstLastPara="1" wrap="square" lIns="13950" tIns="13950" rIns="13950" bIns="1395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Probleme cu instrumentele de testare (versiune trial Zephyr)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14"/>
            <p:cNvSpPr/>
            <p:nvPr/>
          </p:nvSpPr>
          <p:spPr>
            <a:xfrm>
              <a:off x="3297815" y="1779887"/>
              <a:ext cx="188324" cy="344962"/>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14"/>
            <p:cNvSpPr txBox="1"/>
            <p:nvPr/>
          </p:nvSpPr>
          <p:spPr>
            <a:xfrm>
              <a:off x="3297815" y="1848879"/>
              <a:ext cx="131827" cy="206978"/>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1100"/>
                <a:buFont typeface="Palatino Linotype" panose="02040502050505030304"/>
                <a:buNone/>
              </a:pPr>
              <a:endParaRPr sz="11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45" name="Google Shape;245;p14"/>
            <p:cNvSpPr/>
            <p:nvPr/>
          </p:nvSpPr>
          <p:spPr>
            <a:xfrm>
              <a:off x="3574971" y="1362122"/>
              <a:ext cx="1189320" cy="1180493"/>
            </a:xfrm>
            <a:prstGeom prst="ellipse">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p14"/>
            <p:cNvSpPr txBox="1"/>
            <p:nvPr/>
          </p:nvSpPr>
          <p:spPr>
            <a:xfrm>
              <a:off x="3749143" y="1535001"/>
              <a:ext cx="840976" cy="834735"/>
            </a:xfrm>
            <a:prstGeom prst="rect">
              <a:avLst/>
            </a:prstGeom>
            <a:noFill/>
            <a:ln>
              <a:noFill/>
            </a:ln>
          </p:spPr>
          <p:txBody>
            <a:bodyPr spcFirstLastPara="1" wrap="square" lIns="13950" tIns="13950" rIns="13950" bIns="1395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Imposibilitatea de a fixa toate bug-urile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14"/>
            <p:cNvSpPr/>
            <p:nvPr/>
          </p:nvSpPr>
          <p:spPr>
            <a:xfrm rot="5400000">
              <a:off x="2647046" y="2438342"/>
              <a:ext cx="206841" cy="344962"/>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14"/>
            <p:cNvSpPr txBox="1"/>
            <p:nvPr/>
          </p:nvSpPr>
          <p:spPr>
            <a:xfrm rot="5400000">
              <a:off x="2678072" y="2476308"/>
              <a:ext cx="144789" cy="206978"/>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1100"/>
                <a:buFont typeface="Palatino Linotype" panose="02040502050505030304"/>
                <a:buNone/>
              </a:pPr>
              <a:endParaRPr sz="11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49" name="Google Shape;249;p14"/>
            <p:cNvSpPr/>
            <p:nvPr/>
          </p:nvSpPr>
          <p:spPr>
            <a:xfrm>
              <a:off x="2151069" y="2811811"/>
              <a:ext cx="1198796" cy="1119444"/>
            </a:xfrm>
            <a:prstGeom prst="ellipse">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14"/>
            <p:cNvSpPr txBox="1"/>
            <p:nvPr/>
          </p:nvSpPr>
          <p:spPr>
            <a:xfrm>
              <a:off x="2326629" y="2975750"/>
              <a:ext cx="847676" cy="791566"/>
            </a:xfrm>
            <a:prstGeom prst="rect">
              <a:avLst/>
            </a:prstGeom>
            <a:noFill/>
            <a:ln>
              <a:noFill/>
            </a:ln>
          </p:spPr>
          <p:txBody>
            <a:bodyPr spcFirstLastPara="1" wrap="square" lIns="12700" tIns="12700" rIns="12700" bIns="12700" anchor="ctr" anchorCtr="0">
              <a:noAutofit/>
            </a:bodyPr>
            <a:p>
              <a:pPr marL="0" marR="0" lvl="0" indent="0" algn="ctr" rtl="0">
                <a:lnSpc>
                  <a:spcPct val="90000"/>
                </a:lnSpc>
                <a:spcBef>
                  <a:spcPts val="0"/>
                </a:spcBef>
                <a:spcAft>
                  <a:spcPts val="0"/>
                </a:spcAft>
                <a:buClr>
                  <a:schemeClr val="lt1"/>
                </a:buClr>
                <a:buSzPts val="1000"/>
                <a:buFont typeface="Palatino Linotype" panose="02040502050505030304"/>
                <a:buNone/>
              </a:pPr>
              <a:r>
                <a:rPr lang="en-US" sz="10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Lipsa competenței echipei(lipsa de experiență)</a:t>
              </a:r>
              <a:endParaRPr sz="10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51" name="Google Shape;251;p14"/>
            <p:cNvSpPr/>
            <p:nvPr/>
          </p:nvSpPr>
          <p:spPr>
            <a:xfrm rot="10800000">
              <a:off x="2006755" y="1779887"/>
              <a:ext cx="194005" cy="344962"/>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14"/>
            <p:cNvSpPr txBox="1"/>
            <p:nvPr/>
          </p:nvSpPr>
          <p:spPr>
            <a:xfrm>
              <a:off x="2064956" y="1848879"/>
              <a:ext cx="135804" cy="206978"/>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1100"/>
                <a:buFont typeface="Palatino Linotype" panose="02040502050505030304"/>
                <a:buNone/>
              </a:pPr>
              <a:endParaRPr sz="11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53" name="Google Shape;253;p14"/>
            <p:cNvSpPr/>
            <p:nvPr/>
          </p:nvSpPr>
          <p:spPr>
            <a:xfrm>
              <a:off x="747362" y="1405374"/>
              <a:ext cx="1167881" cy="1093988"/>
            </a:xfrm>
            <a:prstGeom prst="ellipse">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14"/>
            <p:cNvSpPr txBox="1"/>
            <p:nvPr/>
          </p:nvSpPr>
          <p:spPr>
            <a:xfrm>
              <a:off x="918394" y="1565585"/>
              <a:ext cx="825817" cy="773566"/>
            </a:xfrm>
            <a:prstGeom prst="rect">
              <a:avLst/>
            </a:prstGeom>
            <a:noFill/>
            <a:ln>
              <a:noFill/>
            </a:ln>
          </p:spPr>
          <p:txBody>
            <a:bodyPr spcFirstLastPara="1" wrap="square" lIns="13950" tIns="13950" rIns="13950" bIns="1395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Prezența deadline-ului și a presiunii</a:t>
              </a:r>
              <a:endParaRPr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grpSp>
        <p:nvGrpSpPr>
          <p:cNvPr id="255" name="Google Shape;255;p14"/>
          <p:cNvGrpSpPr/>
          <p:nvPr/>
        </p:nvGrpSpPr>
        <p:grpSpPr>
          <a:xfrm>
            <a:off x="6330997" y="1248096"/>
            <a:ext cx="4818976" cy="4361806"/>
            <a:chOff x="3187" y="15340"/>
            <a:chExt cx="4818976" cy="4361806"/>
          </a:xfrm>
        </p:grpSpPr>
        <p:sp>
          <p:nvSpPr>
            <p:cNvPr id="256" name="Google Shape;256;p14"/>
            <p:cNvSpPr/>
            <p:nvPr/>
          </p:nvSpPr>
          <p:spPr>
            <a:xfrm>
              <a:off x="1742824" y="1961830"/>
              <a:ext cx="1406608" cy="1406608"/>
            </a:xfrm>
            <a:prstGeom prst="ellipse">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14"/>
            <p:cNvSpPr txBox="1"/>
            <p:nvPr/>
          </p:nvSpPr>
          <p:spPr>
            <a:xfrm>
              <a:off x="1948817" y="2167823"/>
              <a:ext cx="994622" cy="994622"/>
            </a:xfrm>
            <a:prstGeom prst="rect">
              <a:avLst/>
            </a:prstGeom>
            <a:noFill/>
            <a:ln>
              <a:noFill/>
            </a:ln>
          </p:spPr>
          <p:txBody>
            <a:bodyPr spcFirstLastPara="1" wrap="square" lIns="17775" tIns="17775" rIns="17775" bIns="17775" anchor="ctr" anchorCtr="0">
              <a:noAutofit/>
            </a:bodyPr>
            <a:p>
              <a:pPr marL="0" marR="0" lvl="0" indent="0" algn="ctr" rtl="0">
                <a:lnSpc>
                  <a:spcPct val="90000"/>
                </a:lnSpc>
                <a:spcBef>
                  <a:spcPts val="0"/>
                </a:spcBef>
                <a:spcAft>
                  <a:spcPts val="0"/>
                </a:spcAft>
                <a:buClr>
                  <a:schemeClr val="lt1"/>
                </a:buClr>
                <a:buSzPts val="1400"/>
                <a:buFont typeface="Palatino Linotype" panose="02040502050505030304"/>
                <a:buNone/>
              </a:pPr>
              <a:r>
                <a:rPr lang="en-US" sz="1400" b="1"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Riscuri de produs</a:t>
              </a:r>
              <a:endParaRPr sz="1400" b="1"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58" name="Google Shape;258;p14"/>
            <p:cNvSpPr/>
            <p:nvPr/>
          </p:nvSpPr>
          <p:spPr>
            <a:xfrm rot="-5459076">
              <a:off x="2286403" y="1460878"/>
              <a:ext cx="286277" cy="478247"/>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14"/>
            <p:cNvSpPr txBox="1"/>
            <p:nvPr/>
          </p:nvSpPr>
          <p:spPr>
            <a:xfrm rot="5340924">
              <a:off x="2330082" y="1599462"/>
              <a:ext cx="200394" cy="286949"/>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1800"/>
                <a:buFont typeface="Palatino Linotype" panose="020405020505050303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0" name="Google Shape;260;p14"/>
            <p:cNvSpPr/>
            <p:nvPr/>
          </p:nvSpPr>
          <p:spPr>
            <a:xfrm>
              <a:off x="1618905" y="15340"/>
              <a:ext cx="1587541" cy="1406608"/>
            </a:xfrm>
            <a:prstGeom prst="ellipse">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14"/>
            <p:cNvSpPr txBox="1"/>
            <p:nvPr/>
          </p:nvSpPr>
          <p:spPr>
            <a:xfrm>
              <a:off x="1851395" y="221333"/>
              <a:ext cx="1122561" cy="994622"/>
            </a:xfrm>
            <a:prstGeom prst="rect">
              <a:avLst/>
            </a:prstGeom>
            <a:noFill/>
            <a:ln>
              <a:noFill/>
            </a:ln>
          </p:spPr>
          <p:txBody>
            <a:bodyPr spcFirstLastPara="1" wrap="square" lIns="13950" tIns="13950" rIns="13950" bIns="13950" anchor="ctr" anchorCtr="0">
              <a:noAutofit/>
            </a:bodyPr>
            <a:p>
              <a:pPr marL="0" marR="0" lvl="0" indent="0" algn="ctr" rtl="0">
                <a:lnSpc>
                  <a:spcPct val="90000"/>
                </a:lnSpc>
                <a:spcBef>
                  <a:spcPts val="0"/>
                </a:spcBef>
                <a:spcAft>
                  <a:spcPts val="0"/>
                </a:spcAft>
                <a:buClr>
                  <a:schemeClr val="lt1"/>
                </a:buClr>
                <a:buSzPts val="1100"/>
                <a:buFont typeface="Palatino Linotype" panose="02040502050505030304"/>
                <a:buNone/>
              </a:pPr>
              <a:r>
                <a:rPr lang="en-US" sz="11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Aplicația nu funcționează constant</a:t>
              </a:r>
              <a:endParaRPr sz="11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2" name="Google Shape;262;p14"/>
            <p:cNvSpPr/>
            <p:nvPr/>
          </p:nvSpPr>
          <p:spPr>
            <a:xfrm rot="1865475">
              <a:off x="3130589" y="2926130"/>
              <a:ext cx="289765" cy="478247"/>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14"/>
            <p:cNvSpPr txBox="1"/>
            <p:nvPr/>
          </p:nvSpPr>
          <p:spPr>
            <a:xfrm rot="1865475">
              <a:off x="3136833" y="2999334"/>
              <a:ext cx="202836" cy="286949"/>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1800"/>
                <a:buFont typeface="Palatino Linotype" panose="020405020505050303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4" name="Google Shape;264;p14"/>
            <p:cNvSpPr/>
            <p:nvPr/>
          </p:nvSpPr>
          <p:spPr>
            <a:xfrm>
              <a:off x="3415555" y="2970538"/>
              <a:ext cx="1406608" cy="1406608"/>
            </a:xfrm>
            <a:prstGeom prst="ellipse">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p14"/>
            <p:cNvSpPr txBox="1"/>
            <p:nvPr/>
          </p:nvSpPr>
          <p:spPr>
            <a:xfrm>
              <a:off x="3621548" y="3176531"/>
              <a:ext cx="994622" cy="994622"/>
            </a:xfrm>
            <a:prstGeom prst="rect">
              <a:avLst/>
            </a:prstGeom>
            <a:noFill/>
            <a:ln>
              <a:noFill/>
            </a:ln>
          </p:spPr>
          <p:txBody>
            <a:bodyPr spcFirstLastPara="1" wrap="square" lIns="13950" tIns="13950" rIns="13950" bIns="1395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Incapacitatea produsului de a îndeplini așteptările clientului</a:t>
              </a:r>
              <a:endParaRPr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6" name="Google Shape;266;p14"/>
            <p:cNvSpPr/>
            <p:nvPr/>
          </p:nvSpPr>
          <p:spPr>
            <a:xfrm rot="8993593">
              <a:off x="1424007" y="2925818"/>
              <a:ext cx="320288" cy="478247"/>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14"/>
            <p:cNvSpPr txBox="1"/>
            <p:nvPr/>
          </p:nvSpPr>
          <p:spPr>
            <a:xfrm rot="-1806407">
              <a:off x="1513612" y="2997368"/>
              <a:ext cx="224202" cy="286949"/>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1800"/>
                <a:buFont typeface="Palatino Linotype" panose="02040502050505030304"/>
                <a:buNone/>
              </a:pPr>
              <a:endParaRPr sz="18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8" name="Google Shape;268;p14"/>
            <p:cNvSpPr/>
            <p:nvPr/>
          </p:nvSpPr>
          <p:spPr>
            <a:xfrm>
              <a:off x="3187" y="2970538"/>
              <a:ext cx="1406608" cy="1406608"/>
            </a:xfrm>
            <a:prstGeom prst="ellipse">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9" name="Google Shape;269;p14"/>
            <p:cNvSpPr txBox="1"/>
            <p:nvPr/>
          </p:nvSpPr>
          <p:spPr>
            <a:xfrm>
              <a:off x="209180" y="3176531"/>
              <a:ext cx="994622" cy="994622"/>
            </a:xfrm>
            <a:prstGeom prst="rect">
              <a:avLst/>
            </a:prstGeom>
            <a:noFill/>
            <a:ln>
              <a:noFill/>
            </a:ln>
          </p:spPr>
          <p:txBody>
            <a:bodyPr spcFirstLastPara="1" wrap="square" lIns="13950" tIns="13950" rIns="13950" bIns="1395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Incapacitatea produsului de a îndeplini cerințele</a:t>
              </a:r>
              <a:endParaRPr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2)"/>
          <p:cNvPicPr>
            <a:picLocks noChangeAspect="1"/>
          </p:cNvPicPr>
          <p:nvPr>
            <p:ph sz="half" idx="1"/>
          </p:nvPr>
        </p:nvPicPr>
        <p:blipFill>
          <a:blip r:embed="rId1"/>
          <a:stretch>
            <a:fillRect/>
          </a:stretch>
        </p:blipFill>
        <p:spPr>
          <a:xfrm>
            <a:off x="-635" y="-95250"/>
            <a:ext cx="12461875" cy="8333105"/>
          </a:xfrm>
          <a:prstGeom prst="rect">
            <a:avLst/>
          </a:prstGeom>
        </p:spPr>
      </p:pic>
      <p:sp>
        <p:nvSpPr>
          <p:cNvPr id="4" name="Content Placeholder 3"/>
          <p:cNvSpPr>
            <a:spLocks noGrp="1"/>
          </p:cNvSpPr>
          <p:nvPr>
            <p:ph sz="half" idx="2"/>
          </p:nvPr>
        </p:nvSpPr>
        <p:spPr/>
        <p:txBody>
          <a:bodyPr/>
          <a:p>
            <a:endParaRPr lang="en-US"/>
          </a:p>
        </p:txBody>
      </p:sp>
      <p:sp>
        <p:nvSpPr>
          <p:cNvPr id="274" name="Google Shape;274;p15"/>
          <p:cNvSpPr txBox="1"/>
          <p:nvPr/>
        </p:nvSpPr>
        <p:spPr>
          <a:xfrm>
            <a:off x="549796" y="404664"/>
            <a:ext cx="11161240" cy="6120680"/>
          </a:xfrm>
          <a:prstGeom prst="rect">
            <a:avLst/>
          </a:prstGeom>
          <a:solidFill>
            <a:srgbClr val="FFC000"/>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600"/>
              </a:spcBef>
              <a:spcAft>
                <a:spcPts val="0"/>
              </a:spcAft>
              <a:buClr>
                <a:srgbClr val="855D5D"/>
              </a:buClr>
              <a:buSzPts val="1800"/>
              <a:buFont typeface="Arial" panose="020B0604020202020204"/>
              <a:buChar char="•"/>
              <a:def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L="914400" marR="0" lvl="1" indent="-342900" algn="l" rtl="0">
              <a:lnSpc>
                <a:spcPct val="90000"/>
              </a:lnSpc>
              <a:spcBef>
                <a:spcPts val="600"/>
              </a:spcBef>
              <a:spcAft>
                <a:spcPts val="0"/>
              </a:spcAft>
              <a:buClr>
                <a:srgbClr val="855D5D"/>
              </a:buClr>
              <a:buSzPts val="1800"/>
              <a:buFont typeface="Arial" panose="020B0604020202020204"/>
              <a:buChar char="–"/>
              <a:defRPr sz="20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L="1371600" marR="0" lvl="2" indent="-342900" algn="l" rtl="0">
              <a:lnSpc>
                <a:spcPct val="90000"/>
              </a:lnSpc>
              <a:spcBef>
                <a:spcPts val="600"/>
              </a:spcBef>
              <a:spcAft>
                <a:spcPts val="0"/>
              </a:spcAft>
              <a:buClr>
                <a:srgbClr val="855D5D"/>
              </a:buClr>
              <a:buSzPts val="1800"/>
              <a:buFont typeface="Arial" panose="020B0604020202020204"/>
              <a:buChar char="–"/>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L="1828800" marR="0" lvl="3" indent="-342900" algn="l" rtl="0">
              <a:lnSpc>
                <a:spcPct val="90000"/>
              </a:lnSpc>
              <a:spcBef>
                <a:spcPts val="600"/>
              </a:spcBef>
              <a:spcAft>
                <a:spcPts val="0"/>
              </a:spcAft>
              <a:buClr>
                <a:srgbClr val="855D5D"/>
              </a:buClr>
              <a:buSzPts val="18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L="2286000" marR="0" lvl="4" indent="-330200" algn="l" rtl="0">
              <a:lnSpc>
                <a:spcPct val="90000"/>
              </a:lnSpc>
              <a:spcBef>
                <a:spcPts val="600"/>
              </a:spcBef>
              <a:spcAft>
                <a:spcPts val="0"/>
              </a:spcAft>
              <a:buClr>
                <a:srgbClr val="855D5D"/>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L="2743200" marR="0" lvl="5"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L="3200400" marR="0" lvl="6"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L="3657600" marR="0" lvl="7"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L="4114800" marR="0" lvl="8"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l" rtl="0">
              <a:lnSpc>
                <a:spcPct val="90000"/>
              </a:lnSpc>
              <a:spcBef>
                <a:spcPts val="0"/>
              </a:spcBef>
              <a:spcAft>
                <a:spcPts val="0"/>
              </a:spcAft>
              <a:buClr>
                <a:srgbClr val="FFFFFF"/>
              </a:buClr>
              <a:buSzPts val="2400"/>
              <a:buNone/>
            </a:pPr>
            <a:r>
              <a:rPr lang="en-US" b="1"/>
              <a:t>8. CONCLUZII ÎN URMA TESTĂRII</a:t>
            </a:r>
            <a:endParaRPr lang="en-US" b="1"/>
          </a:p>
          <a:p>
            <a:pPr marL="457200" lvl="0" indent="-304800" algn="just" rtl="0">
              <a:lnSpc>
                <a:spcPct val="90000"/>
              </a:lnSpc>
              <a:spcBef>
                <a:spcPts val="1600"/>
              </a:spcBef>
              <a:spcAft>
                <a:spcPts val="0"/>
              </a:spcAft>
              <a:buClr>
                <a:srgbClr val="FFFFFF"/>
              </a:buClr>
              <a:buSzPts val="2400"/>
              <a:buNone/>
            </a:pPr>
            <a:endParaRPr b="1"/>
          </a:p>
          <a:p>
            <a:pPr marL="342900" lvl="0" indent="-342900" algn="just" rtl="0">
              <a:lnSpc>
                <a:spcPct val="90000"/>
              </a:lnSpc>
              <a:spcBef>
                <a:spcPts val="1600"/>
              </a:spcBef>
              <a:spcAft>
                <a:spcPts val="0"/>
              </a:spcAft>
              <a:buClr>
                <a:schemeClr val="dk1"/>
              </a:buClr>
              <a:buSzPts val="2000"/>
              <a:buChar char="•"/>
            </a:pPr>
            <a:r>
              <a:rPr lang="en-US" sz="2000"/>
              <a:t>	În cadrul acestui proiect au fost testate toate cele 10 test case-uri planificate pentru execuție.</a:t>
            </a:r>
            <a:endParaRPr sz="2000"/>
          </a:p>
          <a:p>
            <a:pPr marL="0" lvl="0" indent="0" algn="just" rtl="0">
              <a:lnSpc>
                <a:spcPct val="90000"/>
              </a:lnSpc>
              <a:spcBef>
                <a:spcPts val="1600"/>
              </a:spcBef>
              <a:spcAft>
                <a:spcPts val="0"/>
              </a:spcAft>
              <a:buClr>
                <a:schemeClr val="dk1"/>
              </a:buClr>
              <a:buSzPts val="2000"/>
              <a:buNone/>
            </a:pPr>
            <a:endParaRPr sz="2000"/>
          </a:p>
          <a:p>
            <a:pPr marL="342900" lvl="0" indent="-342900" algn="just" rtl="0">
              <a:lnSpc>
                <a:spcPct val="90000"/>
              </a:lnSpc>
              <a:spcBef>
                <a:spcPts val="1600"/>
              </a:spcBef>
              <a:spcAft>
                <a:spcPts val="0"/>
              </a:spcAft>
              <a:buClr>
                <a:schemeClr val="dk1"/>
              </a:buClr>
              <a:buSzPts val="2000"/>
              <a:buChar char="•"/>
            </a:pPr>
            <a:r>
              <a:rPr lang="en-US" sz="2000"/>
              <a:t>	 Din cele 10 teste au fost descoperite un număr total de 2 bug-uri, ale căror priorități sunt: 1– high și 1-highest. </a:t>
            </a:r>
            <a:endParaRPr sz="2000"/>
          </a:p>
          <a:p>
            <a:pPr marL="0" lvl="0" indent="0" algn="just" rtl="0">
              <a:lnSpc>
                <a:spcPct val="90000"/>
              </a:lnSpc>
              <a:spcBef>
                <a:spcPts val="1600"/>
              </a:spcBef>
              <a:spcAft>
                <a:spcPts val="0"/>
              </a:spcAft>
              <a:buClr>
                <a:schemeClr val="dk1"/>
              </a:buClr>
              <a:buSzPts val="2000"/>
              <a:buNone/>
            </a:pPr>
            <a:endParaRPr sz="2000"/>
          </a:p>
          <a:p>
            <a:pPr marL="342900" lvl="0" indent="-342900" algn="just" rtl="0">
              <a:lnSpc>
                <a:spcPct val="90000"/>
              </a:lnSpc>
              <a:spcBef>
                <a:spcPts val="1600"/>
              </a:spcBef>
              <a:spcAft>
                <a:spcPts val="0"/>
              </a:spcAft>
              <a:buClr>
                <a:schemeClr val="dk1"/>
              </a:buClr>
              <a:buSzPts val="2000"/>
              <a:buChar char="•"/>
            </a:pPr>
            <a:r>
              <a:rPr lang="en-US" sz="2000"/>
              <a:t>	Defectele raportate au fost fixate și retestate, iar riscurile de produs au fost diminuate prin upgradarea aplicației la o nouă versiune.</a:t>
            </a:r>
            <a:endParaRPr lang="en-US" sz="2000"/>
          </a:p>
          <a:p>
            <a:pPr marL="0" lvl="0" indent="0" algn="just" rtl="0">
              <a:lnSpc>
                <a:spcPct val="90000"/>
              </a:lnSpc>
              <a:spcBef>
                <a:spcPts val="1600"/>
              </a:spcBef>
              <a:spcAft>
                <a:spcPts val="0"/>
              </a:spcAft>
              <a:buClr>
                <a:schemeClr val="dk1"/>
              </a:buClr>
              <a:buSzPts val="2000"/>
              <a:buNone/>
            </a:pPr>
            <a:endParaRPr sz="2000"/>
          </a:p>
          <a:p>
            <a:pPr marL="342900" lvl="0" indent="-342900" algn="just" rtl="0">
              <a:lnSpc>
                <a:spcPct val="90000"/>
              </a:lnSpc>
              <a:spcBef>
                <a:spcPts val="1600"/>
              </a:spcBef>
              <a:spcAft>
                <a:spcPts val="0"/>
              </a:spcAft>
              <a:buClr>
                <a:schemeClr val="dk1"/>
              </a:buClr>
              <a:buSzPts val="2000"/>
              <a:buChar char="•"/>
            </a:pPr>
            <a:r>
              <a:rPr lang="en-US" sz="2000"/>
              <a:t>	În cadrul versiunii noi a aplicației se vor efectua retestarea și testarea de regresie.</a:t>
            </a:r>
            <a:endParaRPr sz="2000"/>
          </a:p>
          <a:p>
            <a:pPr marL="0" lvl="0" indent="0" algn="l" rtl="0">
              <a:lnSpc>
                <a:spcPct val="90000"/>
              </a:lnSpc>
              <a:spcBef>
                <a:spcPts val="1600"/>
              </a:spcBef>
              <a:spcAft>
                <a:spcPts val="0"/>
              </a:spcAft>
              <a:buSzPts val="2400"/>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2)"/>
          <p:cNvPicPr>
            <a:picLocks noChangeAspect="1"/>
          </p:cNvPicPr>
          <p:nvPr>
            <p:ph sz="half" idx="1"/>
          </p:nvPr>
        </p:nvPicPr>
        <p:blipFill>
          <a:blip r:embed="rId1"/>
          <a:stretch>
            <a:fillRect/>
          </a:stretch>
        </p:blipFill>
        <p:spPr>
          <a:xfrm>
            <a:off x="-635" y="-201930"/>
            <a:ext cx="12508230" cy="6927215"/>
          </a:xfrm>
          <a:prstGeom prst="rect">
            <a:avLst/>
          </a:prstGeom>
        </p:spPr>
      </p:pic>
      <p:sp>
        <p:nvSpPr>
          <p:cNvPr id="4" name="Content Placeholder 3"/>
          <p:cNvSpPr>
            <a:spLocks noGrp="1"/>
          </p:cNvSpPr>
          <p:nvPr>
            <p:ph sz="half" idx="2"/>
          </p:nvPr>
        </p:nvSpPr>
        <p:spPr/>
        <p:txBody>
          <a:bodyPr/>
          <a:p>
            <a:endParaRPr lang="en-US"/>
          </a:p>
        </p:txBody>
      </p:sp>
      <p:sp>
        <p:nvSpPr>
          <p:cNvPr id="274" name="Google Shape;274;p15"/>
          <p:cNvSpPr txBox="1"/>
          <p:nvPr/>
        </p:nvSpPr>
        <p:spPr>
          <a:xfrm>
            <a:off x="549796" y="404664"/>
            <a:ext cx="11161240" cy="6120680"/>
          </a:xfrm>
          <a:prstGeom prst="rect">
            <a:avLst/>
          </a:prstGeom>
          <a:solidFill>
            <a:srgbClr val="FFC000"/>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600"/>
              </a:spcBef>
              <a:spcAft>
                <a:spcPts val="0"/>
              </a:spcAft>
              <a:buClr>
                <a:srgbClr val="855D5D"/>
              </a:buClr>
              <a:buSzPts val="1800"/>
              <a:buFont typeface="Arial" panose="020B0604020202020204"/>
              <a:buChar char="•"/>
              <a:def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L="914400" marR="0" lvl="1" indent="-342900" algn="l" rtl="0">
              <a:lnSpc>
                <a:spcPct val="90000"/>
              </a:lnSpc>
              <a:spcBef>
                <a:spcPts val="600"/>
              </a:spcBef>
              <a:spcAft>
                <a:spcPts val="0"/>
              </a:spcAft>
              <a:buClr>
                <a:srgbClr val="855D5D"/>
              </a:buClr>
              <a:buSzPts val="1800"/>
              <a:buFont typeface="Arial" panose="020B0604020202020204"/>
              <a:buChar char="–"/>
              <a:defRPr sz="20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L="1371600" marR="0" lvl="2" indent="-342900" algn="l" rtl="0">
              <a:lnSpc>
                <a:spcPct val="90000"/>
              </a:lnSpc>
              <a:spcBef>
                <a:spcPts val="600"/>
              </a:spcBef>
              <a:spcAft>
                <a:spcPts val="0"/>
              </a:spcAft>
              <a:buClr>
                <a:srgbClr val="855D5D"/>
              </a:buClr>
              <a:buSzPts val="1800"/>
              <a:buFont typeface="Arial" panose="020B0604020202020204"/>
              <a:buChar char="–"/>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L="1828800" marR="0" lvl="3" indent="-342900" algn="l" rtl="0">
              <a:lnSpc>
                <a:spcPct val="90000"/>
              </a:lnSpc>
              <a:spcBef>
                <a:spcPts val="600"/>
              </a:spcBef>
              <a:spcAft>
                <a:spcPts val="0"/>
              </a:spcAft>
              <a:buClr>
                <a:srgbClr val="855D5D"/>
              </a:buClr>
              <a:buSzPts val="18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L="2286000" marR="0" lvl="4" indent="-330200" algn="l" rtl="0">
              <a:lnSpc>
                <a:spcPct val="90000"/>
              </a:lnSpc>
              <a:spcBef>
                <a:spcPts val="600"/>
              </a:spcBef>
              <a:spcAft>
                <a:spcPts val="0"/>
              </a:spcAft>
              <a:buClr>
                <a:srgbClr val="855D5D"/>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L="2743200" marR="0" lvl="5"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L="3200400" marR="0" lvl="6"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L="3657600" marR="0" lvl="7"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L="4114800" marR="0" lvl="8"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l" rtl="0">
              <a:lnSpc>
                <a:spcPct val="90000"/>
              </a:lnSpc>
              <a:spcBef>
                <a:spcPts val="1600"/>
              </a:spcBef>
              <a:spcAft>
                <a:spcPts val="0"/>
              </a:spcAft>
              <a:buSzPts val="2400"/>
              <a:buNone/>
            </a:pPr>
          </a:p>
          <a:p>
            <a:pPr marL="0" lvl="0" indent="0" algn="l" rtl="0">
              <a:lnSpc>
                <a:spcPct val="90000"/>
              </a:lnSpc>
              <a:spcBef>
                <a:spcPts val="1600"/>
              </a:spcBef>
              <a:spcAft>
                <a:spcPts val="0"/>
              </a:spcAft>
              <a:buSzPts val="2400"/>
              <a:buNone/>
            </a:pPr>
          </a:p>
          <a:p>
            <a:pPr marL="0" lvl="0" indent="0" algn="l" rtl="0">
              <a:lnSpc>
                <a:spcPct val="90000"/>
              </a:lnSpc>
              <a:spcBef>
                <a:spcPts val="1600"/>
              </a:spcBef>
              <a:spcAft>
                <a:spcPts val="0"/>
              </a:spcAft>
              <a:buSzPts val="2400"/>
              <a:buNone/>
            </a:pPr>
          </a:p>
          <a:p>
            <a:pPr marL="0" lvl="0" indent="0" algn="l" rtl="0">
              <a:lnSpc>
                <a:spcPct val="90000"/>
              </a:lnSpc>
              <a:spcBef>
                <a:spcPts val="1600"/>
              </a:spcBef>
              <a:spcAft>
                <a:spcPts val="0"/>
              </a:spcAft>
              <a:buSzPts val="2400"/>
              <a:buNone/>
            </a:pPr>
          </a:p>
          <a:p>
            <a:pPr marL="0" lvl="0" indent="0" algn="l" rtl="0">
              <a:lnSpc>
                <a:spcPct val="90000"/>
              </a:lnSpc>
              <a:spcBef>
                <a:spcPts val="1600"/>
              </a:spcBef>
              <a:spcAft>
                <a:spcPts val="0"/>
              </a:spcAft>
              <a:buSzPts val="2400"/>
              <a:buNone/>
            </a:pPr>
            <a:r>
              <a:rPr lang="en-US" sz="6000" b="1"/>
              <a:t>          </a:t>
            </a:r>
            <a:r>
              <a:rPr lang="en-US" sz="6000" b="1">
                <a:solidFill>
                  <a:schemeClr val="tx1"/>
                </a:solidFill>
              </a:rPr>
              <a:t> VA MULTUMESC</a:t>
            </a:r>
            <a:endParaRPr lang="en-US" sz="6000" b="1">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2)"/>
          <p:cNvPicPr>
            <a:picLocks noChangeAspect="1"/>
          </p:cNvPicPr>
          <p:nvPr>
            <p:ph idx="1"/>
          </p:nvPr>
        </p:nvPicPr>
        <p:blipFill>
          <a:blip r:embed="rId1"/>
          <a:stretch>
            <a:fillRect/>
          </a:stretch>
        </p:blipFill>
        <p:spPr>
          <a:xfrm>
            <a:off x="-100965" y="0"/>
            <a:ext cx="12191365" cy="6858000"/>
          </a:xfrm>
          <a:prstGeom prst="rect">
            <a:avLst/>
          </a:prstGeom>
        </p:spPr>
      </p:pic>
      <p:sp>
        <p:nvSpPr>
          <p:cNvPr id="5" name="Text Box 4"/>
          <p:cNvSpPr txBox="1"/>
          <p:nvPr/>
        </p:nvSpPr>
        <p:spPr>
          <a:xfrm rot="16200000">
            <a:off x="4980940" y="-2663825"/>
            <a:ext cx="3229610" cy="12797790"/>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vert="eaVert" wrap="square" rtlCol="0">
            <a:spAutoFit/>
          </a:bodyPr>
          <a:p>
            <a:pPr algn="l"/>
            <a:r>
              <a:rPr lang="en-US"/>
              <a:t>			</a:t>
            </a:r>
            <a:r>
              <a:rPr lang="en-US" sz="3600" b="1"/>
              <a:t>I.Noțiuni teoretice</a:t>
            </a:r>
            <a:endParaRPr lang="en-US" sz="3600" b="1"/>
          </a:p>
          <a:p>
            <a:pPr algn="l"/>
            <a:r>
              <a:rPr lang="en-US" sz="3600"/>
              <a:t>      </a:t>
            </a:r>
            <a:r>
              <a:rPr lang="en-US" sz="2800"/>
              <a:t>- Informații acumulate ca urmare a parcurgerii cursului de testare manuală;</a:t>
            </a:r>
            <a:endParaRPr lang="en-US" sz="2800"/>
          </a:p>
          <a:p>
            <a:pPr algn="ctr"/>
            <a:r>
              <a:rPr lang="en-US" sz="3600"/>
              <a:t>                                            </a:t>
            </a:r>
            <a:endParaRPr lang="en-US" sz="3600"/>
          </a:p>
          <a:p>
            <a:pPr algn="l"/>
            <a:r>
              <a:rPr lang="en-US" sz="3600"/>
              <a:t> </a:t>
            </a:r>
            <a:r>
              <a:rPr lang="en-US" sz="3600">
                <a:sym typeface="+mn-ea"/>
              </a:rPr>
              <a:t>   			I</a:t>
            </a:r>
            <a:r>
              <a:rPr lang="en-US" sz="3600" b="1">
                <a:sym typeface="+mn-ea"/>
              </a:rPr>
              <a:t>I. Aspecte practice</a:t>
            </a:r>
            <a:r>
              <a:rPr lang="en-US" sz="3600" b="1"/>
              <a:t>     </a:t>
            </a:r>
            <a:r>
              <a:rPr lang="en-US" sz="3600"/>
              <a:t>                                          </a:t>
            </a:r>
            <a:endParaRPr lang="en-US" sz="3600"/>
          </a:p>
          <a:p>
            <a:pPr algn="l"/>
            <a:r>
              <a:rPr lang="en-US" sz="3600"/>
              <a:t>    </a:t>
            </a:r>
            <a:r>
              <a:rPr lang="en-US" sz="2800"/>
              <a:t>  - Punerea în aplicare a cunoștințelor dobândite;</a:t>
            </a:r>
            <a:endParaRPr lang="en-US" sz="2800"/>
          </a:p>
          <a:p>
            <a:pPr algn="l"/>
            <a:r>
              <a:rPr lang="en-US"/>
              <a:t>                                                  </a:t>
            </a:r>
            <a:endParaRPr lang="en-US"/>
          </a:p>
        </p:txBody>
      </p:sp>
      <p:sp>
        <p:nvSpPr>
          <p:cNvPr id="6" name="Text Box 5"/>
          <p:cNvSpPr txBox="1"/>
          <p:nvPr/>
        </p:nvSpPr>
        <p:spPr>
          <a:xfrm rot="16200000">
            <a:off x="428625" y="200025"/>
            <a:ext cx="798195" cy="1655445"/>
          </a:xfrm>
          <a:prstGeom prst="rect">
            <a:avLst/>
          </a:prstGeom>
          <a:solidFill>
            <a:schemeClr val="bg1"/>
          </a:solidFill>
        </p:spPr>
        <p:txBody>
          <a:bodyPr vert="eaVert" wrap="square" rtlCol="0">
            <a:spAutoFit/>
          </a:bodyPr>
          <a:p>
            <a:r>
              <a:rPr lang="en-US" sz="4000">
                <a:solidFill>
                  <a:schemeClr val="tx1"/>
                </a:solidFill>
                <a:effectLst>
                  <a:outerShdw blurRad="38100" dist="19050" dir="2700000" algn="tl" rotWithShape="0">
                    <a:schemeClr val="dk1">
                      <a:alpha val="40000"/>
                    </a:schemeClr>
                  </a:outerShdw>
                </a:effectLst>
              </a:rPr>
              <a:t>Cuprins</a:t>
            </a:r>
            <a:endParaRPr lang="en-US" sz="4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2)"/>
          <p:cNvPicPr>
            <a:picLocks noChangeAspect="1"/>
          </p:cNvPicPr>
          <p:nvPr>
            <p:ph idx="1"/>
          </p:nvPr>
        </p:nvPicPr>
        <p:blipFill>
          <a:blip r:embed="rId1"/>
          <a:stretch>
            <a:fillRect/>
          </a:stretch>
        </p:blipFill>
        <p:spPr>
          <a:xfrm>
            <a:off x="-3279140" y="-581025"/>
            <a:ext cx="14330045" cy="7974330"/>
          </a:xfrm>
          <a:prstGeom prst="rect">
            <a:avLst/>
          </a:prstGeom>
        </p:spPr>
      </p:pic>
      <p:sp>
        <p:nvSpPr>
          <p:cNvPr id="5" name="Text Box 4"/>
          <p:cNvSpPr txBox="1"/>
          <p:nvPr/>
        </p:nvSpPr>
        <p:spPr>
          <a:xfrm>
            <a:off x="-3279140" y="365125"/>
            <a:ext cx="12334240" cy="2061210"/>
          </a:xfrm>
          <a:prstGeom prst="rect">
            <a:avLst/>
          </a:prstGeom>
          <a:solidFill>
            <a:schemeClr val="accent4"/>
          </a:solidFill>
        </p:spPr>
        <p:txBody>
          <a:bodyPr wrap="square" rtlCol="0">
            <a:spAutoFit/>
          </a:bodyPr>
          <a:p>
            <a:pPr algn="l"/>
            <a:r>
              <a:rPr lang="en-US">
                <a:sym typeface="+mn-ea"/>
              </a:rPr>
              <a:t> </a:t>
            </a:r>
            <a:r>
              <a:rPr lang="en-US" sz="2800">
                <a:sym typeface="+mn-ea"/>
              </a:rPr>
              <a:t>Informații acumulate ca urmare a parcurgerii cursului de testare manuală;</a:t>
            </a:r>
            <a:endParaRPr lang="en-US" sz="2800"/>
          </a:p>
          <a:p>
            <a:pPr algn="l"/>
            <a:r>
              <a:rPr lang="en-US" sz="2000"/>
              <a:t>Cerințele de business sunt specificații detaliate ale funcționalităților, caracteristicilor și performanței unui produs software sau a unui proiect. Ele sunt create pentru a stabili scopul și obiectivele proiectului și pentru a ghida dezvoltarea, testarea și evaluarea produsului. Cerințele de business sunt de obicei create de către analiști de business, manageri de proiect sau alte părți interesate și sunt esențiale pentru a asigura că produsul satisface nevoile și așteptările clienților și ale organizației.</a:t>
            </a:r>
            <a:endParaRPr lang="en-US" sz="2000"/>
          </a:p>
        </p:txBody>
      </p:sp>
      <p:sp>
        <p:nvSpPr>
          <p:cNvPr id="297" name="Google Shape;297;p37"/>
          <p:cNvSpPr txBox="1"/>
          <p:nvPr/>
        </p:nvSpPr>
        <p:spPr>
          <a:xfrm>
            <a:off x="-3230880" y="4128135"/>
            <a:ext cx="3230880" cy="1756410"/>
          </a:xfrm>
          <a:prstGeom prst="rect">
            <a:avLst/>
          </a:prstGeom>
          <a:solidFill>
            <a:srgbClr val="FFC000"/>
          </a:solid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2A47"/>
              </a:buClr>
              <a:buSzPts val="3000"/>
              <a:buFont typeface="Roboto Black" panose="02000000000000000000"/>
              <a:buNone/>
              <a:defRPr sz="3000" b="0" i="0" u="none" strike="noStrike" cap="none">
                <a:solidFill>
                  <a:srgbClr val="0E2A47"/>
                </a:solidFill>
                <a:latin typeface="Roboto Black" panose="02000000000000000000"/>
                <a:ea typeface="Roboto Black" panose="02000000000000000000"/>
                <a:cs typeface="Roboto Black" panose="02000000000000000000"/>
                <a:sym typeface="Roboto Black" panose="02000000000000000000"/>
              </a:defRPr>
            </a:lvl1pPr>
            <a:lvl2pPr marR="0" lvl="1" algn="ctr" rtl="0">
              <a:lnSpc>
                <a:spcPct val="100000"/>
              </a:lnSpc>
              <a:spcBef>
                <a:spcPts val="0"/>
              </a:spcBef>
              <a:spcAft>
                <a:spcPts val="0"/>
              </a:spcAft>
              <a:buClr>
                <a:srgbClr val="0E2A47"/>
              </a:buClr>
              <a:buSzPts val="5200"/>
              <a:buFont typeface="Bree Serif" panose="02000503040000020004"/>
              <a:buNone/>
              <a:defRPr sz="5200" b="1" i="0" u="none" strike="noStrike" cap="none">
                <a:solidFill>
                  <a:srgbClr val="0E2A47"/>
                </a:solidFill>
                <a:latin typeface="Bree Serif" panose="02000503040000020004"/>
                <a:ea typeface="Bree Serif" panose="02000503040000020004"/>
                <a:cs typeface="Bree Serif" panose="02000503040000020004"/>
                <a:sym typeface="Bree Serif" panose="02000503040000020004"/>
              </a:defRPr>
            </a:lvl2pPr>
            <a:lvl3pPr marR="0" lvl="2" algn="ctr" rtl="0">
              <a:lnSpc>
                <a:spcPct val="100000"/>
              </a:lnSpc>
              <a:spcBef>
                <a:spcPts val="0"/>
              </a:spcBef>
              <a:spcAft>
                <a:spcPts val="0"/>
              </a:spcAft>
              <a:buClr>
                <a:srgbClr val="0E2A47"/>
              </a:buClr>
              <a:buSzPts val="5200"/>
              <a:buFont typeface="Bree Serif" panose="02000503040000020004"/>
              <a:buNone/>
              <a:defRPr sz="5200" b="1" i="0" u="none" strike="noStrike" cap="none">
                <a:solidFill>
                  <a:srgbClr val="0E2A47"/>
                </a:solidFill>
                <a:latin typeface="Bree Serif" panose="02000503040000020004"/>
                <a:ea typeface="Bree Serif" panose="02000503040000020004"/>
                <a:cs typeface="Bree Serif" panose="02000503040000020004"/>
                <a:sym typeface="Bree Serif" panose="02000503040000020004"/>
              </a:defRPr>
            </a:lvl3pPr>
            <a:lvl4pPr marR="0" lvl="3" algn="ctr" rtl="0">
              <a:lnSpc>
                <a:spcPct val="100000"/>
              </a:lnSpc>
              <a:spcBef>
                <a:spcPts val="0"/>
              </a:spcBef>
              <a:spcAft>
                <a:spcPts val="0"/>
              </a:spcAft>
              <a:buClr>
                <a:srgbClr val="0E2A47"/>
              </a:buClr>
              <a:buSzPts val="5200"/>
              <a:buFont typeface="Bree Serif" panose="02000503040000020004"/>
              <a:buNone/>
              <a:defRPr sz="5200" b="1" i="0" u="none" strike="noStrike" cap="none">
                <a:solidFill>
                  <a:srgbClr val="0E2A47"/>
                </a:solidFill>
                <a:latin typeface="Bree Serif" panose="02000503040000020004"/>
                <a:ea typeface="Bree Serif" panose="02000503040000020004"/>
                <a:cs typeface="Bree Serif" panose="02000503040000020004"/>
                <a:sym typeface="Bree Serif" panose="02000503040000020004"/>
              </a:defRPr>
            </a:lvl4pPr>
            <a:lvl5pPr marR="0" lvl="4" algn="ctr" rtl="0">
              <a:lnSpc>
                <a:spcPct val="100000"/>
              </a:lnSpc>
              <a:spcBef>
                <a:spcPts val="0"/>
              </a:spcBef>
              <a:spcAft>
                <a:spcPts val="0"/>
              </a:spcAft>
              <a:buClr>
                <a:srgbClr val="0E2A47"/>
              </a:buClr>
              <a:buSzPts val="5200"/>
              <a:buFont typeface="Bree Serif" panose="02000503040000020004"/>
              <a:buNone/>
              <a:defRPr sz="5200" b="1" i="0" u="none" strike="noStrike" cap="none">
                <a:solidFill>
                  <a:srgbClr val="0E2A47"/>
                </a:solidFill>
                <a:latin typeface="Bree Serif" panose="02000503040000020004"/>
                <a:ea typeface="Bree Serif" panose="02000503040000020004"/>
                <a:cs typeface="Bree Serif" panose="02000503040000020004"/>
                <a:sym typeface="Bree Serif" panose="02000503040000020004"/>
              </a:defRPr>
            </a:lvl5pPr>
            <a:lvl6pPr marR="0" lvl="5" algn="ctr" rtl="0">
              <a:lnSpc>
                <a:spcPct val="100000"/>
              </a:lnSpc>
              <a:spcBef>
                <a:spcPts val="0"/>
              </a:spcBef>
              <a:spcAft>
                <a:spcPts val="0"/>
              </a:spcAft>
              <a:buClr>
                <a:srgbClr val="0E2A47"/>
              </a:buClr>
              <a:buSzPts val="5200"/>
              <a:buFont typeface="Bree Serif" panose="02000503040000020004"/>
              <a:buNone/>
              <a:defRPr sz="5200" b="1" i="0" u="none" strike="noStrike" cap="none">
                <a:solidFill>
                  <a:srgbClr val="0E2A47"/>
                </a:solidFill>
                <a:latin typeface="Bree Serif" panose="02000503040000020004"/>
                <a:ea typeface="Bree Serif" panose="02000503040000020004"/>
                <a:cs typeface="Bree Serif" panose="02000503040000020004"/>
                <a:sym typeface="Bree Serif" panose="02000503040000020004"/>
              </a:defRPr>
            </a:lvl6pPr>
            <a:lvl7pPr marR="0" lvl="6" algn="ctr" rtl="0">
              <a:lnSpc>
                <a:spcPct val="100000"/>
              </a:lnSpc>
              <a:spcBef>
                <a:spcPts val="0"/>
              </a:spcBef>
              <a:spcAft>
                <a:spcPts val="0"/>
              </a:spcAft>
              <a:buClr>
                <a:srgbClr val="0E2A47"/>
              </a:buClr>
              <a:buSzPts val="5200"/>
              <a:buFont typeface="Bree Serif" panose="02000503040000020004"/>
              <a:buNone/>
              <a:defRPr sz="5200" b="1" i="0" u="none" strike="noStrike" cap="none">
                <a:solidFill>
                  <a:srgbClr val="0E2A47"/>
                </a:solidFill>
                <a:latin typeface="Bree Serif" panose="02000503040000020004"/>
                <a:ea typeface="Bree Serif" panose="02000503040000020004"/>
                <a:cs typeface="Bree Serif" panose="02000503040000020004"/>
                <a:sym typeface="Bree Serif" panose="02000503040000020004"/>
              </a:defRPr>
            </a:lvl7pPr>
            <a:lvl8pPr marR="0" lvl="7" algn="ctr" rtl="0">
              <a:lnSpc>
                <a:spcPct val="100000"/>
              </a:lnSpc>
              <a:spcBef>
                <a:spcPts val="0"/>
              </a:spcBef>
              <a:spcAft>
                <a:spcPts val="0"/>
              </a:spcAft>
              <a:buClr>
                <a:srgbClr val="0E2A47"/>
              </a:buClr>
              <a:buSzPts val="5200"/>
              <a:buFont typeface="Bree Serif" panose="02000503040000020004"/>
              <a:buNone/>
              <a:defRPr sz="5200" b="1" i="0" u="none" strike="noStrike" cap="none">
                <a:solidFill>
                  <a:srgbClr val="0E2A47"/>
                </a:solidFill>
                <a:latin typeface="Bree Serif" panose="02000503040000020004"/>
                <a:ea typeface="Bree Serif" panose="02000503040000020004"/>
                <a:cs typeface="Bree Serif" panose="02000503040000020004"/>
                <a:sym typeface="Bree Serif" panose="02000503040000020004"/>
              </a:defRPr>
            </a:lvl8pPr>
            <a:lvl9pPr marR="0" lvl="8" algn="ctr" rtl="0">
              <a:lnSpc>
                <a:spcPct val="100000"/>
              </a:lnSpc>
              <a:spcBef>
                <a:spcPts val="0"/>
              </a:spcBef>
              <a:spcAft>
                <a:spcPts val="0"/>
              </a:spcAft>
              <a:buClr>
                <a:srgbClr val="0E2A47"/>
              </a:buClr>
              <a:buSzPts val="5200"/>
              <a:buFont typeface="Bree Serif" panose="02000503040000020004"/>
              <a:buNone/>
              <a:defRPr sz="5200" b="1" i="0" u="none" strike="noStrike" cap="none">
                <a:solidFill>
                  <a:srgbClr val="0E2A47"/>
                </a:solidFill>
                <a:latin typeface="Bree Serif" panose="02000503040000020004"/>
                <a:ea typeface="Bree Serif" panose="02000503040000020004"/>
                <a:cs typeface="Bree Serif" panose="02000503040000020004"/>
                <a:sym typeface="Bree Serif" panose="02000503040000020004"/>
              </a:defRPr>
            </a:lvl9pPr>
          </a:lstStyle>
          <a:p>
            <a:pPr marL="0" lvl="0" indent="0" algn="ctr" rtl="0">
              <a:lnSpc>
                <a:spcPct val="100000"/>
              </a:lnSpc>
              <a:spcBef>
                <a:spcPts val="0"/>
              </a:spcBef>
              <a:spcAft>
                <a:spcPts val="0"/>
              </a:spcAft>
              <a:buSzPts val="3000"/>
              <a:buNone/>
            </a:pPr>
            <a:r>
              <a:rPr lang="en-GB" sz="3300">
                <a:solidFill>
                  <a:schemeClr val="tx1"/>
                </a:solidFill>
              </a:rPr>
              <a:t>Contextul sistemelor software</a:t>
            </a:r>
            <a:endParaRPr lang="en-GB" sz="3300">
              <a:solidFill>
                <a:schemeClr val="tx1"/>
              </a:solidFill>
            </a:endParaRPr>
          </a:p>
        </p:txBody>
      </p:sp>
      <p:grpSp>
        <p:nvGrpSpPr>
          <p:cNvPr id="298" name="Google Shape;298;p37"/>
          <p:cNvGrpSpPr/>
          <p:nvPr/>
        </p:nvGrpSpPr>
        <p:grpSpPr>
          <a:xfrm>
            <a:off x="867410" y="2231390"/>
            <a:ext cx="7284085" cy="4627245"/>
            <a:chOff x="0" y="2319"/>
            <a:chExt cx="6245463" cy="5584680"/>
          </a:xfrm>
        </p:grpSpPr>
        <p:sp>
          <p:nvSpPr>
            <p:cNvPr id="299" name="Google Shape;299;p37"/>
            <p:cNvSpPr/>
            <p:nvPr/>
          </p:nvSpPr>
          <p:spPr>
            <a:xfrm>
              <a:off x="0" y="2319"/>
              <a:ext cx="6245400" cy="1175700"/>
            </a:xfrm>
            <a:prstGeom prst="roundRect">
              <a:avLst>
                <a:gd name="adj" fmla="val 10000"/>
              </a:avLst>
            </a:prstGeom>
            <a:solidFill>
              <a:srgbClr val="F2F2F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0" name="Google Shape;300;p37"/>
            <p:cNvSpPr/>
            <p:nvPr/>
          </p:nvSpPr>
          <p:spPr>
            <a:xfrm>
              <a:off x="355657" y="266858"/>
              <a:ext cx="646800" cy="646800"/>
            </a:xfrm>
            <a:prstGeom prst="rect">
              <a:avLst/>
            </a:prstGeom>
            <a:blipFill rotWithShape="1">
              <a:blip r:embed="rId2"/>
              <a:stretch>
                <a:fillRect/>
              </a:stretch>
            </a:blip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37"/>
            <p:cNvSpPr/>
            <p:nvPr/>
          </p:nvSpPr>
          <p:spPr>
            <a:xfrm>
              <a:off x="1357965" y="2319"/>
              <a:ext cx="4887300" cy="1175700"/>
            </a:xfrm>
            <a:prstGeom prst="rect">
              <a:avLst/>
            </a:prstGeom>
            <a:no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37"/>
            <p:cNvSpPr txBox="1"/>
            <p:nvPr/>
          </p:nvSpPr>
          <p:spPr>
            <a:xfrm>
              <a:off x="1226142" y="2319"/>
              <a:ext cx="5019321" cy="1175683"/>
            </a:xfrm>
            <a:prstGeom prst="rect">
              <a:avLst/>
            </a:prstGeom>
            <a:noFill/>
            <a:ln>
              <a:noFill/>
            </a:ln>
          </p:spPr>
          <p:txBody>
            <a:bodyPr spcFirstLastPara="1" wrap="square" lIns="124425" tIns="124425" rIns="124425" bIns="124425" anchor="ctr" anchorCtr="0">
              <a:noAutofit/>
            </a:bodyPr>
            <a:p>
              <a:pPr marL="0" marR="0" lvl="0" indent="0" algn="l" rtl="0">
                <a:lnSpc>
                  <a:spcPct val="100000"/>
                </a:lnSpc>
                <a:spcBef>
                  <a:spcPts val="0"/>
                </a:spcBef>
                <a:spcAft>
                  <a:spcPts val="0"/>
                </a:spcAft>
                <a:buClr>
                  <a:srgbClr val="000000"/>
                </a:buClr>
                <a:buSzPts val="1900"/>
                <a:buFont typeface="Calibri" panose="020F0502020204030204"/>
                <a:buNone/>
              </a:pPr>
              <a:r>
                <a:rPr lang="en-GB" sz="1500" b="0" i="0" u="none" strike="noStrike" cap="none">
                  <a:solidFill>
                    <a:srgbClr val="000000"/>
                  </a:solidFill>
                  <a:latin typeface="Calibri" panose="020F0502020204030204"/>
                  <a:ea typeface="Calibri" panose="020F0502020204030204"/>
                  <a:cs typeface="Calibri" panose="020F0502020204030204"/>
                  <a:sym typeface="Calibri" panose="020F0502020204030204"/>
                </a:rPr>
                <a:t>Sistemele software sunt prezente peste tot în viața de zi cu zi</a:t>
              </a:r>
              <a:endParaRPr sz="15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3" name="Google Shape;303;p37"/>
            <p:cNvSpPr/>
            <p:nvPr/>
          </p:nvSpPr>
          <p:spPr>
            <a:xfrm>
              <a:off x="0" y="1471979"/>
              <a:ext cx="6245400" cy="1175700"/>
            </a:xfrm>
            <a:prstGeom prst="roundRect">
              <a:avLst>
                <a:gd name="adj" fmla="val 10000"/>
              </a:avLst>
            </a:prstGeom>
            <a:solidFill>
              <a:srgbClr val="F2F2F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4" name="Google Shape;304;p37"/>
            <p:cNvSpPr/>
            <p:nvPr/>
          </p:nvSpPr>
          <p:spPr>
            <a:xfrm>
              <a:off x="355657" y="1736518"/>
              <a:ext cx="646800" cy="646800"/>
            </a:xfrm>
            <a:prstGeom prst="rect">
              <a:avLst/>
            </a:prstGeom>
            <a:blipFill rotWithShape="1">
              <a:blip r:embed="rId3"/>
              <a:stretch>
                <a:fillRect/>
              </a:stretch>
            </a:blip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37"/>
            <p:cNvSpPr/>
            <p:nvPr/>
          </p:nvSpPr>
          <p:spPr>
            <a:xfrm>
              <a:off x="1357965" y="1471979"/>
              <a:ext cx="4887300" cy="1175700"/>
            </a:xfrm>
            <a:prstGeom prst="rect">
              <a:avLst/>
            </a:prstGeom>
            <a:no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6" name="Google Shape;306;p37"/>
            <p:cNvSpPr txBox="1"/>
            <p:nvPr/>
          </p:nvSpPr>
          <p:spPr>
            <a:xfrm>
              <a:off x="1357965" y="1471979"/>
              <a:ext cx="4887300" cy="1175700"/>
            </a:xfrm>
            <a:prstGeom prst="rect">
              <a:avLst/>
            </a:prstGeom>
            <a:noFill/>
            <a:ln>
              <a:noFill/>
            </a:ln>
          </p:spPr>
          <p:txBody>
            <a:bodyPr spcFirstLastPara="1" wrap="square" lIns="124425" tIns="124425" rIns="124425" bIns="124425" anchor="ctr" anchorCtr="0">
              <a:noAutofit/>
            </a:bodyPr>
            <a:p>
              <a:pPr marL="0" marR="0" lvl="0" indent="0" algn="l" rtl="0">
                <a:lnSpc>
                  <a:spcPct val="100000"/>
                </a:lnSpc>
                <a:spcBef>
                  <a:spcPts val="0"/>
                </a:spcBef>
                <a:spcAft>
                  <a:spcPts val="0"/>
                </a:spcAft>
                <a:buClr>
                  <a:srgbClr val="000000"/>
                </a:buClr>
                <a:buSzPts val="1900"/>
                <a:buFont typeface="Calibri" panose="020F0502020204030204"/>
                <a:buNone/>
              </a:pPr>
              <a:r>
                <a:rPr lang="en-GB" sz="1500" b="0" i="0" u="none" strike="noStrike" cap="none">
                  <a:solidFill>
                    <a:srgbClr val="000000"/>
                  </a:solidFill>
                  <a:latin typeface="Calibri" panose="020F0502020204030204"/>
                  <a:ea typeface="Calibri" panose="020F0502020204030204"/>
                  <a:cs typeface="Calibri" panose="020F0502020204030204"/>
                  <a:sym typeface="Calibri" panose="020F0502020204030204"/>
                </a:rPr>
                <a:t>Fiecare persoană a întâlnit măcar o dată o situație în care un produs software nu a funcționat</a:t>
              </a:r>
              <a:endParaRPr sz="15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7" name="Google Shape;307;p37"/>
            <p:cNvSpPr/>
            <p:nvPr/>
          </p:nvSpPr>
          <p:spPr>
            <a:xfrm>
              <a:off x="0" y="2941639"/>
              <a:ext cx="6245400" cy="1175700"/>
            </a:xfrm>
            <a:prstGeom prst="roundRect">
              <a:avLst>
                <a:gd name="adj" fmla="val 10000"/>
              </a:avLst>
            </a:prstGeom>
            <a:solidFill>
              <a:srgbClr val="F2F2F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8" name="Google Shape;308;p37"/>
            <p:cNvSpPr/>
            <p:nvPr/>
          </p:nvSpPr>
          <p:spPr>
            <a:xfrm>
              <a:off x="355657" y="3206178"/>
              <a:ext cx="646800" cy="646800"/>
            </a:xfrm>
            <a:prstGeom prst="rect">
              <a:avLst/>
            </a:prstGeom>
            <a:blipFill rotWithShape="1">
              <a:blip r:embed="rId4"/>
              <a:stretch>
                <a:fillRect/>
              </a:stretch>
            </a:blip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9" name="Google Shape;309;p37"/>
            <p:cNvSpPr/>
            <p:nvPr/>
          </p:nvSpPr>
          <p:spPr>
            <a:xfrm>
              <a:off x="1357965" y="2941639"/>
              <a:ext cx="4887300" cy="1175700"/>
            </a:xfrm>
            <a:prstGeom prst="rect">
              <a:avLst/>
            </a:prstGeom>
            <a:no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0" name="Google Shape;310;p37"/>
            <p:cNvSpPr txBox="1"/>
            <p:nvPr/>
          </p:nvSpPr>
          <p:spPr>
            <a:xfrm>
              <a:off x="1357965" y="2941639"/>
              <a:ext cx="4887300" cy="1175700"/>
            </a:xfrm>
            <a:prstGeom prst="rect">
              <a:avLst/>
            </a:prstGeom>
            <a:noFill/>
            <a:ln>
              <a:noFill/>
            </a:ln>
          </p:spPr>
          <p:txBody>
            <a:bodyPr spcFirstLastPara="1" wrap="square" lIns="124425" tIns="124425" rIns="124425" bIns="124425" anchor="ctr" anchorCtr="0">
              <a:noAutofit/>
            </a:bodyPr>
            <a:p>
              <a:pPr marL="0" marR="0" lvl="0" indent="0" algn="l" rtl="0">
                <a:lnSpc>
                  <a:spcPct val="100000"/>
                </a:lnSpc>
                <a:spcBef>
                  <a:spcPts val="0"/>
                </a:spcBef>
                <a:spcAft>
                  <a:spcPts val="0"/>
                </a:spcAft>
                <a:buClr>
                  <a:srgbClr val="000000"/>
                </a:buClr>
                <a:buSzPts val="1900"/>
                <a:buFont typeface="Calibri" panose="020F0502020204030204"/>
                <a:buNone/>
              </a:pPr>
              <a:r>
                <a:rPr lang="en-GB" sz="1500" b="0" i="0" u="none" strike="noStrike" cap="none">
                  <a:solidFill>
                    <a:srgbClr val="000000"/>
                  </a:solidFill>
                  <a:latin typeface="Calibri" panose="020F0502020204030204"/>
                  <a:ea typeface="Calibri" panose="020F0502020204030204"/>
                  <a:cs typeface="Calibri" panose="020F0502020204030204"/>
                  <a:sym typeface="Calibri" panose="020F0502020204030204"/>
                </a:rPr>
                <a:t>Un produs software care nu funcționează poate cauza pierderi de timp, pierderi financiare sau chiar pierderea sănătății</a:t>
              </a:r>
              <a:endParaRPr sz="15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37"/>
            <p:cNvSpPr/>
            <p:nvPr/>
          </p:nvSpPr>
          <p:spPr>
            <a:xfrm>
              <a:off x="0" y="4411299"/>
              <a:ext cx="6245400" cy="1175700"/>
            </a:xfrm>
            <a:prstGeom prst="roundRect">
              <a:avLst>
                <a:gd name="adj" fmla="val 10000"/>
              </a:avLst>
            </a:prstGeom>
            <a:solidFill>
              <a:srgbClr val="F2F2F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2" name="Google Shape;312;p37"/>
            <p:cNvSpPr/>
            <p:nvPr/>
          </p:nvSpPr>
          <p:spPr>
            <a:xfrm>
              <a:off x="355657" y="4675838"/>
              <a:ext cx="646800" cy="646800"/>
            </a:xfrm>
            <a:prstGeom prst="rect">
              <a:avLst/>
            </a:prstGeom>
            <a:blipFill rotWithShape="1">
              <a:blip r:embed="rId5"/>
              <a:stretch>
                <a:fillRect/>
              </a:stretch>
            </a:blip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37"/>
            <p:cNvSpPr/>
            <p:nvPr/>
          </p:nvSpPr>
          <p:spPr>
            <a:xfrm>
              <a:off x="1357965" y="4411299"/>
              <a:ext cx="4887300" cy="1175700"/>
            </a:xfrm>
            <a:prstGeom prst="rect">
              <a:avLst/>
            </a:prstGeom>
            <a:no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37"/>
            <p:cNvSpPr txBox="1"/>
            <p:nvPr/>
          </p:nvSpPr>
          <p:spPr>
            <a:xfrm>
              <a:off x="1357965" y="4411299"/>
              <a:ext cx="4887300" cy="1175700"/>
            </a:xfrm>
            <a:prstGeom prst="rect">
              <a:avLst/>
            </a:prstGeom>
            <a:noFill/>
            <a:ln>
              <a:noFill/>
            </a:ln>
          </p:spPr>
          <p:txBody>
            <a:bodyPr spcFirstLastPara="1" wrap="square" lIns="124425" tIns="124425" rIns="124425" bIns="124425" anchor="ctr" anchorCtr="0">
              <a:noAutofit/>
            </a:bodyPr>
            <a:p>
              <a:pPr marL="0" marR="0" lvl="0" indent="0" algn="l" rtl="0">
                <a:lnSpc>
                  <a:spcPct val="100000"/>
                </a:lnSpc>
                <a:spcBef>
                  <a:spcPts val="0"/>
                </a:spcBef>
                <a:spcAft>
                  <a:spcPts val="0"/>
                </a:spcAft>
                <a:buClr>
                  <a:srgbClr val="000000"/>
                </a:buClr>
                <a:buSzPts val="1900"/>
                <a:buFont typeface="Calibri" panose="020F0502020204030204"/>
                <a:buNone/>
              </a:pPr>
              <a:r>
                <a:rPr lang="en-GB" sz="1500" b="0" i="0" u="none" strike="noStrike" cap="none">
                  <a:solidFill>
                    <a:srgbClr val="000000"/>
                  </a:solidFill>
                  <a:latin typeface="Calibri" panose="020F0502020204030204"/>
                  <a:ea typeface="Calibri" panose="020F0502020204030204"/>
                  <a:cs typeface="Calibri" panose="020F0502020204030204"/>
                  <a:sym typeface="Calibri" panose="020F0502020204030204"/>
                </a:rPr>
                <a:t>În cazuri extreme poate duce chiar la pierderea vieții</a:t>
              </a:r>
              <a:endParaRPr sz="15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2)"/>
          <p:cNvPicPr>
            <a:picLocks noChangeAspect="1"/>
          </p:cNvPicPr>
          <p:nvPr>
            <p:ph idx="1"/>
          </p:nvPr>
        </p:nvPicPr>
        <p:blipFill>
          <a:blip r:embed="rId1"/>
          <a:stretch>
            <a:fillRect/>
          </a:stretch>
        </p:blipFill>
        <p:spPr>
          <a:xfrm>
            <a:off x="-111760" y="-127000"/>
            <a:ext cx="12193270" cy="6858000"/>
          </a:xfrm>
          <a:prstGeom prst="rect">
            <a:avLst/>
          </a:prstGeom>
        </p:spPr>
      </p:pic>
      <p:sp>
        <p:nvSpPr>
          <p:cNvPr id="3" name="Text Box 2"/>
          <p:cNvSpPr txBox="1"/>
          <p:nvPr/>
        </p:nvSpPr>
        <p:spPr>
          <a:xfrm>
            <a:off x="353060" y="3106420"/>
            <a:ext cx="10212070" cy="368300"/>
          </a:xfrm>
          <a:prstGeom prst="rect">
            <a:avLst/>
          </a:prstGeom>
          <a:noFill/>
        </p:spPr>
        <p:txBody>
          <a:bodyPr wrap="square" rtlCol="0" anchor="t">
            <a:spAutoFit/>
          </a:bodyPr>
          <a:p>
            <a:r>
              <a:rPr lang="en-US"/>
              <a:t>The 'Autentificare' buThe 'Autentificare' button is not visibletton is not visible</a:t>
            </a:r>
            <a:endParaRPr lang="en-US"/>
          </a:p>
        </p:txBody>
      </p:sp>
      <p:sp>
        <p:nvSpPr>
          <p:cNvPr id="98" name="Google Shape;98;p3"/>
          <p:cNvSpPr txBox="1"/>
          <p:nvPr/>
        </p:nvSpPr>
        <p:spPr>
          <a:xfrm>
            <a:off x="746760" y="681355"/>
            <a:ext cx="11154410" cy="5494655"/>
          </a:xfrm>
          <a:prstGeom prst="rect">
            <a:avLst/>
          </a:prstGeom>
          <a:solidFill>
            <a:srgbClr val="FFC000"/>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600"/>
              </a:spcBef>
              <a:spcAft>
                <a:spcPts val="0"/>
              </a:spcAft>
              <a:buClr>
                <a:srgbClr val="855D5D"/>
              </a:buClr>
              <a:buSzPts val="1800"/>
              <a:buFont typeface="Arial" panose="020B0604020202020204"/>
              <a:buChar char="•"/>
              <a:def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L="914400" marR="0" lvl="1" indent="-342900" algn="l" rtl="0">
              <a:lnSpc>
                <a:spcPct val="90000"/>
              </a:lnSpc>
              <a:spcBef>
                <a:spcPts val="600"/>
              </a:spcBef>
              <a:spcAft>
                <a:spcPts val="0"/>
              </a:spcAft>
              <a:buClr>
                <a:srgbClr val="855D5D"/>
              </a:buClr>
              <a:buSzPts val="1800"/>
              <a:buFont typeface="Arial" panose="020B0604020202020204"/>
              <a:buChar char="–"/>
              <a:defRPr sz="20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L="1371600" marR="0" lvl="2" indent="-342900" algn="l" rtl="0">
              <a:lnSpc>
                <a:spcPct val="90000"/>
              </a:lnSpc>
              <a:spcBef>
                <a:spcPts val="600"/>
              </a:spcBef>
              <a:spcAft>
                <a:spcPts val="0"/>
              </a:spcAft>
              <a:buClr>
                <a:srgbClr val="855D5D"/>
              </a:buClr>
              <a:buSzPts val="1800"/>
              <a:buFont typeface="Arial" panose="020B0604020202020204"/>
              <a:buChar char="–"/>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L="1828800" marR="0" lvl="3" indent="-342900" algn="l" rtl="0">
              <a:lnSpc>
                <a:spcPct val="90000"/>
              </a:lnSpc>
              <a:spcBef>
                <a:spcPts val="600"/>
              </a:spcBef>
              <a:spcAft>
                <a:spcPts val="0"/>
              </a:spcAft>
              <a:buClr>
                <a:srgbClr val="855D5D"/>
              </a:buClr>
              <a:buSzPts val="18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L="2286000" marR="0" lvl="4" indent="-330200" algn="l" rtl="0">
              <a:lnSpc>
                <a:spcPct val="90000"/>
              </a:lnSpc>
              <a:spcBef>
                <a:spcPts val="600"/>
              </a:spcBef>
              <a:spcAft>
                <a:spcPts val="0"/>
              </a:spcAft>
              <a:buClr>
                <a:srgbClr val="855D5D"/>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L="2743200" marR="0" lvl="5"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L="3200400" marR="0" lvl="6"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L="3657600" marR="0" lvl="7"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L="4114800" marR="0" lvl="8"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l" rtl="0">
              <a:lnSpc>
                <a:spcPct val="90000"/>
              </a:lnSpc>
              <a:spcBef>
                <a:spcPts val="0"/>
              </a:spcBef>
              <a:spcAft>
                <a:spcPts val="0"/>
              </a:spcAft>
              <a:buSzPts val="2400"/>
              <a:buNone/>
            </a:pPr>
            <a:r>
              <a:rPr b="1"/>
              <a:t> </a:t>
            </a:r>
            <a:r>
              <a:rPr lang="en-US" b="1"/>
              <a:t>D</a:t>
            </a:r>
            <a:r>
              <a:rPr b="1"/>
              <a:t>iferența între un test condition și test case</a:t>
            </a:r>
            <a:r>
              <a:rPr lang="en-US" b="1"/>
              <a:t>.</a:t>
            </a:r>
            <a:endParaRPr b="1"/>
          </a:p>
          <a:p>
            <a:pPr marL="0" lvl="0" indent="0" algn="l" rtl="0">
              <a:lnSpc>
                <a:spcPct val="90000"/>
              </a:lnSpc>
              <a:spcBef>
                <a:spcPts val="0"/>
              </a:spcBef>
              <a:spcAft>
                <a:spcPts val="0"/>
              </a:spcAft>
              <a:buSzPts val="2400"/>
              <a:buNone/>
            </a:pPr>
            <a:endParaRPr sz="2000"/>
          </a:p>
          <a:p>
            <a:pPr marL="0" lvl="0" indent="0" algn="l" rtl="0">
              <a:lnSpc>
                <a:spcPct val="90000"/>
              </a:lnSpc>
              <a:spcBef>
                <a:spcPts val="0"/>
              </a:spcBef>
              <a:spcAft>
                <a:spcPts val="0"/>
              </a:spcAft>
              <a:buSzPts val="2400"/>
              <a:buNone/>
            </a:pPr>
            <a:r>
              <a:rPr lang="en-US" sz="2000" b="1"/>
              <a:t> -</a:t>
            </a:r>
            <a:r>
              <a:rPr sz="2000" b="1"/>
              <a:t>Un test condition (condiție de testare)</a:t>
            </a:r>
            <a:r>
              <a:rPr sz="2000"/>
              <a:t> este o specificație a unei situații sau a unei condiții care trebuie testată pentru a verifica funcționalitatea unui sistem sau a unei aplicații.</a:t>
            </a:r>
            <a:endParaRPr sz="2000"/>
          </a:p>
          <a:p>
            <a:pPr marL="0" lvl="0" indent="0" algn="l" rtl="0">
              <a:lnSpc>
                <a:spcPct val="90000"/>
              </a:lnSpc>
              <a:spcBef>
                <a:spcPts val="0"/>
              </a:spcBef>
              <a:spcAft>
                <a:spcPts val="0"/>
              </a:spcAft>
              <a:buSzPts val="2400"/>
              <a:buNone/>
            </a:pPr>
            <a:r>
              <a:rPr sz="2000" b="1"/>
              <a:t> </a:t>
            </a:r>
            <a:r>
              <a:rPr lang="en-US" sz="2000" b="1"/>
              <a:t>-</a:t>
            </a:r>
            <a:r>
              <a:rPr sz="2000" b="1"/>
              <a:t>Un test case (caz de testare) </a:t>
            </a:r>
            <a:r>
              <a:rPr sz="2000"/>
              <a:t>este un set detaliat de instrucțiuni și pași care descriu cum trebuie efectuat un test specific pentru a verifica dacă o anumită funcționalitate funcționează corect. Diferența principală este că testul condițional stabilește ce trebuie testat, în timp ce cazul de testare stabilește cum trebuie testat.</a:t>
            </a:r>
            <a:endParaRPr sz="2000"/>
          </a:p>
          <a:p>
            <a:pPr marL="0" lvl="0" indent="0" algn="l" rtl="0">
              <a:lnSpc>
                <a:spcPct val="90000"/>
              </a:lnSpc>
              <a:spcBef>
                <a:spcPts val="0"/>
              </a:spcBef>
              <a:spcAft>
                <a:spcPts val="0"/>
              </a:spcAft>
              <a:buSzPts val="2400"/>
              <a:buNone/>
            </a:pPr>
            <a:r>
              <a:rPr b="1"/>
              <a:t>Etapele procesului de testare includ:</a:t>
            </a:r>
            <a:endParaRPr b="1"/>
          </a:p>
          <a:p>
            <a:pPr marL="0" lvl="0" indent="0" algn="l" rtl="0">
              <a:lnSpc>
                <a:spcPct val="90000"/>
              </a:lnSpc>
              <a:spcBef>
                <a:spcPts val="0"/>
              </a:spcBef>
              <a:spcAft>
                <a:spcPts val="0"/>
              </a:spcAft>
              <a:buSzPts val="2400"/>
              <a:buNone/>
            </a:pPr>
            <a:r>
              <a:rPr sz="2000" b="1"/>
              <a:t>a</a:t>
            </a:r>
            <a:r>
              <a:rPr sz="2000"/>
              <a:t>.</a:t>
            </a:r>
            <a:r>
              <a:rPr sz="2000">
                <a:solidFill>
                  <a:schemeClr val="tx1"/>
                </a:solidFill>
              </a:rPr>
              <a:t> </a:t>
            </a:r>
            <a:r>
              <a:rPr sz="2000" b="1">
                <a:solidFill>
                  <a:schemeClr val="tx1"/>
                </a:solidFill>
              </a:rPr>
              <a:t>Planificarea testării:</a:t>
            </a:r>
            <a:r>
              <a:rPr sz="2000">
                <a:solidFill>
                  <a:srgbClr val="FF0000"/>
                </a:solidFill>
              </a:rPr>
              <a:t> </a:t>
            </a:r>
            <a:r>
              <a:rPr sz="2000"/>
              <a:t>Definirea obiectivelor, a resurselor, a planului de testare și a priorităților.</a:t>
            </a:r>
            <a:endParaRPr sz="2000"/>
          </a:p>
          <a:p>
            <a:pPr marL="0" lvl="0" indent="0" algn="l" rtl="0">
              <a:lnSpc>
                <a:spcPct val="90000"/>
              </a:lnSpc>
              <a:spcBef>
                <a:spcPts val="0"/>
              </a:spcBef>
              <a:spcAft>
                <a:spcPts val="0"/>
              </a:spcAft>
              <a:buSzPts val="2400"/>
              <a:buNone/>
            </a:pPr>
            <a:r>
              <a:rPr sz="2000" b="1"/>
              <a:t>b. </a:t>
            </a:r>
            <a:r>
              <a:rPr lang="en-US" sz="2000" b="1"/>
              <a:t>Monitorizare si control</a:t>
            </a:r>
            <a:r>
              <a:rPr sz="2000" b="1"/>
              <a:t>:</a:t>
            </a:r>
            <a:r>
              <a:rPr sz="2000"/>
              <a:t> Examinarea cerințelor pentru a înțelege ce trebuie testat.</a:t>
            </a:r>
            <a:endParaRPr sz="2000"/>
          </a:p>
          <a:p>
            <a:pPr marL="0" lvl="0" indent="0" algn="l" rtl="0">
              <a:lnSpc>
                <a:spcPct val="90000"/>
              </a:lnSpc>
              <a:spcBef>
                <a:spcPts val="0"/>
              </a:spcBef>
              <a:spcAft>
                <a:spcPts val="0"/>
              </a:spcAft>
              <a:buSzPts val="2400"/>
              <a:buNone/>
            </a:pPr>
            <a:r>
              <a:rPr sz="2000" b="1"/>
              <a:t>c</a:t>
            </a:r>
            <a:r>
              <a:rPr sz="2000"/>
              <a:t>.</a:t>
            </a:r>
            <a:r>
              <a:rPr sz="2000" b="1"/>
              <a:t> </a:t>
            </a:r>
            <a:r>
              <a:rPr lang="en-US" sz="2000" b="1"/>
              <a:t>Analiza</a:t>
            </a:r>
            <a:r>
              <a:rPr sz="2000" b="1"/>
              <a:t>: </a:t>
            </a:r>
            <a:r>
              <a:rPr sz="2000"/>
              <a:t>Crearea testelor, inclusiv specificarea datelor de intrare și așteptările de ieșire.</a:t>
            </a:r>
            <a:endParaRPr sz="2000"/>
          </a:p>
          <a:p>
            <a:pPr marL="0" lvl="0" indent="0" algn="l" rtl="0">
              <a:lnSpc>
                <a:spcPct val="90000"/>
              </a:lnSpc>
              <a:spcBef>
                <a:spcPts val="0"/>
              </a:spcBef>
              <a:spcAft>
                <a:spcPts val="0"/>
              </a:spcAft>
              <a:buSzPts val="2400"/>
              <a:buNone/>
            </a:pPr>
            <a:r>
              <a:rPr sz="2000" b="1"/>
              <a:t>d</a:t>
            </a:r>
            <a:r>
              <a:rPr sz="2000"/>
              <a:t>.</a:t>
            </a:r>
            <a:r>
              <a:rPr sz="2000" b="1"/>
              <a:t> </a:t>
            </a:r>
            <a:r>
              <a:rPr lang="en-US" sz="2000" b="1"/>
              <a:t>Design</a:t>
            </a:r>
            <a:r>
              <a:rPr sz="2000" b="1"/>
              <a:t>: </a:t>
            </a:r>
            <a:r>
              <a:rPr sz="2000"/>
              <a:t>Dezvoltarea și configurarea mediului de testare și a datelor de test.</a:t>
            </a:r>
            <a:endParaRPr sz="2000"/>
          </a:p>
          <a:p>
            <a:pPr marL="0" lvl="0" indent="0" algn="l" rtl="0">
              <a:lnSpc>
                <a:spcPct val="90000"/>
              </a:lnSpc>
              <a:spcBef>
                <a:spcPts val="0"/>
              </a:spcBef>
              <a:spcAft>
                <a:spcPts val="0"/>
              </a:spcAft>
              <a:buSzPts val="2400"/>
              <a:buNone/>
            </a:pPr>
            <a:r>
              <a:rPr sz="2000" b="1"/>
              <a:t>e. </a:t>
            </a:r>
            <a:r>
              <a:rPr lang="en-US" sz="2000" b="1"/>
              <a:t>Implementare</a:t>
            </a:r>
            <a:r>
              <a:rPr sz="2000" b="1"/>
              <a:t>: </a:t>
            </a:r>
            <a:r>
              <a:rPr sz="2000"/>
              <a:t>Rularea testelor și înregistrarea rezultatelor.</a:t>
            </a:r>
            <a:endParaRPr sz="2000"/>
          </a:p>
          <a:p>
            <a:pPr marL="0" lvl="0" indent="0" algn="l" rtl="0">
              <a:lnSpc>
                <a:spcPct val="90000"/>
              </a:lnSpc>
              <a:spcBef>
                <a:spcPts val="0"/>
              </a:spcBef>
              <a:spcAft>
                <a:spcPts val="0"/>
              </a:spcAft>
              <a:buSzPts val="2400"/>
              <a:buNone/>
            </a:pPr>
            <a:r>
              <a:rPr sz="2000" b="1"/>
              <a:t>f. </a:t>
            </a:r>
            <a:r>
              <a:rPr lang="en-US" sz="2000" b="1"/>
              <a:t>Executare</a:t>
            </a:r>
            <a:r>
              <a:rPr sz="2000" b="1"/>
              <a:t>:</a:t>
            </a:r>
            <a:r>
              <a:rPr sz="2000"/>
              <a:t> Documentarea și raportarea defectelor găsite în timpul testării.</a:t>
            </a:r>
            <a:endParaRPr sz="2000"/>
          </a:p>
          <a:p>
            <a:pPr marL="0" lvl="0" indent="0" algn="l" rtl="0">
              <a:lnSpc>
                <a:spcPct val="90000"/>
              </a:lnSpc>
              <a:spcBef>
                <a:spcPts val="0"/>
              </a:spcBef>
              <a:spcAft>
                <a:spcPts val="0"/>
              </a:spcAft>
              <a:buSzPts val="2400"/>
              <a:buNone/>
            </a:pPr>
            <a:r>
              <a:rPr sz="2000" b="1"/>
              <a:t>g</a:t>
            </a:r>
            <a:r>
              <a:rPr sz="2000"/>
              <a:t>.</a:t>
            </a:r>
            <a:r>
              <a:rPr lang="en-US" sz="2000" b="1"/>
              <a:t>Inchidere</a:t>
            </a:r>
            <a:r>
              <a:rPr sz="2000" b="1"/>
              <a:t>: </a:t>
            </a:r>
            <a:r>
              <a:rPr sz="2000"/>
              <a:t>Verificarea corectării defectelor după remedierea lor.</a:t>
            </a:r>
            <a:endParaRPr sz="2000"/>
          </a:p>
          <a:p>
            <a:pPr marL="0" lvl="0" indent="0" algn="l" rtl="0">
              <a:lnSpc>
                <a:spcPct val="90000"/>
              </a:lnSpc>
              <a:spcBef>
                <a:spcPts val="0"/>
              </a:spcBef>
              <a:spcAft>
                <a:spcPts val="0"/>
              </a:spcAft>
              <a:buSzPts val="2400"/>
              <a:buNone/>
            </a:pPr>
            <a:r>
              <a:rPr sz="2000" b="1"/>
              <a:t>h</a:t>
            </a:r>
            <a:r>
              <a:rPr sz="2000"/>
              <a:t>.</a:t>
            </a:r>
            <a:r>
              <a:rPr sz="2000" b="1"/>
              <a:t> Finalizarea testării:</a:t>
            </a:r>
            <a:r>
              <a:rPr sz="2000"/>
              <a:t> Evaluarea obiectivelor testării și elaborarea unui raport de testare.</a:t>
            </a:r>
            <a:endParaRPr sz="2000"/>
          </a:p>
          <a:p>
            <a:pPr marL="0" lvl="0" indent="0" algn="l" rtl="0">
              <a:lnSpc>
                <a:spcPct val="90000"/>
              </a:lnSpc>
              <a:spcBef>
                <a:spcPts val="0"/>
              </a:spcBef>
              <a:spcAft>
                <a:spcPts val="0"/>
              </a:spcAft>
              <a:buSzPts val="2400"/>
              <a:buNone/>
            </a:pPr>
            <a:endParaRPr sz="2000"/>
          </a:p>
          <a:p>
            <a:pPr marL="0" lvl="0" indent="0" algn="l" rtl="0">
              <a:lnSpc>
                <a:spcPct val="90000"/>
              </a:lnSpc>
              <a:spcBef>
                <a:spcPts val="0"/>
              </a:spcBef>
              <a:spcAft>
                <a:spcPts val="0"/>
              </a:spcAft>
              <a:buSzPts val="2400"/>
              <a:buNone/>
            </a:pPr>
            <a:endParaRPr sz="2000"/>
          </a:p>
          <a:p>
            <a:pPr marL="0" lvl="0" indent="0" algn="l" rtl="0">
              <a:lnSpc>
                <a:spcPct val="90000"/>
              </a:lnSpc>
              <a:spcBef>
                <a:spcPts val="0"/>
              </a:spcBef>
              <a:spcAft>
                <a:spcPts val="0"/>
              </a:spcAft>
              <a:buSzPts val="2400"/>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2)"/>
          <p:cNvPicPr>
            <a:picLocks noChangeAspect="1"/>
          </p:cNvPicPr>
          <p:nvPr>
            <p:ph idx="1"/>
          </p:nvPr>
        </p:nvPicPr>
        <p:blipFill>
          <a:blip r:embed="rId1"/>
          <a:stretch>
            <a:fillRect/>
          </a:stretch>
        </p:blipFill>
        <p:spPr>
          <a:xfrm>
            <a:off x="-697865" y="-610235"/>
            <a:ext cx="13419455" cy="7467600"/>
          </a:xfrm>
          <a:prstGeom prst="rect">
            <a:avLst/>
          </a:prstGeom>
        </p:spPr>
      </p:pic>
      <p:sp>
        <p:nvSpPr>
          <p:cNvPr id="5" name="Text Box 4"/>
          <p:cNvSpPr txBox="1"/>
          <p:nvPr/>
        </p:nvSpPr>
        <p:spPr>
          <a:xfrm>
            <a:off x="532765" y="421640"/>
            <a:ext cx="309880" cy="645160"/>
          </a:xfrm>
          <a:prstGeom prst="rect">
            <a:avLst/>
          </a:prstGeom>
          <a:noFill/>
        </p:spPr>
        <p:txBody>
          <a:bodyPr wrap="none" rtlCol="0">
            <a:spAutoFit/>
          </a:bodyPr>
          <a:p>
            <a:pPr algn="l"/>
            <a:endParaRPr lang="en-US" b="1"/>
          </a:p>
          <a:p>
            <a:endParaRPr lang="en-US"/>
          </a:p>
        </p:txBody>
      </p:sp>
      <p:sp>
        <p:nvSpPr>
          <p:cNvPr id="134" name="Google Shape;134;p5"/>
          <p:cNvSpPr txBox="1"/>
          <p:nvPr/>
        </p:nvSpPr>
        <p:spPr>
          <a:xfrm>
            <a:off x="533033" y="364814"/>
            <a:ext cx="11305256" cy="6288360"/>
          </a:xfrm>
          <a:prstGeom prst="rect">
            <a:avLst/>
          </a:prstGeom>
          <a:solidFill>
            <a:srgbClr val="FFC000"/>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600"/>
              </a:spcBef>
              <a:spcAft>
                <a:spcPts val="0"/>
              </a:spcAft>
              <a:buClr>
                <a:srgbClr val="855D5D"/>
              </a:buClr>
              <a:buSzPts val="1800"/>
              <a:buFont typeface="Arial" panose="020B0604020202020204"/>
              <a:buChar char="•"/>
              <a:def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L="914400" marR="0" lvl="1" indent="-342900" algn="l" rtl="0">
              <a:lnSpc>
                <a:spcPct val="90000"/>
              </a:lnSpc>
              <a:spcBef>
                <a:spcPts val="600"/>
              </a:spcBef>
              <a:spcAft>
                <a:spcPts val="0"/>
              </a:spcAft>
              <a:buClr>
                <a:srgbClr val="855D5D"/>
              </a:buClr>
              <a:buSzPts val="1800"/>
              <a:buFont typeface="Arial" panose="020B0604020202020204"/>
              <a:buChar char="–"/>
              <a:defRPr sz="20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L="1371600" marR="0" lvl="2" indent="-342900" algn="l" rtl="0">
              <a:lnSpc>
                <a:spcPct val="90000"/>
              </a:lnSpc>
              <a:spcBef>
                <a:spcPts val="600"/>
              </a:spcBef>
              <a:spcAft>
                <a:spcPts val="0"/>
              </a:spcAft>
              <a:buClr>
                <a:srgbClr val="855D5D"/>
              </a:buClr>
              <a:buSzPts val="1800"/>
              <a:buFont typeface="Arial" panose="020B0604020202020204"/>
              <a:buChar char="–"/>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L="1828800" marR="0" lvl="3" indent="-342900" algn="l" rtl="0">
              <a:lnSpc>
                <a:spcPct val="90000"/>
              </a:lnSpc>
              <a:spcBef>
                <a:spcPts val="600"/>
              </a:spcBef>
              <a:spcAft>
                <a:spcPts val="0"/>
              </a:spcAft>
              <a:buClr>
                <a:srgbClr val="855D5D"/>
              </a:buClr>
              <a:buSzPts val="18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L="2286000" marR="0" lvl="4" indent="-330200" algn="l" rtl="0">
              <a:lnSpc>
                <a:spcPct val="90000"/>
              </a:lnSpc>
              <a:spcBef>
                <a:spcPts val="600"/>
              </a:spcBef>
              <a:spcAft>
                <a:spcPts val="0"/>
              </a:spcAft>
              <a:buClr>
                <a:srgbClr val="855D5D"/>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L="2743200" marR="0" lvl="5"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L="3200400" marR="0" lvl="6"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L="3657600" marR="0" lvl="7"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L="4114800" marR="0" lvl="8"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l" rtl="0">
              <a:lnSpc>
                <a:spcPct val="90000"/>
              </a:lnSpc>
              <a:spcBef>
                <a:spcPts val="0"/>
              </a:spcBef>
              <a:spcAft>
                <a:spcPts val="0"/>
              </a:spcAft>
              <a:buSzPts val="2000"/>
              <a:buNone/>
            </a:pPr>
            <a:r>
              <a:rPr lang="en-US" sz="2000" b="1"/>
              <a:t>                  </a:t>
            </a:r>
            <a:endParaRPr lang="en-US" sz="2000" b="1"/>
          </a:p>
          <a:p>
            <a:pPr marL="0" lvl="0" indent="0" algn="l" rtl="0">
              <a:lnSpc>
                <a:spcPct val="90000"/>
              </a:lnSpc>
              <a:spcBef>
                <a:spcPts val="1600"/>
              </a:spcBef>
              <a:spcAft>
                <a:spcPts val="0"/>
              </a:spcAft>
              <a:buSzPts val="2000"/>
              <a:buNone/>
            </a:pPr>
            <a:r>
              <a:rPr lang="en-US" sz="2000" b="1"/>
              <a:t>            CARE SUNT ETAPELE PROCESULUI DE TESTARE?</a:t>
            </a:r>
            <a:endParaRPr lang="en-US" sz="2000" b="1"/>
          </a:p>
          <a:p>
            <a:pPr marL="0" lvl="0" indent="0" algn="l" rtl="0">
              <a:lnSpc>
                <a:spcPct val="90000"/>
              </a:lnSpc>
              <a:spcBef>
                <a:spcPts val="1600"/>
              </a:spcBef>
              <a:spcAft>
                <a:spcPts val="0"/>
              </a:spcAft>
              <a:buSzPts val="2000"/>
              <a:buNone/>
            </a:pPr>
            <a:endParaRPr sz="2000" b="1"/>
          </a:p>
          <a:p>
            <a:pPr marL="0" lvl="0" indent="0" algn="l" rtl="0">
              <a:lnSpc>
                <a:spcPct val="90000"/>
              </a:lnSpc>
              <a:spcBef>
                <a:spcPts val="1600"/>
              </a:spcBef>
              <a:spcAft>
                <a:spcPts val="0"/>
              </a:spcAft>
              <a:buSzPts val="2000"/>
              <a:buNone/>
            </a:pPr>
            <a:endParaRPr sz="2000" b="1"/>
          </a:p>
          <a:p>
            <a:pPr marL="0" lvl="0" indent="0" algn="l" rtl="0">
              <a:lnSpc>
                <a:spcPct val="90000"/>
              </a:lnSpc>
              <a:spcBef>
                <a:spcPts val="1600"/>
              </a:spcBef>
              <a:spcAft>
                <a:spcPts val="0"/>
              </a:spcAft>
              <a:buSzPts val="2000"/>
              <a:buNone/>
            </a:pPr>
            <a:endParaRPr sz="2000" b="1"/>
          </a:p>
          <a:p>
            <a:pPr marL="0" lvl="0" indent="0" algn="l" rtl="0">
              <a:lnSpc>
                <a:spcPct val="90000"/>
              </a:lnSpc>
              <a:spcBef>
                <a:spcPts val="1600"/>
              </a:spcBef>
              <a:spcAft>
                <a:spcPts val="0"/>
              </a:spcAft>
              <a:buSzPts val="2000"/>
              <a:buNone/>
            </a:pPr>
            <a:endParaRPr sz="2000" b="1"/>
          </a:p>
        </p:txBody>
      </p:sp>
      <p:grpSp>
        <p:nvGrpSpPr>
          <p:cNvPr id="135" name="Google Shape;135;p5"/>
          <p:cNvGrpSpPr/>
          <p:nvPr/>
        </p:nvGrpSpPr>
        <p:grpSpPr>
          <a:xfrm>
            <a:off x="464185" y="1519555"/>
            <a:ext cx="4789805" cy="887730"/>
            <a:chOff x="5121" y="456233"/>
            <a:chExt cx="4699456" cy="887732"/>
          </a:xfrm>
        </p:grpSpPr>
        <p:sp>
          <p:nvSpPr>
            <p:cNvPr id="136" name="Google Shape;136;p5"/>
            <p:cNvSpPr/>
            <p:nvPr/>
          </p:nvSpPr>
          <p:spPr>
            <a:xfrm>
              <a:off x="5121" y="456233"/>
              <a:ext cx="1389894" cy="887732"/>
            </a:xfrm>
            <a:prstGeom prst="roundRect">
              <a:avLst>
                <a:gd name="adj" fmla="val 10000"/>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5"/>
            <p:cNvSpPr txBox="1"/>
            <p:nvPr/>
          </p:nvSpPr>
          <p:spPr>
            <a:xfrm>
              <a:off x="31122" y="482234"/>
              <a:ext cx="1337892" cy="835730"/>
            </a:xfrm>
            <a:prstGeom prst="rect">
              <a:avLst/>
            </a:prstGeom>
            <a:noFill/>
            <a:ln>
              <a:noFill/>
            </a:ln>
          </p:spPr>
          <p:txBody>
            <a:bodyPr spcFirstLastPara="1" wrap="square" lIns="41900" tIns="41900" rIns="41900" bIns="4190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PLANIFICARE</a:t>
              </a:r>
              <a:endParaRPr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38" name="Google Shape;138;p5"/>
            <p:cNvSpPr/>
            <p:nvPr/>
          </p:nvSpPr>
          <p:spPr>
            <a:xfrm rot="-9883">
              <a:off x="1472155" y="773611"/>
              <a:ext cx="163538" cy="248068"/>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5"/>
            <p:cNvSpPr txBox="1"/>
            <p:nvPr/>
          </p:nvSpPr>
          <p:spPr>
            <a:xfrm rot="-9883">
              <a:off x="1472155" y="823296"/>
              <a:ext cx="114477" cy="148840"/>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900"/>
                <a:buFont typeface="Palatino Linotype" panose="02040502050505030304"/>
                <a:buNone/>
              </a:pPr>
              <a:endParaRPr sz="9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40" name="Google Shape;140;p5"/>
            <p:cNvSpPr/>
            <p:nvPr/>
          </p:nvSpPr>
          <p:spPr>
            <a:xfrm>
              <a:off x="1703576" y="472418"/>
              <a:ext cx="1491152" cy="845306"/>
            </a:xfrm>
            <a:prstGeom prst="roundRect">
              <a:avLst>
                <a:gd name="adj" fmla="val 10000"/>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5"/>
            <p:cNvSpPr txBox="1"/>
            <p:nvPr/>
          </p:nvSpPr>
          <p:spPr>
            <a:xfrm>
              <a:off x="1728334" y="497176"/>
              <a:ext cx="1441636" cy="795790"/>
            </a:xfrm>
            <a:prstGeom prst="rect">
              <a:avLst/>
            </a:prstGeom>
            <a:noFill/>
            <a:ln>
              <a:noFill/>
            </a:ln>
          </p:spPr>
          <p:txBody>
            <a:bodyPr spcFirstLastPara="1" wrap="square" lIns="41900" tIns="41900" rIns="41900" bIns="4190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MONITORIZARE ȘI CONTROL</a:t>
              </a:r>
              <a:endParaRPr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42" name="Google Shape;142;p5"/>
            <p:cNvSpPr/>
            <p:nvPr/>
          </p:nvSpPr>
          <p:spPr>
            <a:xfrm rot="5573">
              <a:off x="3293094" y="772574"/>
              <a:ext cx="208534" cy="248068"/>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5"/>
            <p:cNvSpPr txBox="1"/>
            <p:nvPr/>
          </p:nvSpPr>
          <p:spPr>
            <a:xfrm rot="5573">
              <a:off x="3293094" y="822137"/>
              <a:ext cx="145974" cy="148840"/>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900"/>
                <a:buFont typeface="Palatino Linotype" panose="02040502050505030304"/>
                <a:buNone/>
              </a:pPr>
              <a:endParaRPr sz="9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44" name="Google Shape;144;p5"/>
            <p:cNvSpPr/>
            <p:nvPr/>
          </p:nvSpPr>
          <p:spPr>
            <a:xfrm>
              <a:off x="3588189" y="483015"/>
              <a:ext cx="1116388" cy="829615"/>
            </a:xfrm>
            <a:prstGeom prst="roundRect">
              <a:avLst>
                <a:gd name="adj" fmla="val 10000"/>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3612488" y="507314"/>
              <a:ext cx="1067790" cy="781017"/>
            </a:xfrm>
            <a:prstGeom prst="rect">
              <a:avLst/>
            </a:prstGeom>
            <a:noFill/>
            <a:ln>
              <a:noFill/>
            </a:ln>
          </p:spPr>
          <p:txBody>
            <a:bodyPr spcFirstLastPara="1" wrap="square" lIns="41900" tIns="41900" rIns="41900" bIns="4190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ANALIZĂ</a:t>
              </a:r>
              <a:endParaRPr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grpSp>
        <p:nvGrpSpPr>
          <p:cNvPr id="147" name="Google Shape;147;p5"/>
          <p:cNvGrpSpPr/>
          <p:nvPr/>
        </p:nvGrpSpPr>
        <p:grpSpPr>
          <a:xfrm>
            <a:off x="5567315" y="1499727"/>
            <a:ext cx="4195251" cy="853516"/>
            <a:chOff x="65604" y="436468"/>
            <a:chExt cx="4195251" cy="853516"/>
          </a:xfrm>
        </p:grpSpPr>
        <p:sp>
          <p:nvSpPr>
            <p:cNvPr id="148" name="Google Shape;148;p5"/>
            <p:cNvSpPr/>
            <p:nvPr/>
          </p:nvSpPr>
          <p:spPr>
            <a:xfrm>
              <a:off x="65604" y="436468"/>
              <a:ext cx="1035220" cy="853516"/>
            </a:xfrm>
            <a:prstGeom prst="roundRect">
              <a:avLst>
                <a:gd name="adj" fmla="val 10000"/>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5"/>
            <p:cNvSpPr txBox="1"/>
            <p:nvPr/>
          </p:nvSpPr>
          <p:spPr>
            <a:xfrm>
              <a:off x="90603" y="461467"/>
              <a:ext cx="985222" cy="803518"/>
            </a:xfrm>
            <a:prstGeom prst="rect">
              <a:avLst/>
            </a:prstGeom>
            <a:noFill/>
            <a:ln>
              <a:noFill/>
            </a:ln>
          </p:spPr>
          <p:txBody>
            <a:bodyPr spcFirstLastPara="1" wrap="square" lIns="41900" tIns="41900" rIns="41900" bIns="4190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DESIGN</a:t>
              </a:r>
              <a:endParaRPr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50" name="Google Shape;150;p5"/>
            <p:cNvSpPr/>
            <p:nvPr/>
          </p:nvSpPr>
          <p:spPr>
            <a:xfrm rot="138207">
              <a:off x="1135710" y="806230"/>
              <a:ext cx="153535" cy="256734"/>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5"/>
            <p:cNvSpPr txBox="1"/>
            <p:nvPr/>
          </p:nvSpPr>
          <p:spPr>
            <a:xfrm rot="138207">
              <a:off x="1135729" y="856651"/>
              <a:ext cx="107475" cy="154040"/>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900"/>
                <a:buFont typeface="Palatino Linotype" panose="02040502050505030304"/>
                <a:buNone/>
              </a:pPr>
              <a:endParaRPr sz="9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52" name="Google Shape;152;p5"/>
            <p:cNvSpPr/>
            <p:nvPr/>
          </p:nvSpPr>
          <p:spPr>
            <a:xfrm>
              <a:off x="1390279" y="585655"/>
              <a:ext cx="1325361" cy="673381"/>
            </a:xfrm>
            <a:prstGeom prst="roundRect">
              <a:avLst>
                <a:gd name="adj" fmla="val 10000"/>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5"/>
            <p:cNvSpPr txBox="1"/>
            <p:nvPr/>
          </p:nvSpPr>
          <p:spPr>
            <a:xfrm>
              <a:off x="1410002" y="605378"/>
              <a:ext cx="1285915" cy="633935"/>
            </a:xfrm>
            <a:prstGeom prst="rect">
              <a:avLst/>
            </a:prstGeom>
            <a:noFill/>
            <a:ln>
              <a:noFill/>
            </a:ln>
          </p:spPr>
          <p:txBody>
            <a:bodyPr spcFirstLastPara="1" wrap="square" lIns="41900" tIns="41900" rIns="41900" bIns="4190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IMPLEMENTARE</a:t>
              </a:r>
              <a:endParaRPr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54" name="Google Shape;154;p5"/>
            <p:cNvSpPr/>
            <p:nvPr/>
          </p:nvSpPr>
          <p:spPr>
            <a:xfrm rot="-21587">
              <a:off x="2779408" y="826622"/>
              <a:ext cx="239565" cy="256734"/>
            </a:xfrm>
            <a:prstGeom prst="rightArrow">
              <a:avLst>
                <a:gd name="adj1" fmla="val 60000"/>
                <a:gd name="adj2" fmla="val 50000"/>
              </a:avLst>
            </a:prstGeom>
            <a:solidFill>
              <a:srgbClr val="C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p5"/>
            <p:cNvSpPr txBox="1"/>
            <p:nvPr/>
          </p:nvSpPr>
          <p:spPr>
            <a:xfrm rot="-21587">
              <a:off x="2779409" y="878195"/>
              <a:ext cx="167696" cy="154040"/>
            </a:xfrm>
            <a:prstGeom prst="rect">
              <a:avLst/>
            </a:prstGeom>
            <a:noFill/>
            <a:ln>
              <a:noFill/>
            </a:ln>
          </p:spPr>
          <p:txBody>
            <a:bodyPr spcFirstLastPara="1" wrap="square" lIns="0" tIns="0" rIns="0" bIns="0" anchor="ctr" anchorCtr="0">
              <a:noAutofit/>
            </a:bodyPr>
            <a:p>
              <a:pPr marL="0" marR="0" lvl="0" indent="0" algn="ctr" rtl="0">
                <a:lnSpc>
                  <a:spcPct val="90000"/>
                </a:lnSpc>
                <a:spcBef>
                  <a:spcPts val="0"/>
                </a:spcBef>
                <a:spcAft>
                  <a:spcPts val="0"/>
                </a:spcAft>
                <a:buClr>
                  <a:schemeClr val="dk1"/>
                </a:buClr>
                <a:buSzPts val="900"/>
                <a:buFont typeface="Palatino Linotype" panose="02040502050505030304"/>
                <a:buNone/>
              </a:pPr>
              <a:endParaRPr sz="90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56" name="Google Shape;156;p5"/>
            <p:cNvSpPr/>
            <p:nvPr/>
          </p:nvSpPr>
          <p:spPr>
            <a:xfrm>
              <a:off x="3167642" y="533843"/>
              <a:ext cx="1093213" cy="756141"/>
            </a:xfrm>
            <a:prstGeom prst="roundRect">
              <a:avLst>
                <a:gd name="adj" fmla="val 10000"/>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5"/>
            <p:cNvSpPr txBox="1"/>
            <p:nvPr/>
          </p:nvSpPr>
          <p:spPr>
            <a:xfrm>
              <a:off x="3189789" y="555990"/>
              <a:ext cx="1048919" cy="711847"/>
            </a:xfrm>
            <a:prstGeom prst="rect">
              <a:avLst/>
            </a:prstGeom>
            <a:noFill/>
            <a:ln>
              <a:noFill/>
            </a:ln>
          </p:spPr>
          <p:txBody>
            <a:bodyPr spcFirstLastPara="1" wrap="square" lIns="41900" tIns="41900" rIns="41900" bIns="4190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EXECUTARE</a:t>
              </a:r>
              <a:endParaRPr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grpSp>
        <p:nvGrpSpPr>
          <p:cNvPr id="158" name="Google Shape;158;p5"/>
          <p:cNvGrpSpPr/>
          <p:nvPr/>
        </p:nvGrpSpPr>
        <p:grpSpPr>
          <a:xfrm>
            <a:off x="10217696" y="1583988"/>
            <a:ext cx="1264565" cy="758739"/>
            <a:chOff x="0" y="531244"/>
            <a:chExt cx="1264565" cy="758739"/>
          </a:xfrm>
        </p:grpSpPr>
        <p:sp>
          <p:nvSpPr>
            <p:cNvPr id="159" name="Google Shape;159;p5"/>
            <p:cNvSpPr/>
            <p:nvPr/>
          </p:nvSpPr>
          <p:spPr>
            <a:xfrm>
              <a:off x="0" y="531244"/>
              <a:ext cx="1264565" cy="758739"/>
            </a:xfrm>
            <a:prstGeom prst="roundRect">
              <a:avLst>
                <a:gd name="adj" fmla="val 10000"/>
              </a:avLst>
            </a:prstGeom>
            <a:solidFill>
              <a:srgbClr val="D34614"/>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160;p5"/>
            <p:cNvSpPr txBox="1"/>
            <p:nvPr/>
          </p:nvSpPr>
          <p:spPr>
            <a:xfrm>
              <a:off x="22223" y="553467"/>
              <a:ext cx="1220119" cy="714293"/>
            </a:xfrm>
            <a:prstGeom prst="rect">
              <a:avLst/>
            </a:prstGeom>
            <a:noFill/>
            <a:ln>
              <a:noFill/>
            </a:ln>
          </p:spPr>
          <p:txBody>
            <a:bodyPr spcFirstLastPara="1" wrap="square" lIns="41900" tIns="41900" rIns="41900" bIns="41900" anchor="ctr" anchorCtr="0">
              <a:noAutofit/>
            </a:bodyPr>
            <a:p>
              <a:pPr marL="0" marR="0" lvl="0" indent="0" algn="ctr" rtl="0">
                <a:lnSpc>
                  <a:spcPct val="90000"/>
                </a:lnSpc>
                <a:spcBef>
                  <a:spcPts val="0"/>
                </a:spcBef>
                <a:spcAft>
                  <a:spcPts val="0"/>
                </a:spcAft>
                <a:buClr>
                  <a:schemeClr val="lt1"/>
                </a:buClr>
                <a:buSzPts val="1050"/>
                <a:buFont typeface="Palatino Linotype" panose="02040502050505030304"/>
                <a:buNone/>
              </a:pPr>
              <a:r>
                <a:rPr lang="en-US"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rPr>
                <a:t>ÎNCHIDERE</a:t>
              </a:r>
              <a:endParaRPr sz="1050" b="0" i="0" u="none" strike="noStrike" cap="none">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pic>
        <p:nvPicPr>
          <p:cNvPr id="161" name="Google Shape;161;p5"/>
          <p:cNvPicPr preferRelativeResize="0"/>
          <p:nvPr/>
        </p:nvPicPr>
        <p:blipFill rotWithShape="1">
          <a:blip r:embed="rId2"/>
          <a:srcRect/>
          <a:stretch>
            <a:fillRect/>
          </a:stretch>
        </p:blipFill>
        <p:spPr>
          <a:xfrm>
            <a:off x="9855456" y="1835757"/>
            <a:ext cx="219475" cy="255203"/>
          </a:xfrm>
          <a:prstGeom prst="rect">
            <a:avLst/>
          </a:prstGeom>
          <a:noFill/>
          <a:ln>
            <a:noFill/>
          </a:ln>
        </p:spPr>
      </p:pic>
      <p:sp>
        <p:nvSpPr>
          <p:cNvPr id="164" name="Google Shape;164;p5"/>
          <p:cNvSpPr txBox="1"/>
          <p:nvPr/>
        </p:nvSpPr>
        <p:spPr>
          <a:xfrm>
            <a:off x="908375" y="2934381"/>
            <a:ext cx="5041588" cy="646331"/>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DIFERENȚA DINTRE RETESTING ȘI REGRESSION TESTING:</a:t>
            </a:r>
            <a:endParaRPr sz="18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65" name="Google Shape;165;p5"/>
          <p:cNvSpPr txBox="1"/>
          <p:nvPr/>
        </p:nvSpPr>
        <p:spPr>
          <a:xfrm>
            <a:off x="549796" y="3619307"/>
            <a:ext cx="5400600" cy="1200329"/>
          </a:xfrm>
          <a:prstGeom prst="rect">
            <a:avLst/>
          </a:prstGeom>
          <a:noFill/>
          <a:ln>
            <a:noFill/>
          </a:ln>
        </p:spPr>
        <p:txBody>
          <a:bodyPr spcFirstLastPara="1" wrap="square" lIns="91425" tIns="45700" rIns="91425" bIns="45700" anchor="t" anchorCtr="0">
            <a:spAutoFit/>
          </a:bodyPr>
          <a:p>
            <a:pPr marL="285750" marR="0" lvl="0" indent="-285750" algn="just"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Retestarea verifică dacă un bug a fost fixat.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just"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Testarea de regresie verifică faptul că fixarea unu bug sau o modificare adusă aplicației nu a avut un impact în alte zone.</a:t>
            </a:r>
            <a:endPara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163" name="Google Shape;163;p5" descr="☑️ Check Box With Check Emoji"/>
          <p:cNvPicPr preferRelativeResize="0"/>
          <p:nvPr/>
        </p:nvPicPr>
        <p:blipFill rotWithShape="1">
          <a:blip r:embed="rId3"/>
          <a:srcRect/>
          <a:stretch>
            <a:fillRect/>
          </a:stretch>
        </p:blipFill>
        <p:spPr>
          <a:xfrm>
            <a:off x="455896" y="2989355"/>
            <a:ext cx="504056" cy="504056"/>
          </a:xfrm>
          <a:prstGeom prst="rect">
            <a:avLst/>
          </a:prstGeom>
          <a:noFill/>
          <a:ln>
            <a:noFill/>
          </a:ln>
        </p:spPr>
      </p:pic>
      <p:sp>
        <p:nvSpPr>
          <p:cNvPr id="166" name="Google Shape;166;p5"/>
          <p:cNvSpPr txBox="1"/>
          <p:nvPr/>
        </p:nvSpPr>
        <p:spPr>
          <a:xfrm>
            <a:off x="7084272" y="2934069"/>
            <a:ext cx="4481536" cy="923330"/>
          </a:xfrm>
          <a:prstGeom prst="rect">
            <a:avLst/>
          </a:prstGeom>
          <a:noFill/>
          <a:ln>
            <a:noFill/>
          </a:ln>
        </p:spPr>
        <p:txBody>
          <a:bodyPr spcFirstLastPara="1" wrap="square" lIns="91425" tIns="45700" rIns="91425" bIns="45700" anchor="t" anchorCtr="0">
            <a:spAutoFit/>
          </a:bodyPr>
          <a:p>
            <a:pPr marL="0" marR="0" lvl="0" indent="0" algn="just"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DIFERENȚA DINTRE FUNCTIONAL TESTING ȘI NON-FUNCTIONAL TESTING:</a:t>
            </a:r>
            <a:endParaRPr sz="18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167" name="Google Shape;167;p5" descr="☑️ Check Box With Check Emoji"/>
          <p:cNvPicPr preferRelativeResize="0"/>
          <p:nvPr/>
        </p:nvPicPr>
        <p:blipFill rotWithShape="1">
          <a:blip r:embed="rId3"/>
          <a:srcRect/>
          <a:stretch>
            <a:fillRect/>
          </a:stretch>
        </p:blipFill>
        <p:spPr>
          <a:xfrm>
            <a:off x="6477372" y="2966809"/>
            <a:ext cx="504056" cy="504056"/>
          </a:xfrm>
          <a:prstGeom prst="rect">
            <a:avLst/>
          </a:prstGeom>
          <a:noFill/>
          <a:ln>
            <a:noFill/>
          </a:ln>
        </p:spPr>
      </p:pic>
      <p:sp>
        <p:nvSpPr>
          <p:cNvPr id="168" name="Google Shape;168;p5"/>
          <p:cNvSpPr txBox="1"/>
          <p:nvPr/>
        </p:nvSpPr>
        <p:spPr>
          <a:xfrm>
            <a:off x="6477372" y="3857399"/>
            <a:ext cx="5088753" cy="2585323"/>
          </a:xfrm>
          <a:prstGeom prst="rect">
            <a:avLst/>
          </a:prstGeom>
          <a:noFill/>
          <a:ln>
            <a:noFill/>
          </a:ln>
        </p:spPr>
        <p:txBody>
          <a:bodyPr spcFirstLastPara="1" wrap="square" lIns="91425" tIns="45700" rIns="91425" bIns="45700" anchor="t" anchorCtr="0">
            <a:spAutoFit/>
          </a:bodyPr>
          <a:p>
            <a:pPr marL="285750" marR="0" lvl="0" indent="-285750" algn="just"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Testarea funcțională reprezintă testarea unui produs software conform specificațiilor sau cerințelor din partea clientului. Se vor testa aspecte precum interfața utilizatorului, logarea etc.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just"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Testarea non-funcțională privește aspecte non-funcționale ale aplicației ( testarea de performanță, testarea de load, testarea de test, testarea securității).</a:t>
            </a:r>
            <a:endPara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2)"/>
          <p:cNvPicPr>
            <a:picLocks noChangeAspect="1"/>
          </p:cNvPicPr>
          <p:nvPr>
            <p:ph idx="1"/>
          </p:nvPr>
        </p:nvPicPr>
        <p:blipFill>
          <a:blip r:embed="rId1"/>
          <a:stretch>
            <a:fillRect/>
          </a:stretch>
        </p:blipFill>
        <p:spPr>
          <a:xfrm>
            <a:off x="-74295" y="-342900"/>
            <a:ext cx="12733020" cy="7200265"/>
          </a:xfrm>
          <a:prstGeom prst="rect">
            <a:avLst/>
          </a:prstGeom>
        </p:spPr>
      </p:pic>
      <p:sp>
        <p:nvSpPr>
          <p:cNvPr id="173" name="Google Shape;173;p6"/>
          <p:cNvSpPr txBox="1"/>
          <p:nvPr/>
        </p:nvSpPr>
        <p:spPr>
          <a:xfrm>
            <a:off x="371619" y="392780"/>
            <a:ext cx="11449272" cy="6072336"/>
          </a:xfrm>
          <a:prstGeom prst="rect">
            <a:avLst/>
          </a:prstGeom>
          <a:solidFill>
            <a:srgbClr val="FFC000"/>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600"/>
              </a:spcBef>
              <a:spcAft>
                <a:spcPts val="0"/>
              </a:spcAft>
              <a:buClr>
                <a:srgbClr val="855D5D"/>
              </a:buClr>
              <a:buSzPts val="1800"/>
              <a:buFont typeface="Arial" panose="020B0604020202020204"/>
              <a:buChar char="•"/>
              <a:def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L="914400" marR="0" lvl="1" indent="-342900" algn="l" rtl="0">
              <a:lnSpc>
                <a:spcPct val="90000"/>
              </a:lnSpc>
              <a:spcBef>
                <a:spcPts val="600"/>
              </a:spcBef>
              <a:spcAft>
                <a:spcPts val="0"/>
              </a:spcAft>
              <a:buClr>
                <a:srgbClr val="855D5D"/>
              </a:buClr>
              <a:buSzPts val="1800"/>
              <a:buFont typeface="Arial" panose="020B0604020202020204"/>
              <a:buChar char="–"/>
              <a:defRPr sz="20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L="1371600" marR="0" lvl="2" indent="-342900" algn="l" rtl="0">
              <a:lnSpc>
                <a:spcPct val="90000"/>
              </a:lnSpc>
              <a:spcBef>
                <a:spcPts val="600"/>
              </a:spcBef>
              <a:spcAft>
                <a:spcPts val="0"/>
              </a:spcAft>
              <a:buClr>
                <a:srgbClr val="855D5D"/>
              </a:buClr>
              <a:buSzPts val="1800"/>
              <a:buFont typeface="Arial" panose="020B0604020202020204"/>
              <a:buChar char="–"/>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L="1828800" marR="0" lvl="3" indent="-342900" algn="l" rtl="0">
              <a:lnSpc>
                <a:spcPct val="90000"/>
              </a:lnSpc>
              <a:spcBef>
                <a:spcPts val="600"/>
              </a:spcBef>
              <a:spcAft>
                <a:spcPts val="0"/>
              </a:spcAft>
              <a:buClr>
                <a:srgbClr val="855D5D"/>
              </a:buClr>
              <a:buSzPts val="18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L="2286000" marR="0" lvl="4" indent="-330200" algn="l" rtl="0">
              <a:lnSpc>
                <a:spcPct val="90000"/>
              </a:lnSpc>
              <a:spcBef>
                <a:spcPts val="600"/>
              </a:spcBef>
              <a:spcAft>
                <a:spcPts val="0"/>
              </a:spcAft>
              <a:buClr>
                <a:srgbClr val="855D5D"/>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L="2743200" marR="0" lvl="5"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L="3200400" marR="0" lvl="6"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L="3657600" marR="0" lvl="7"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L="4114800" marR="0" lvl="8"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just" rtl="0">
              <a:lnSpc>
                <a:spcPct val="90000"/>
              </a:lnSpc>
              <a:spcBef>
                <a:spcPts val="0"/>
              </a:spcBef>
              <a:spcAft>
                <a:spcPts val="0"/>
              </a:spcAft>
              <a:buSzPts val="2000"/>
              <a:buNone/>
            </a:pPr>
            <a:r>
              <a:rPr lang="en-US" sz="2000" b="1">
                <a:latin typeface="Palatino Linotype" panose="02040502050505030304"/>
                <a:ea typeface="Palatino Linotype" panose="02040502050505030304"/>
                <a:cs typeface="Palatino Linotype" panose="02040502050505030304"/>
                <a:sym typeface="Palatino Linotype" panose="02040502050505030304"/>
              </a:rPr>
              <a:t>              </a:t>
            </a:r>
            <a:r>
              <a:rPr lang="en-US" b="1">
                <a:latin typeface="Palatino Linotype" panose="02040502050505030304"/>
                <a:ea typeface="Palatino Linotype" panose="02040502050505030304"/>
                <a:cs typeface="Palatino Linotype" panose="02040502050505030304"/>
                <a:sym typeface="Palatino Linotype" panose="02040502050505030304"/>
              </a:rPr>
              <a:t>Diferența între blackbox testing și whitebox testing</a:t>
            </a:r>
            <a:endParaRPr lang="en-US" b="1">
              <a:latin typeface="Palatino Linotype" panose="02040502050505030304"/>
              <a:ea typeface="Palatino Linotype" panose="02040502050505030304"/>
              <a:cs typeface="Palatino Linotype" panose="02040502050505030304"/>
              <a:sym typeface="Palatino Linotype" panose="02040502050505030304"/>
            </a:endParaRPr>
          </a:p>
          <a:p>
            <a:pPr marL="0" lvl="0" indent="0" algn="just" rtl="0">
              <a:lnSpc>
                <a:spcPct val="90000"/>
              </a:lnSpc>
              <a:spcBef>
                <a:spcPts val="1600"/>
              </a:spcBef>
              <a:spcAft>
                <a:spcPts val="0"/>
              </a:spcAft>
              <a:buSzPts val="1800"/>
              <a:buNone/>
            </a:pPr>
            <a:r>
              <a:rPr lang="en-US" sz="1800" b="1"/>
              <a:t>           </a:t>
            </a:r>
            <a:r>
              <a:rPr lang="en-US" sz="2000" b="1"/>
              <a:t>Blackbox testing </a:t>
            </a:r>
            <a:r>
              <a:rPr lang="en-US" sz="2000"/>
              <a:t>se concentrează pe testarea funcționalităților produsului fără a cunoaște detalii despre codul sursă intern.</a:t>
            </a:r>
            <a:endParaRPr lang="en-US" sz="2000"/>
          </a:p>
          <a:p>
            <a:pPr marL="0" lvl="0" indent="0" algn="just" rtl="0">
              <a:lnSpc>
                <a:spcPct val="90000"/>
              </a:lnSpc>
              <a:spcBef>
                <a:spcPts val="1600"/>
              </a:spcBef>
              <a:spcAft>
                <a:spcPts val="0"/>
              </a:spcAft>
              <a:buSzPts val="1800"/>
              <a:buNone/>
            </a:pPr>
            <a:r>
              <a:rPr lang="en-US" sz="2000" b="1"/>
              <a:t>          Whitebox testing</a:t>
            </a:r>
            <a:r>
              <a:rPr lang="en-US" sz="2000"/>
              <a:t> implică testarea produsului cu cunoștințe detaliate despre structura și logica sa internă. Blackbox testing se concentrează pe comportamentul extern al produsului, în timp ce whitebox testing se concentrează pe logica internă a acestuia.</a:t>
            </a:r>
            <a:endParaRPr lang="en-US" sz="2000"/>
          </a:p>
          <a:p>
            <a:pPr marL="0" lvl="0" indent="0" algn="l" rtl="0">
              <a:lnSpc>
                <a:spcPct val="90000"/>
              </a:lnSpc>
              <a:spcBef>
                <a:spcPts val="1600"/>
              </a:spcBef>
              <a:spcAft>
                <a:spcPts val="0"/>
              </a:spcAft>
              <a:buSzPts val="2400"/>
              <a:buNone/>
            </a:pPr>
            <a:r>
              <a:rPr lang="en-US" sz="2000"/>
              <a:t>         </a:t>
            </a:r>
            <a:endParaRPr lang="en-US" sz="2000"/>
          </a:p>
          <a:p>
            <a:pPr marL="0" lvl="0" indent="0" algn="l" rtl="0">
              <a:lnSpc>
                <a:spcPct val="90000"/>
              </a:lnSpc>
              <a:spcBef>
                <a:spcPts val="1600"/>
              </a:spcBef>
              <a:spcAft>
                <a:spcPts val="0"/>
              </a:spcAft>
              <a:buSzPts val="2400"/>
              <a:buNone/>
            </a:pPr>
            <a:r>
              <a:rPr lang="en-US" sz="2000"/>
              <a:t> </a:t>
            </a:r>
            <a:r>
              <a:rPr lang="en-US" sz="2000" b="1"/>
              <a:t>Tehnicile de testare și grupați-le în funcție de categorie (blackbox, whitebox,</a:t>
            </a:r>
            <a:endParaRPr lang="en-US" sz="2000" b="1"/>
          </a:p>
          <a:p>
            <a:pPr marL="0" lvl="0" indent="0" algn="l" rtl="0">
              <a:lnSpc>
                <a:spcPct val="90000"/>
              </a:lnSpc>
              <a:spcBef>
                <a:spcPts val="1600"/>
              </a:spcBef>
              <a:spcAft>
                <a:spcPts val="0"/>
              </a:spcAft>
              <a:buSzPts val="2400"/>
              <a:buNone/>
            </a:pPr>
            <a:r>
              <a:rPr lang="en-US" sz="2000" b="1"/>
              <a:t>experience-based)</a:t>
            </a:r>
            <a:endParaRPr lang="en-US" sz="2000" b="1"/>
          </a:p>
        </p:txBody>
      </p:sp>
      <p:sp>
        <p:nvSpPr>
          <p:cNvPr id="175" name="Google Shape;175;p6"/>
          <p:cNvSpPr txBox="1"/>
          <p:nvPr/>
        </p:nvSpPr>
        <p:spPr>
          <a:xfrm>
            <a:off x="838035" y="4101503"/>
            <a:ext cx="3176782" cy="1751965"/>
          </a:xfrm>
          <a:prstGeom prst="rect">
            <a:avLst/>
          </a:prstGeom>
          <a:solidFill>
            <a:srgbClr val="00B0F0"/>
          </a:solidFill>
          <a:ln>
            <a:noFill/>
          </a:ln>
        </p:spPr>
        <p:txBody>
          <a:bodyPr spcFirstLastPara="1" wrap="square" lIns="91425" tIns="45700" rIns="91425" bIns="45700" anchor="ctr" anchorCtr="1">
            <a:spAutoFit/>
          </a:bodyPr>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BLACK BOX: </a:t>
            </a:r>
            <a:endParaRPr sz="18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-Partiționarea echivalentă</a:t>
            </a:r>
            <a:endPara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-Analiza valorilor limită</a:t>
            </a:r>
            <a:endPara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-Testarea tranzițiilor de stare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-Tabelele decizionale</a:t>
            </a:r>
            <a:endPara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-Use case Testing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6"/>
          <p:cNvSpPr txBox="1"/>
          <p:nvPr/>
        </p:nvSpPr>
        <p:spPr>
          <a:xfrm>
            <a:off x="4635837" y="4101222"/>
            <a:ext cx="3312368" cy="920750"/>
          </a:xfrm>
          <a:prstGeom prst="rect">
            <a:avLst/>
          </a:prstGeom>
          <a:solidFill>
            <a:srgbClr val="00B0F0"/>
          </a:solid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WHITE BOX: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-Statement coverage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-Decision coverage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6"/>
          <p:cNvSpPr txBox="1"/>
          <p:nvPr/>
        </p:nvSpPr>
        <p:spPr>
          <a:xfrm>
            <a:off x="8219440" y="4101465"/>
            <a:ext cx="3257550" cy="1197610"/>
          </a:xfrm>
          <a:prstGeom prst="rect">
            <a:avLst/>
          </a:prstGeom>
          <a:solidFill>
            <a:srgbClr val="00B0F0"/>
          </a:solid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EXPERIENCE BASED: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-Ghicirea erorilor</a:t>
            </a:r>
            <a:endPara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-Testarea exploratorie</a:t>
            </a:r>
            <a:endPara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-Checklist based testing</a:t>
            </a:r>
            <a:endParaRPr sz="1800" b="1"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04795" y="1686560"/>
            <a:ext cx="10515600" cy="1325563"/>
          </a:xfrm>
        </p:spPr>
        <p:txBody>
          <a:bodyPr/>
          <a:p>
            <a:endParaRPr lang="en-US"/>
          </a:p>
        </p:txBody>
      </p:sp>
      <p:pic>
        <p:nvPicPr>
          <p:cNvPr id="4" name="Content Placeholder 3" descr="Screenshot (22)"/>
          <p:cNvPicPr>
            <a:picLocks noChangeAspect="1"/>
          </p:cNvPicPr>
          <p:nvPr>
            <p:ph idx="1"/>
          </p:nvPr>
        </p:nvPicPr>
        <p:blipFill>
          <a:blip r:embed="rId1"/>
          <a:stretch>
            <a:fillRect/>
          </a:stretch>
        </p:blipFill>
        <p:spPr>
          <a:xfrm>
            <a:off x="93980" y="57150"/>
            <a:ext cx="12381230" cy="7599045"/>
          </a:xfrm>
          <a:prstGeom prst="rect">
            <a:avLst/>
          </a:prstGeom>
        </p:spPr>
      </p:pic>
      <p:sp>
        <p:nvSpPr>
          <p:cNvPr id="106" name="Google Shape;106;p4"/>
          <p:cNvSpPr txBox="1"/>
          <p:nvPr/>
        </p:nvSpPr>
        <p:spPr>
          <a:xfrm>
            <a:off x="405780" y="410283"/>
            <a:ext cx="11377264" cy="6120680"/>
          </a:xfrm>
          <a:prstGeom prst="rect">
            <a:avLst/>
          </a:prstGeom>
          <a:solidFill>
            <a:srgbClr val="FFC000"/>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600"/>
              </a:spcBef>
              <a:spcAft>
                <a:spcPts val="0"/>
              </a:spcAft>
              <a:buClr>
                <a:srgbClr val="855D5D"/>
              </a:buClr>
              <a:buSzPts val="1800"/>
              <a:buFont typeface="Arial" panose="020B0604020202020204"/>
              <a:buChar char="•"/>
              <a:def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L="914400" marR="0" lvl="1" indent="-342900" algn="l" rtl="0">
              <a:lnSpc>
                <a:spcPct val="90000"/>
              </a:lnSpc>
              <a:spcBef>
                <a:spcPts val="600"/>
              </a:spcBef>
              <a:spcAft>
                <a:spcPts val="0"/>
              </a:spcAft>
              <a:buClr>
                <a:srgbClr val="855D5D"/>
              </a:buClr>
              <a:buSzPts val="1800"/>
              <a:buFont typeface="Arial" panose="020B0604020202020204"/>
              <a:buChar char="–"/>
              <a:defRPr sz="20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L="1371600" marR="0" lvl="2" indent="-342900" algn="l" rtl="0">
              <a:lnSpc>
                <a:spcPct val="90000"/>
              </a:lnSpc>
              <a:spcBef>
                <a:spcPts val="600"/>
              </a:spcBef>
              <a:spcAft>
                <a:spcPts val="0"/>
              </a:spcAft>
              <a:buClr>
                <a:srgbClr val="855D5D"/>
              </a:buClr>
              <a:buSzPts val="1800"/>
              <a:buFont typeface="Arial" panose="020B0604020202020204"/>
              <a:buChar char="–"/>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L="1828800" marR="0" lvl="3" indent="-342900" algn="l" rtl="0">
              <a:lnSpc>
                <a:spcPct val="90000"/>
              </a:lnSpc>
              <a:spcBef>
                <a:spcPts val="600"/>
              </a:spcBef>
              <a:spcAft>
                <a:spcPts val="0"/>
              </a:spcAft>
              <a:buClr>
                <a:srgbClr val="855D5D"/>
              </a:buClr>
              <a:buSzPts val="18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L="2286000" marR="0" lvl="4" indent="-330200" algn="l" rtl="0">
              <a:lnSpc>
                <a:spcPct val="90000"/>
              </a:lnSpc>
              <a:spcBef>
                <a:spcPts val="600"/>
              </a:spcBef>
              <a:spcAft>
                <a:spcPts val="0"/>
              </a:spcAft>
              <a:buClr>
                <a:srgbClr val="855D5D"/>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L="2743200" marR="0" lvl="5"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L="3200400" marR="0" lvl="6"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L="3657600" marR="0" lvl="7"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L="4114800" marR="0" lvl="8"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l" rtl="0">
              <a:lnSpc>
                <a:spcPct val="90000"/>
              </a:lnSpc>
              <a:spcBef>
                <a:spcPts val="0"/>
              </a:spcBef>
              <a:spcAft>
                <a:spcPts val="0"/>
              </a:spcAft>
              <a:buSzPts val="2000"/>
              <a:buNone/>
            </a:pPr>
          </a:p>
          <a:p>
            <a:pPr marL="0" lvl="0" indent="0" algn="l" rtl="0">
              <a:lnSpc>
                <a:spcPct val="90000"/>
              </a:lnSpc>
              <a:spcBef>
                <a:spcPts val="0"/>
              </a:spcBef>
              <a:spcAft>
                <a:spcPts val="0"/>
              </a:spcAft>
              <a:buSzPts val="2000"/>
              <a:buNone/>
            </a:pPr>
          </a:p>
          <a:p>
            <a:pPr marL="0" lvl="0" indent="0" algn="l" rtl="0">
              <a:lnSpc>
                <a:spcPct val="90000"/>
              </a:lnSpc>
              <a:spcBef>
                <a:spcPts val="0"/>
              </a:spcBef>
              <a:spcAft>
                <a:spcPts val="0"/>
              </a:spcAft>
              <a:buSzPts val="2000"/>
              <a:buNone/>
            </a:pPr>
            <a:r>
              <a:rPr lang="en-US" b="1"/>
              <a:t>        D</a:t>
            </a:r>
            <a:r>
              <a:rPr b="1"/>
              <a:t>iferența între verification și validation</a:t>
            </a:r>
            <a:endParaRPr sz="2800" b="1"/>
          </a:p>
          <a:p>
            <a:pPr marL="0" lvl="0" indent="0" algn="l" rtl="0">
              <a:lnSpc>
                <a:spcPct val="90000"/>
              </a:lnSpc>
              <a:spcBef>
                <a:spcPts val="0"/>
              </a:spcBef>
              <a:spcAft>
                <a:spcPts val="0"/>
              </a:spcAft>
              <a:buSzPts val="2000"/>
              <a:buNone/>
            </a:pPr>
            <a:endParaRPr sz="2800"/>
          </a:p>
          <a:p>
            <a:pPr marL="0" lvl="0" indent="0" algn="l" rtl="0">
              <a:lnSpc>
                <a:spcPct val="90000"/>
              </a:lnSpc>
              <a:spcBef>
                <a:spcPts val="0"/>
              </a:spcBef>
              <a:spcAft>
                <a:spcPts val="0"/>
              </a:spcAft>
              <a:buSzPts val="2000"/>
              <a:buNone/>
            </a:pPr>
            <a:r>
              <a:rPr lang="en-US" b="1"/>
              <a:t>- </a:t>
            </a:r>
            <a:r>
              <a:rPr b="1"/>
              <a:t>Verification</a:t>
            </a:r>
            <a:r>
              <a:t> este procesul de confirmare că produsul sau sistemul îndeplinește specificațiile și cerințele stabilite.</a:t>
            </a:r>
          </a:p>
          <a:p>
            <a:pPr marL="0" lvl="0" indent="0" algn="l" rtl="0">
              <a:lnSpc>
                <a:spcPct val="90000"/>
              </a:lnSpc>
              <a:spcBef>
                <a:spcPts val="0"/>
              </a:spcBef>
              <a:spcAft>
                <a:spcPts val="0"/>
              </a:spcAft>
              <a:buSzPts val="2000"/>
              <a:buNone/>
            </a:pPr>
            <a:r>
              <a:rPr lang="en-US" b="1"/>
              <a:t>- </a:t>
            </a:r>
            <a:r>
              <a:rPr b="1"/>
              <a:t>Validation</a:t>
            </a:r>
            <a:r>
              <a:t> este procesul de confirmare că produsul sau sistemul îndeplinește cu succes nevoile și așteptările utilizatorilor sau ale altor părți interesate.</a:t>
            </a:r>
          </a:p>
          <a:p>
            <a:pPr marL="0" lvl="0" indent="0" algn="l" rtl="0">
              <a:lnSpc>
                <a:spcPct val="90000"/>
              </a:lnSpc>
              <a:spcBef>
                <a:spcPts val="0"/>
              </a:spcBef>
              <a:spcAft>
                <a:spcPts val="0"/>
              </a:spcAft>
              <a:buSzPts val="2000"/>
              <a:buNone/>
            </a:pPr>
          </a:p>
          <a:p>
            <a:pPr marL="0" lvl="0" indent="0" algn="l" rtl="0">
              <a:lnSpc>
                <a:spcPct val="90000"/>
              </a:lnSpc>
              <a:spcBef>
                <a:spcPts val="0"/>
              </a:spcBef>
              <a:spcAft>
                <a:spcPts val="0"/>
              </a:spcAft>
              <a:buSzPts val="2000"/>
              <a:buNone/>
            </a:pPr>
            <a:r>
              <a:t> </a:t>
            </a:r>
            <a:r>
              <a:rPr lang="en-US"/>
              <a:t>      </a:t>
            </a:r>
            <a:r>
              <a:rPr lang="en-US" b="1"/>
              <a:t>D</a:t>
            </a:r>
            <a:r>
              <a:rPr b="1"/>
              <a:t>iferența între positive testing și negative testing și dați câte un exemplu din fiecare</a:t>
            </a:r>
            <a:r>
              <a:rPr lang="en-US" b="1"/>
              <a:t>.</a:t>
            </a:r>
            <a:endParaRPr lang="en-US" b="1"/>
          </a:p>
          <a:p>
            <a:pPr marL="0" lvl="0" indent="0" algn="l" rtl="0">
              <a:lnSpc>
                <a:spcPct val="90000"/>
              </a:lnSpc>
              <a:spcBef>
                <a:spcPts val="0"/>
              </a:spcBef>
              <a:spcAft>
                <a:spcPts val="0"/>
              </a:spcAft>
              <a:buSzPts val="2000"/>
              <a:buNone/>
            </a:pPr>
            <a:r>
              <a:rPr lang="en-US" b="1"/>
              <a:t>-Positive testing </a:t>
            </a:r>
            <a:r>
              <a:rPr lang="en-US"/>
              <a:t>implică testarea unei funcționalități cu date valide sau intrări corecte pentru a verifica dacă produsul funcționează așa cum trebuie.</a:t>
            </a:r>
            <a:r>
              <a:rPr lang="en-US" b="1"/>
              <a:t> </a:t>
            </a:r>
            <a:endParaRPr lang="en-US" b="1"/>
          </a:p>
          <a:p>
            <a:pPr marL="0" lvl="0" indent="0" algn="l" rtl="0">
              <a:lnSpc>
                <a:spcPct val="90000"/>
              </a:lnSpc>
              <a:spcBef>
                <a:spcPts val="0"/>
              </a:spcBef>
              <a:spcAft>
                <a:spcPts val="0"/>
              </a:spcAft>
              <a:buSzPts val="2000"/>
              <a:buNone/>
            </a:pPr>
            <a:r>
              <a:rPr lang="en-US" b="1"/>
              <a:t>-Negative testing </a:t>
            </a:r>
            <a:r>
              <a:rPr lang="en-US"/>
              <a:t>implică testarea cu date invalide sau intrări greșite pentru a verifica cum reacționează produsul în situații neașteptate.</a:t>
            </a:r>
            <a:r>
              <a:rPr lang="en-US" b="1"/>
              <a:t> </a:t>
            </a:r>
            <a:endParaRPr lang="en-US" b="1"/>
          </a:p>
          <a:p>
            <a:pPr marL="0" lvl="0" indent="0" algn="l" rtl="0">
              <a:lnSpc>
                <a:spcPct val="90000"/>
              </a:lnSpc>
              <a:spcBef>
                <a:spcPts val="0"/>
              </a:spcBef>
              <a:spcAft>
                <a:spcPts val="0"/>
              </a:spcAft>
              <a:buSzPts val="2000"/>
              <a:buNone/>
            </a:pPr>
            <a:r>
              <a:rPr lang="en-US" b="1"/>
              <a:t>-De exemplu, </a:t>
            </a:r>
            <a:r>
              <a:rPr lang="en-US"/>
              <a:t>în cazul unei aplicații de autentificare, un test pozitiv ar implica introducerea unei parole corecte, în timp ce un test negativ ar implica introducerea unei parole greșite.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2)"/>
          <p:cNvPicPr>
            <a:picLocks noChangeAspect="1"/>
          </p:cNvPicPr>
          <p:nvPr>
            <p:ph idx="1"/>
          </p:nvPr>
        </p:nvPicPr>
        <p:blipFill>
          <a:blip r:embed="rId1"/>
          <a:stretch>
            <a:fillRect/>
          </a:stretch>
        </p:blipFill>
        <p:spPr>
          <a:xfrm>
            <a:off x="16510" y="-131445"/>
            <a:ext cx="12176125" cy="6866255"/>
          </a:xfrm>
          <a:prstGeom prst="rect">
            <a:avLst/>
          </a:prstGeom>
          <a:solidFill>
            <a:srgbClr val="FFC000"/>
          </a:solidFill>
        </p:spPr>
      </p:pic>
      <p:sp>
        <p:nvSpPr>
          <p:cNvPr id="106" name="Google Shape;106;p4"/>
          <p:cNvSpPr txBox="1"/>
          <p:nvPr/>
        </p:nvSpPr>
        <p:spPr>
          <a:xfrm>
            <a:off x="405780" y="410283"/>
            <a:ext cx="11377264" cy="6120680"/>
          </a:xfrm>
          <a:prstGeom prst="rect">
            <a:avLst/>
          </a:prstGeom>
          <a:solidFill>
            <a:srgbClr val="FFC000"/>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600"/>
              </a:spcBef>
              <a:spcAft>
                <a:spcPts val="0"/>
              </a:spcAft>
              <a:buClr>
                <a:srgbClr val="855D5D"/>
              </a:buClr>
              <a:buSzPts val="1800"/>
              <a:buFont typeface="Arial" panose="020B0604020202020204"/>
              <a:buChar char="•"/>
              <a:def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L="914400" marR="0" lvl="1" indent="-342900" algn="l" rtl="0">
              <a:lnSpc>
                <a:spcPct val="90000"/>
              </a:lnSpc>
              <a:spcBef>
                <a:spcPts val="600"/>
              </a:spcBef>
              <a:spcAft>
                <a:spcPts val="0"/>
              </a:spcAft>
              <a:buClr>
                <a:srgbClr val="855D5D"/>
              </a:buClr>
              <a:buSzPts val="1800"/>
              <a:buFont typeface="Arial" panose="020B0604020202020204"/>
              <a:buChar char="–"/>
              <a:defRPr sz="20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L="1371600" marR="0" lvl="2" indent="-342900" algn="l" rtl="0">
              <a:lnSpc>
                <a:spcPct val="90000"/>
              </a:lnSpc>
              <a:spcBef>
                <a:spcPts val="600"/>
              </a:spcBef>
              <a:spcAft>
                <a:spcPts val="0"/>
              </a:spcAft>
              <a:buClr>
                <a:srgbClr val="855D5D"/>
              </a:buClr>
              <a:buSzPts val="1800"/>
              <a:buFont typeface="Arial" panose="020B0604020202020204"/>
              <a:buChar char="–"/>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L="1828800" marR="0" lvl="3" indent="-342900" algn="l" rtl="0">
              <a:lnSpc>
                <a:spcPct val="90000"/>
              </a:lnSpc>
              <a:spcBef>
                <a:spcPts val="600"/>
              </a:spcBef>
              <a:spcAft>
                <a:spcPts val="0"/>
              </a:spcAft>
              <a:buClr>
                <a:srgbClr val="855D5D"/>
              </a:buClr>
              <a:buSzPts val="18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L="2286000" marR="0" lvl="4" indent="-330200" algn="l" rtl="0">
              <a:lnSpc>
                <a:spcPct val="90000"/>
              </a:lnSpc>
              <a:spcBef>
                <a:spcPts val="600"/>
              </a:spcBef>
              <a:spcAft>
                <a:spcPts val="0"/>
              </a:spcAft>
              <a:buClr>
                <a:srgbClr val="855D5D"/>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L="2743200" marR="0" lvl="5"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L="3200400" marR="0" lvl="6"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L="3657600" marR="0" lvl="7"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L="4114800" marR="0" lvl="8" indent="-330200" algn="l" rtl="0">
              <a:lnSpc>
                <a:spcPct val="10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l" rtl="0">
              <a:lnSpc>
                <a:spcPct val="90000"/>
              </a:lnSpc>
              <a:spcBef>
                <a:spcPts val="0"/>
              </a:spcBef>
              <a:spcAft>
                <a:spcPts val="0"/>
              </a:spcAft>
              <a:buSzPts val="2000"/>
              <a:buNone/>
            </a:pPr>
          </a:p>
          <a:p>
            <a:pPr marL="0" lvl="0" indent="0" algn="l" rtl="0">
              <a:lnSpc>
                <a:spcPct val="90000"/>
              </a:lnSpc>
              <a:spcBef>
                <a:spcPts val="0"/>
              </a:spcBef>
              <a:spcAft>
                <a:spcPts val="0"/>
              </a:spcAft>
              <a:buSzPts val="2000"/>
              <a:buNone/>
            </a:pPr>
            <a:r>
              <a:rPr b="1"/>
              <a:t>Enumerați și explicați pe scurt nivelurile de testare</a:t>
            </a:r>
            <a:endParaRPr b="1"/>
          </a:p>
          <a:p>
            <a:pPr marL="0" lvl="0" indent="0" algn="l" rtl="0">
              <a:lnSpc>
                <a:spcPct val="90000"/>
              </a:lnSpc>
              <a:spcBef>
                <a:spcPts val="0"/>
              </a:spcBef>
              <a:spcAft>
                <a:spcPts val="0"/>
              </a:spcAft>
              <a:buSzPts val="2000"/>
              <a:buNone/>
            </a:pPr>
          </a:p>
          <a:p>
            <a:pPr marL="0" lvl="0" indent="0" algn="l" rtl="0">
              <a:lnSpc>
                <a:spcPct val="90000"/>
              </a:lnSpc>
              <a:spcBef>
                <a:spcPts val="0"/>
              </a:spcBef>
              <a:spcAft>
                <a:spcPts val="0"/>
              </a:spcAft>
              <a:buSzPts val="2000"/>
              <a:buNone/>
            </a:pPr>
          </a:p>
          <a:p>
            <a:pPr marL="0" lvl="0" indent="0" algn="l" rtl="0">
              <a:lnSpc>
                <a:spcPct val="90000"/>
              </a:lnSpc>
              <a:spcBef>
                <a:spcPts val="0"/>
              </a:spcBef>
              <a:spcAft>
                <a:spcPts val="0"/>
              </a:spcAft>
              <a:buSzPts val="2000"/>
              <a:buNone/>
            </a:pPr>
            <a:r>
              <a:t>Nivelurile de testare includ:</a:t>
            </a:r>
          </a:p>
          <a:p>
            <a:pPr marL="0" lvl="0" indent="0" algn="l" rtl="0">
              <a:lnSpc>
                <a:spcPct val="90000"/>
              </a:lnSpc>
              <a:spcBef>
                <a:spcPts val="0"/>
              </a:spcBef>
              <a:spcAft>
                <a:spcPts val="0"/>
              </a:spcAft>
              <a:buSzPts val="2000"/>
              <a:buNone/>
            </a:pPr>
          </a:p>
          <a:p>
            <a:pPr marL="0" lvl="0" indent="0" algn="l" rtl="0">
              <a:lnSpc>
                <a:spcPct val="90000"/>
              </a:lnSpc>
              <a:spcBef>
                <a:spcPts val="0"/>
              </a:spcBef>
              <a:spcAft>
                <a:spcPts val="0"/>
              </a:spcAft>
              <a:buSzPts val="2000"/>
              <a:buNone/>
            </a:pPr>
            <a:r>
              <a:rPr lang="en-US" b="1"/>
              <a:t>-</a:t>
            </a:r>
            <a:r>
              <a:rPr b="1"/>
              <a:t>Testarea unităților:</a:t>
            </a:r>
            <a:r>
              <a:t> verificarea fiecărei unități individuale de cod sau a componentelor pentru funcționalitatea lor corectă.</a:t>
            </a:r>
          </a:p>
          <a:p>
            <a:pPr marL="0" lvl="0" indent="0" algn="l" rtl="0">
              <a:lnSpc>
                <a:spcPct val="90000"/>
              </a:lnSpc>
              <a:spcBef>
                <a:spcPts val="0"/>
              </a:spcBef>
              <a:spcAft>
                <a:spcPts val="0"/>
              </a:spcAft>
              <a:buSzPts val="2000"/>
              <a:buNone/>
            </a:pPr>
            <a:r>
              <a:rPr lang="en-US" b="1"/>
              <a:t>-</a:t>
            </a:r>
            <a:r>
              <a:rPr b="1"/>
              <a:t>Testarea integrării:</a:t>
            </a:r>
            <a:r>
              <a:t> verificarea interacțiunilor și a integrării între diferite componente sau module.</a:t>
            </a:r>
          </a:p>
          <a:p>
            <a:pPr marL="0" lvl="0" indent="0" algn="l" rtl="0">
              <a:lnSpc>
                <a:spcPct val="90000"/>
              </a:lnSpc>
              <a:spcBef>
                <a:spcPts val="0"/>
              </a:spcBef>
              <a:spcAft>
                <a:spcPts val="0"/>
              </a:spcAft>
              <a:buSzPts val="2000"/>
              <a:buNone/>
            </a:pPr>
            <a:r>
              <a:rPr lang="en-US" b="1"/>
              <a:t>-</a:t>
            </a:r>
            <a:r>
              <a:rPr b="1"/>
              <a:t>Testarea sistemului:</a:t>
            </a:r>
            <a:r>
              <a:t> verificarea întregului sistem sau produs pentru a asigura funcționarea corespunzătoare a funcționalităților sale.</a:t>
            </a:r>
          </a:p>
          <a:p>
            <a:pPr marL="0" lvl="0" indent="0" algn="l" rtl="0">
              <a:lnSpc>
                <a:spcPct val="90000"/>
              </a:lnSpc>
              <a:spcBef>
                <a:spcPts val="0"/>
              </a:spcBef>
              <a:spcAft>
                <a:spcPts val="0"/>
              </a:spcAft>
              <a:buSzPts val="2000"/>
              <a:buNone/>
            </a:pPr>
            <a:r>
              <a:rPr lang="en-US" b="1"/>
              <a:t>-</a:t>
            </a:r>
            <a:r>
              <a:rPr b="1"/>
              <a:t>Testarea acceptării:</a:t>
            </a:r>
            <a:r>
              <a:t> evaluarea produsului pentru a determina dacă îndeplinește cerințele și așteptările utilizatorilor sau ale clienților.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pic>
        <p:nvPicPr>
          <p:cNvPr id="4" name="Content Placeholder 3" descr="Screenshot (22)"/>
          <p:cNvPicPr>
            <a:picLocks noChangeAspect="1"/>
          </p:cNvPicPr>
          <p:nvPr>
            <p:ph sz="half" idx="1"/>
          </p:nvPr>
        </p:nvPicPr>
        <p:blipFill>
          <a:blip r:embed="rId1"/>
          <a:stretch>
            <a:fillRect/>
          </a:stretch>
        </p:blipFill>
        <p:spPr>
          <a:xfrm>
            <a:off x="0" y="-747395"/>
            <a:ext cx="24492585" cy="7506335"/>
          </a:xfrm>
          <a:prstGeom prst="rect">
            <a:avLst/>
          </a:prstGeom>
        </p:spPr>
      </p:pic>
      <p:sp>
        <p:nvSpPr>
          <p:cNvPr id="5" name="Google Shape;219;p6"/>
          <p:cNvSpPr txBox="1"/>
          <p:nvPr/>
        </p:nvSpPr>
        <p:spPr>
          <a:xfrm>
            <a:off x="2410460" y="-283845"/>
            <a:ext cx="6800850" cy="828675"/>
          </a:xfrm>
          <a:prstGeom prst="rect">
            <a:avLst/>
          </a:prstGeom>
          <a:solidFill>
            <a:srgbClr val="FFC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2400" b="1" i="0" u="none" strike="noStrike" cap="none">
                <a:solidFill>
                  <a:schemeClr val="tx1"/>
                </a:solidFill>
                <a:latin typeface="Saira Semi Condensed" panose="00000506000000000000"/>
                <a:ea typeface="Saira Semi Condensed" panose="00000506000000000000"/>
                <a:cs typeface="Saira Semi Condensed" panose="00000506000000000000"/>
                <a:sym typeface="Saira Semi Condensed" panose="00000506000000000000"/>
              </a:rPr>
              <a:t>Partea II – ASPECTE PRACTICE</a:t>
            </a:r>
            <a:endParaRPr sz="2400" b="1"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600"/>
              <a:buFont typeface="Arial" panose="020B0604020202020204"/>
              <a:buNone/>
            </a:pPr>
            <a:r>
              <a:rPr lang="en-US" sz="2400" b="1" i="0" u="none" strike="noStrike" cap="none">
                <a:solidFill>
                  <a:schemeClr val="tx1"/>
                </a:solidFill>
                <a:latin typeface="Saira Semi Condensed" panose="00000506000000000000"/>
                <a:ea typeface="Saira Semi Condensed" panose="00000506000000000000"/>
                <a:cs typeface="Saira Semi Condensed" panose="00000506000000000000"/>
                <a:sym typeface="Saira Semi Condensed" panose="00000506000000000000"/>
              </a:rPr>
              <a:t>Punerea în practică a cunoștințelor acumulate</a:t>
            </a:r>
            <a:endParaRPr lang="en-US" sz="2400" b="1" i="0" u="none" strike="noStrike" cap="none">
              <a:solidFill>
                <a:schemeClr val="tx1"/>
              </a:solidFill>
              <a:latin typeface="Saira Semi Condensed" panose="00000506000000000000"/>
              <a:ea typeface="Saira Semi Condensed" panose="00000506000000000000"/>
              <a:cs typeface="Saira Semi Condensed" panose="00000506000000000000"/>
              <a:sym typeface="Saira Semi Condensed" panose="00000506000000000000"/>
            </a:endParaRPr>
          </a:p>
        </p:txBody>
      </p:sp>
      <p:sp>
        <p:nvSpPr>
          <p:cNvPr id="221" name="Google Shape;221;p6"/>
          <p:cNvSpPr txBox="1"/>
          <p:nvPr/>
        </p:nvSpPr>
        <p:spPr>
          <a:xfrm>
            <a:off x="1771015" y="544830"/>
            <a:ext cx="8079740" cy="1475105"/>
          </a:xfrm>
          <a:prstGeom prst="rect">
            <a:avLst/>
          </a:prstGeom>
          <a:solidFill>
            <a:srgbClr val="FFC000"/>
          </a:solid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FFFFFF"/>
                </a:solidFill>
                <a:latin typeface="Inria Sans"/>
                <a:ea typeface="Inria Sans"/>
                <a:cs typeface="Inria Sans"/>
                <a:sym typeface="Inria Sans"/>
              </a:rPr>
              <a:t>  </a:t>
            </a:r>
            <a:r>
              <a:rPr lang="en-US" b="0" i="0" u="none" strike="noStrike" cap="none">
                <a:solidFill>
                  <a:srgbClr val="FFFFFF"/>
                </a:solidFill>
                <a:latin typeface="Inria Sans"/>
                <a:ea typeface="Inria Sans"/>
                <a:cs typeface="Inria Sans"/>
                <a:sym typeface="Inria Sans"/>
              </a:rPr>
              <a:t> </a:t>
            </a:r>
            <a:r>
              <a:rPr lang="en-US" b="0" i="0" u="none" strike="noStrike" cap="none">
                <a:solidFill>
                  <a:schemeClr val="tx1"/>
                </a:solidFill>
                <a:latin typeface="+mn-ea"/>
                <a:ea typeface="Inria Sans"/>
                <a:cs typeface="+mn-ea"/>
                <a:sym typeface="Inria Sans"/>
              </a:rPr>
              <a:t>Aplicația aleasă pentru testare de către mine este https://www.alessandrodesign.ro/, secțiunea “Creare cont “. </a:t>
            </a:r>
            <a:endParaRPr b="0" i="0" u="none" strike="noStrike" cap="none">
              <a:solidFill>
                <a:schemeClr val="tx1"/>
              </a:solidFill>
              <a:latin typeface="+mn-ea"/>
              <a:ea typeface="Arial" panose="020B0604020202020204"/>
              <a:cs typeface="+mn-ea"/>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b="0" i="0" u="none" strike="noStrike" cap="none">
                <a:solidFill>
                  <a:schemeClr val="tx1"/>
                </a:solidFill>
                <a:latin typeface="+mn-ea"/>
                <a:ea typeface="Inria Sans"/>
                <a:cs typeface="+mn-ea"/>
                <a:sym typeface="Inria Sans"/>
              </a:rPr>
              <a:t>  Proiectul de testare a fost creat cu ajutorul tool-ului Jira.</a:t>
            </a:r>
            <a:endParaRPr lang="en-US" b="0" i="0" u="none" strike="noStrike" cap="none">
              <a:solidFill>
                <a:schemeClr val="tx1"/>
              </a:solidFill>
              <a:latin typeface="+mn-ea"/>
              <a:ea typeface="Inria Sans"/>
              <a:cs typeface="+mn-ea"/>
              <a:sym typeface="Inria Sans"/>
            </a:endParaRPr>
          </a:p>
          <a:p>
            <a:pPr marL="0" marR="0" lvl="0" indent="0" algn="l" rtl="0">
              <a:lnSpc>
                <a:spcPct val="100000"/>
              </a:lnSpc>
              <a:spcBef>
                <a:spcPts val="0"/>
              </a:spcBef>
              <a:spcAft>
                <a:spcPts val="0"/>
              </a:spcAft>
              <a:buClr>
                <a:srgbClr val="000000"/>
              </a:buClr>
              <a:buSzPts val="1200"/>
              <a:buFont typeface="Arial" panose="020B0604020202020204"/>
              <a:buNone/>
            </a:pPr>
            <a:r>
              <a:rPr lang="en-US" b="0" i="0" u="none" strike="noStrike" cap="none">
                <a:solidFill>
                  <a:schemeClr val="tx1"/>
                </a:solidFill>
                <a:latin typeface="+mn-ea"/>
                <a:ea typeface="Inria Sans"/>
                <a:cs typeface="+mn-ea"/>
                <a:sym typeface="Inria Sans"/>
              </a:rPr>
              <a:t>Mai jos am attashat un printscreen cu test case in care contine Requirements,Preconditions,Acceptance Criteria</a:t>
            </a:r>
            <a:endParaRPr lang="en-US" b="0" i="0" u="none" strike="noStrike" cap="none">
              <a:solidFill>
                <a:schemeClr val="tx1"/>
              </a:solidFill>
              <a:latin typeface="+mn-ea"/>
              <a:ea typeface="Inria Sans"/>
              <a:cs typeface="+mn-ea"/>
              <a:sym typeface="Inria Sans"/>
            </a:endParaRPr>
          </a:p>
        </p:txBody>
      </p:sp>
      <p:pic>
        <p:nvPicPr>
          <p:cNvPr id="6" name="Content Placeholder 5" descr="proiect5"/>
          <p:cNvPicPr>
            <a:picLocks noChangeAspect="1"/>
          </p:cNvPicPr>
          <p:nvPr>
            <p:ph sz="half" idx="2"/>
          </p:nvPr>
        </p:nvPicPr>
        <p:blipFill>
          <a:blip r:embed="rId2"/>
          <a:stretch>
            <a:fillRect/>
          </a:stretch>
        </p:blipFill>
        <p:spPr>
          <a:xfrm>
            <a:off x="0" y="2094230"/>
            <a:ext cx="5696585" cy="4675505"/>
          </a:xfrm>
          <a:prstGeom prst="rect">
            <a:avLst/>
          </a:prstGeom>
        </p:spPr>
      </p:pic>
      <p:pic>
        <p:nvPicPr>
          <p:cNvPr id="8" name="Picture 7" descr="proiect6"/>
          <p:cNvPicPr>
            <a:picLocks noChangeAspect="1"/>
          </p:cNvPicPr>
          <p:nvPr/>
        </p:nvPicPr>
        <p:blipFill>
          <a:blip r:embed="rId3"/>
          <a:stretch>
            <a:fillRect/>
          </a:stretch>
        </p:blipFill>
        <p:spPr>
          <a:xfrm>
            <a:off x="5507990" y="2094230"/>
            <a:ext cx="7360920" cy="46596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7473</Words>
  <Application>WPS Presentation</Application>
  <PresentationFormat>Widescreen</PresentationFormat>
  <Paragraphs>178</Paragraphs>
  <Slides>15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SimSun</vt:lpstr>
      <vt:lpstr>Wingdings</vt:lpstr>
      <vt:lpstr>Roboto Black</vt:lpstr>
      <vt:lpstr>Verdana</vt:lpstr>
      <vt:lpstr>Bree Serif</vt:lpstr>
      <vt:lpstr>Yu Gothic UI</vt:lpstr>
      <vt:lpstr>Arial</vt:lpstr>
      <vt:lpstr>Calibri</vt:lpstr>
      <vt:lpstr>Palatino Linotype</vt:lpstr>
      <vt:lpstr>Saira Semi Condensed</vt:lpstr>
      <vt:lpstr>Segoe Print</vt:lpstr>
      <vt:lpstr>Inria Sans</vt:lpstr>
      <vt:lpstr>Calibri Light</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Adi</cp:lastModifiedBy>
  <cp:revision>11</cp:revision>
  <dcterms:created xsi:type="dcterms:W3CDTF">2023-05-09T10:09:00Z</dcterms:created>
  <dcterms:modified xsi:type="dcterms:W3CDTF">2023-10-02T10:00:38Z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84BDDA1BA96E467B986977158658BFB3</vt:lpwstr>
  </property>
  <property fmtid="{D5CDD505-2E9C-101B-9397-08002B2CF9AE}" pid="3" name="KSOProductBuildVer">
    <vt:lpwstr>1033-11.2.0.11388</vt:lpwstr>
  </property>
</Properties>
</file>