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8">
  <p:sldMasterIdLst>
    <p:sldMasterId id="2147483648" r:id="rId1"/>
  </p:sldMasterIdLst>
  <p:notesMasterIdLst>
    <p:notesMasterId r:id="rId59"/>
  </p:notesMasterIdLst>
  <p:sldIdLst>
    <p:sldId id="256" r:id="rId2"/>
    <p:sldId id="257" r:id="rId3"/>
    <p:sldId id="260" r:id="rId4"/>
    <p:sldId id="261" r:id="rId5"/>
    <p:sldId id="385" r:id="rId6"/>
    <p:sldId id="386" r:id="rId7"/>
    <p:sldId id="262" r:id="rId8"/>
    <p:sldId id="343" r:id="rId9"/>
    <p:sldId id="344" r:id="rId10"/>
    <p:sldId id="387" r:id="rId11"/>
    <p:sldId id="388" r:id="rId12"/>
    <p:sldId id="389" r:id="rId13"/>
    <p:sldId id="390" r:id="rId14"/>
    <p:sldId id="391" r:id="rId15"/>
    <p:sldId id="392" r:id="rId16"/>
    <p:sldId id="393" r:id="rId17"/>
    <p:sldId id="394" r:id="rId18"/>
    <p:sldId id="395" r:id="rId19"/>
    <p:sldId id="396" r:id="rId20"/>
    <p:sldId id="397" r:id="rId21"/>
    <p:sldId id="398" r:id="rId22"/>
    <p:sldId id="399" r:id="rId23"/>
    <p:sldId id="400" r:id="rId24"/>
    <p:sldId id="401" r:id="rId25"/>
    <p:sldId id="402" r:id="rId26"/>
    <p:sldId id="403" r:id="rId27"/>
    <p:sldId id="404" r:id="rId28"/>
    <p:sldId id="405" r:id="rId29"/>
    <p:sldId id="406" r:id="rId30"/>
    <p:sldId id="407" r:id="rId31"/>
    <p:sldId id="408" r:id="rId32"/>
    <p:sldId id="409" r:id="rId33"/>
    <p:sldId id="410" r:id="rId34"/>
    <p:sldId id="411" r:id="rId35"/>
    <p:sldId id="412" r:id="rId36"/>
    <p:sldId id="413" r:id="rId37"/>
    <p:sldId id="414" r:id="rId38"/>
    <p:sldId id="415" r:id="rId39"/>
    <p:sldId id="416" r:id="rId40"/>
    <p:sldId id="417" r:id="rId41"/>
    <p:sldId id="418" r:id="rId42"/>
    <p:sldId id="419" r:id="rId43"/>
    <p:sldId id="420" r:id="rId44"/>
    <p:sldId id="421" r:id="rId45"/>
    <p:sldId id="422" r:id="rId46"/>
    <p:sldId id="423" r:id="rId47"/>
    <p:sldId id="424" r:id="rId48"/>
    <p:sldId id="425" r:id="rId49"/>
    <p:sldId id="426" r:id="rId50"/>
    <p:sldId id="428" r:id="rId51"/>
    <p:sldId id="429" r:id="rId52"/>
    <p:sldId id="430" r:id="rId53"/>
    <p:sldId id="427" r:id="rId54"/>
    <p:sldId id="431" r:id="rId55"/>
    <p:sldId id="291" r:id="rId56"/>
    <p:sldId id="292" r:id="rId57"/>
    <p:sldId id="293" r:id="rId58"/>
  </p:sldIdLst>
  <p:sldSz cx="12192000" cy="6858000"/>
  <p:notesSz cx="6858000" cy="9144000"/>
  <p:embeddedFontLst>
    <p:embeddedFont>
      <p:font typeface="Calibri" panose="020F0502020204030204" pitchFamily="34" charset="0"/>
      <p:regular r:id="rId60"/>
      <p:bold r:id="rId61"/>
      <p:italic r:id="rId62"/>
      <p:boldItalic r:id="rId63"/>
    </p:embeddedFont>
    <p:embeddedFont>
      <p:font typeface="Gill Sans" panose="020B0604020202020204" charset="0"/>
      <p:regular r:id="rId64"/>
      <p:bold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6" roundtripDataSignature="AMtx7mhAxAmNOPORetQeM69grBvzFaeTx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F291DD-8790-4F94-82DD-83941F7A77DF}" v="8" dt="2022-01-25T22:01:40.449"/>
    <p1510:client id="{7697047F-1725-4036-9DF3-3027A8376D90}" v="24" dt="2022-01-25T22:20:33.584"/>
    <p1510:client id="{9839171D-7AEC-445C-80E6-72FAA576388F}" v="132" dt="2022-01-25T22:23:52.5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viewProps" Target="viewProps.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customschemas.google.com/relationships/presentationmetadata" Target="metadata"/><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4131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3468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8929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690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8375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7882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1274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6540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6956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9072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0056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84208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520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42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04865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82514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87651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0002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1510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3488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41737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63672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64528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24137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67297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15158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45984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30894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69727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9661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3044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74498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05148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32205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34224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34604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60628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95031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52428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7347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1230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749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97321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38605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74679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06518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4" name="Google Shape;424;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1" name="Google Shape;431;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8" name="Google Shape;438;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3962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9240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955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4"/>
        <p:cNvGrpSpPr/>
        <p:nvPr/>
      </p:nvGrpSpPr>
      <p:grpSpPr>
        <a:xfrm>
          <a:off x="0" y="0"/>
          <a:ext cx="0" cy="0"/>
          <a:chOff x="0" y="0"/>
          <a:chExt cx="0" cy="0"/>
        </a:xfrm>
      </p:grpSpPr>
      <p:sp>
        <p:nvSpPr>
          <p:cNvPr id="15" name="Google Shape;15;p48"/>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8"/>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18" name="Google Shape;18;p48"/>
          <p:cNvSpPr txBox="1">
            <a:spLocks noGrp="1"/>
          </p:cNvSpPr>
          <p:nvPr>
            <p:ph type="dt" idx="10"/>
          </p:nvPr>
        </p:nvSpPr>
        <p:spPr>
          <a:xfrm>
            <a:off x="7605951" y="5956137"/>
            <a:ext cx="28448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8"/>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8"/>
          <p:cNvSpPr txBox="1">
            <a:spLocks noGrp="1"/>
          </p:cNvSpPr>
          <p:nvPr>
            <p:ph type="sldNum" idx="12"/>
          </p:nvPr>
        </p:nvSpPr>
        <p:spPr>
          <a:xfrm>
            <a:off x="10558300" y="5956137"/>
            <a:ext cx="101644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2D58AC"/>
                </a:solidFill>
                <a:latin typeface="Gill Sans"/>
                <a:ea typeface="Gill Sans"/>
                <a:cs typeface="Gill Sans"/>
                <a:sym typeface="Gill Sans"/>
              </a:defRPr>
            </a:lvl1pPr>
            <a:lvl2pPr marL="0" lvl="1" indent="0" algn="r">
              <a:spcBef>
                <a:spcPts val="0"/>
              </a:spcBef>
              <a:buNone/>
              <a:defRPr sz="900" b="0" i="0" u="none" strike="noStrike" cap="none">
                <a:solidFill>
                  <a:srgbClr val="2D58AC"/>
                </a:solidFill>
                <a:latin typeface="Gill Sans"/>
                <a:ea typeface="Gill Sans"/>
                <a:cs typeface="Gill Sans"/>
                <a:sym typeface="Gill Sans"/>
              </a:defRPr>
            </a:lvl2pPr>
            <a:lvl3pPr marL="0" lvl="2" indent="0" algn="r">
              <a:spcBef>
                <a:spcPts val="0"/>
              </a:spcBef>
              <a:buNone/>
              <a:defRPr sz="900" b="0" i="0" u="none" strike="noStrike" cap="none">
                <a:solidFill>
                  <a:srgbClr val="2D58AC"/>
                </a:solidFill>
                <a:latin typeface="Gill Sans"/>
                <a:ea typeface="Gill Sans"/>
                <a:cs typeface="Gill Sans"/>
                <a:sym typeface="Gill Sans"/>
              </a:defRPr>
            </a:lvl3pPr>
            <a:lvl4pPr marL="0" lvl="3" indent="0" algn="r">
              <a:spcBef>
                <a:spcPts val="0"/>
              </a:spcBef>
              <a:buNone/>
              <a:defRPr sz="900" b="0" i="0" u="none" strike="noStrike" cap="none">
                <a:solidFill>
                  <a:srgbClr val="2D58AC"/>
                </a:solidFill>
                <a:latin typeface="Gill Sans"/>
                <a:ea typeface="Gill Sans"/>
                <a:cs typeface="Gill Sans"/>
                <a:sym typeface="Gill Sans"/>
              </a:defRPr>
            </a:lvl4pPr>
            <a:lvl5pPr marL="0" lvl="4" indent="0" algn="r">
              <a:spcBef>
                <a:spcPts val="0"/>
              </a:spcBef>
              <a:buNone/>
              <a:defRPr sz="900" b="0" i="0" u="none" strike="noStrike" cap="none">
                <a:solidFill>
                  <a:srgbClr val="2D58AC"/>
                </a:solidFill>
                <a:latin typeface="Gill Sans"/>
                <a:ea typeface="Gill Sans"/>
                <a:cs typeface="Gill Sans"/>
                <a:sym typeface="Gill Sans"/>
              </a:defRPr>
            </a:lvl5pPr>
            <a:lvl6pPr marL="0" lvl="5" indent="0" algn="r">
              <a:spcBef>
                <a:spcPts val="0"/>
              </a:spcBef>
              <a:buNone/>
              <a:defRPr sz="900" b="0" i="0" u="none" strike="noStrike" cap="none">
                <a:solidFill>
                  <a:srgbClr val="2D58AC"/>
                </a:solidFill>
                <a:latin typeface="Gill Sans"/>
                <a:ea typeface="Gill Sans"/>
                <a:cs typeface="Gill Sans"/>
                <a:sym typeface="Gill Sans"/>
              </a:defRPr>
            </a:lvl6pPr>
            <a:lvl7pPr marL="0" lvl="6" indent="0" algn="r">
              <a:spcBef>
                <a:spcPts val="0"/>
              </a:spcBef>
              <a:buNone/>
              <a:defRPr sz="900" b="0" i="0" u="none" strike="noStrike" cap="none">
                <a:solidFill>
                  <a:srgbClr val="2D58AC"/>
                </a:solidFill>
                <a:latin typeface="Gill Sans"/>
                <a:ea typeface="Gill Sans"/>
                <a:cs typeface="Gill Sans"/>
                <a:sym typeface="Gill Sans"/>
              </a:defRPr>
            </a:lvl7pPr>
            <a:lvl8pPr marL="0" lvl="7" indent="0" algn="r">
              <a:spcBef>
                <a:spcPts val="0"/>
              </a:spcBef>
              <a:buNone/>
              <a:defRPr sz="900" b="0" i="0" u="none" strike="noStrike" cap="none">
                <a:solidFill>
                  <a:srgbClr val="2D58AC"/>
                </a:solidFill>
                <a:latin typeface="Gill Sans"/>
                <a:ea typeface="Gill Sans"/>
                <a:cs typeface="Gill Sans"/>
                <a:sym typeface="Gill Sans"/>
              </a:defRPr>
            </a:lvl8pPr>
            <a:lvl9pPr marL="0" lvl="8" indent="0" algn="r">
              <a:spcBef>
                <a:spcPts val="0"/>
              </a:spcBef>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8"/>
        <p:cNvGrpSpPr/>
        <p:nvPr/>
      </p:nvGrpSpPr>
      <p:grpSpPr>
        <a:xfrm>
          <a:off x="0" y="0"/>
          <a:ext cx="0" cy="0"/>
          <a:chOff x="0" y="0"/>
          <a:chExt cx="0" cy="0"/>
        </a:xfrm>
      </p:grpSpPr>
      <p:sp>
        <p:nvSpPr>
          <p:cNvPr id="79" name="Google Shape;79;p57"/>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57"/>
          <p:cNvSpPr txBox="1">
            <a:spLocks noGrp="1"/>
          </p:cNvSpPr>
          <p:nvPr>
            <p:ph type="body" idx="1"/>
          </p:nvPr>
        </p:nvSpPr>
        <p:spPr>
          <a:xfrm rot="5400000">
            <a:off x="4334603" y="-1417408"/>
            <a:ext cx="3522794" cy="11029616"/>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2" name="Google Shape;82;p57"/>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7"/>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7"/>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5"/>
        <p:cNvGrpSpPr/>
        <p:nvPr/>
      </p:nvGrpSpPr>
      <p:grpSpPr>
        <a:xfrm>
          <a:off x="0" y="0"/>
          <a:ext cx="0" cy="0"/>
          <a:chOff x="0" y="0"/>
          <a:chExt cx="0" cy="0"/>
        </a:xfrm>
      </p:grpSpPr>
      <p:sp>
        <p:nvSpPr>
          <p:cNvPr id="86" name="Google Shape;86;p58"/>
          <p:cNvSpPr/>
          <p:nvPr/>
        </p:nvSpPr>
        <p:spPr>
          <a:xfrm>
            <a:off x="8839201" y="599725"/>
            <a:ext cx="2906817" cy="581695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8"/>
          <p:cNvSpPr txBox="1">
            <a:spLocks noGrp="1"/>
          </p:cNvSpPr>
          <p:nvPr>
            <p:ph type="title"/>
          </p:nvPr>
        </p:nvSpPr>
        <p:spPr>
          <a:xfrm rot="5400000">
            <a:off x="7249746" y="2265181"/>
            <a:ext cx="5183073" cy="20041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58"/>
          <p:cNvSpPr txBox="1">
            <a:spLocks noGrp="1"/>
          </p:cNvSpPr>
          <p:nvPr>
            <p:ph type="body" idx="1"/>
          </p:nvPr>
        </p:nvSpPr>
        <p:spPr>
          <a:xfrm rot="5400000">
            <a:off x="2131526" y="-680877"/>
            <a:ext cx="5183073" cy="789627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9" name="Google Shape;89;p58"/>
          <p:cNvSpPr txBox="1">
            <a:spLocks noGrp="1"/>
          </p:cNvSpPr>
          <p:nvPr>
            <p:ph type="dt" idx="10"/>
          </p:nvPr>
        </p:nvSpPr>
        <p:spPr>
          <a:xfrm>
            <a:off x="8993673" y="5956137"/>
            <a:ext cx="132814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8"/>
          <p:cNvSpPr txBox="1">
            <a:spLocks noGrp="1"/>
          </p:cNvSpPr>
          <p:nvPr>
            <p:ph type="ftr" idx="11"/>
          </p:nvPr>
        </p:nvSpPr>
        <p:spPr>
          <a:xfrm>
            <a:off x="774923" y="5951811"/>
            <a:ext cx="789627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58"/>
          <p:cNvSpPr txBox="1">
            <a:spLocks noGrp="1"/>
          </p:cNvSpPr>
          <p:nvPr>
            <p:ph type="sldNum" idx="12"/>
          </p:nvPr>
        </p:nvSpPr>
        <p:spPr>
          <a:xfrm>
            <a:off x="10446615" y="5956137"/>
            <a:ext cx="11641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2D58AC"/>
                </a:solidFill>
                <a:latin typeface="Gill Sans"/>
                <a:ea typeface="Gill Sans"/>
                <a:cs typeface="Gill Sans"/>
                <a:sym typeface="Gill Sans"/>
              </a:defRPr>
            </a:lvl1pPr>
            <a:lvl2pPr marL="0" lvl="1" indent="0" algn="r">
              <a:spcBef>
                <a:spcPts val="0"/>
              </a:spcBef>
              <a:buNone/>
              <a:defRPr sz="900" b="0" i="0" u="none" strike="noStrike" cap="none">
                <a:solidFill>
                  <a:srgbClr val="2D58AC"/>
                </a:solidFill>
                <a:latin typeface="Gill Sans"/>
                <a:ea typeface="Gill Sans"/>
                <a:cs typeface="Gill Sans"/>
                <a:sym typeface="Gill Sans"/>
              </a:defRPr>
            </a:lvl2pPr>
            <a:lvl3pPr marL="0" lvl="2" indent="0" algn="r">
              <a:spcBef>
                <a:spcPts val="0"/>
              </a:spcBef>
              <a:buNone/>
              <a:defRPr sz="900" b="0" i="0" u="none" strike="noStrike" cap="none">
                <a:solidFill>
                  <a:srgbClr val="2D58AC"/>
                </a:solidFill>
                <a:latin typeface="Gill Sans"/>
                <a:ea typeface="Gill Sans"/>
                <a:cs typeface="Gill Sans"/>
                <a:sym typeface="Gill Sans"/>
              </a:defRPr>
            </a:lvl3pPr>
            <a:lvl4pPr marL="0" lvl="3" indent="0" algn="r">
              <a:spcBef>
                <a:spcPts val="0"/>
              </a:spcBef>
              <a:buNone/>
              <a:defRPr sz="900" b="0" i="0" u="none" strike="noStrike" cap="none">
                <a:solidFill>
                  <a:srgbClr val="2D58AC"/>
                </a:solidFill>
                <a:latin typeface="Gill Sans"/>
                <a:ea typeface="Gill Sans"/>
                <a:cs typeface="Gill Sans"/>
                <a:sym typeface="Gill Sans"/>
              </a:defRPr>
            </a:lvl4pPr>
            <a:lvl5pPr marL="0" lvl="4" indent="0" algn="r">
              <a:spcBef>
                <a:spcPts val="0"/>
              </a:spcBef>
              <a:buNone/>
              <a:defRPr sz="900" b="0" i="0" u="none" strike="noStrike" cap="none">
                <a:solidFill>
                  <a:srgbClr val="2D58AC"/>
                </a:solidFill>
                <a:latin typeface="Gill Sans"/>
                <a:ea typeface="Gill Sans"/>
                <a:cs typeface="Gill Sans"/>
                <a:sym typeface="Gill Sans"/>
              </a:defRPr>
            </a:lvl5pPr>
            <a:lvl6pPr marL="0" lvl="5" indent="0" algn="r">
              <a:spcBef>
                <a:spcPts val="0"/>
              </a:spcBef>
              <a:buNone/>
              <a:defRPr sz="900" b="0" i="0" u="none" strike="noStrike" cap="none">
                <a:solidFill>
                  <a:srgbClr val="2D58AC"/>
                </a:solidFill>
                <a:latin typeface="Gill Sans"/>
                <a:ea typeface="Gill Sans"/>
                <a:cs typeface="Gill Sans"/>
                <a:sym typeface="Gill Sans"/>
              </a:defRPr>
            </a:lvl6pPr>
            <a:lvl7pPr marL="0" lvl="6" indent="0" algn="r">
              <a:spcBef>
                <a:spcPts val="0"/>
              </a:spcBef>
              <a:buNone/>
              <a:defRPr sz="900" b="0" i="0" u="none" strike="noStrike" cap="none">
                <a:solidFill>
                  <a:srgbClr val="2D58AC"/>
                </a:solidFill>
                <a:latin typeface="Gill Sans"/>
                <a:ea typeface="Gill Sans"/>
                <a:cs typeface="Gill Sans"/>
                <a:sym typeface="Gill Sans"/>
              </a:defRPr>
            </a:lvl7pPr>
            <a:lvl8pPr marL="0" lvl="7" indent="0" algn="r">
              <a:spcBef>
                <a:spcPts val="0"/>
              </a:spcBef>
              <a:buNone/>
              <a:defRPr sz="900" b="0" i="0" u="none" strike="noStrike" cap="none">
                <a:solidFill>
                  <a:srgbClr val="2D58AC"/>
                </a:solidFill>
                <a:latin typeface="Gill Sans"/>
                <a:ea typeface="Gill Sans"/>
                <a:cs typeface="Gill Sans"/>
                <a:sym typeface="Gill Sans"/>
              </a:defRPr>
            </a:lvl8pPr>
            <a:lvl9pPr marL="0" lvl="8" indent="0" algn="r">
              <a:spcBef>
                <a:spcPts val="0"/>
              </a:spcBef>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49"/>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9"/>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9"/>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5" name="Google Shape;25;p49"/>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9"/>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9"/>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8"/>
        <p:cNvGrpSpPr/>
        <p:nvPr/>
      </p:nvGrpSpPr>
      <p:grpSpPr>
        <a:xfrm>
          <a:off x="0" y="0"/>
          <a:ext cx="0" cy="0"/>
          <a:chOff x="0" y="0"/>
          <a:chExt cx="0" cy="0"/>
        </a:xfrm>
      </p:grpSpPr>
      <p:sp>
        <p:nvSpPr>
          <p:cNvPr id="29" name="Google Shape;29;p50"/>
          <p:cNvSpPr/>
          <p:nvPr/>
        </p:nvSpPr>
        <p:spPr>
          <a:xfrm>
            <a:off x="447817" y="5141974"/>
            <a:ext cx="11290860"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0"/>
          <p:cNvSpPr txBox="1">
            <a:spLocks noGrp="1"/>
          </p:cNvSpPr>
          <p:nvPr>
            <p:ph type="title"/>
          </p:nvPr>
        </p:nvSpPr>
        <p:spPr>
          <a:xfrm>
            <a:off x="581193" y="3043910"/>
            <a:ext cx="11029615" cy="149750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a:buNone/>
              <a:defRPr sz="3600" b="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0"/>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656"/>
              <a:buNone/>
              <a:defRPr sz="1800" cap="none">
                <a:solidFill>
                  <a:schemeClr val="accent2"/>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2" name="Google Shape;32;p50"/>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0"/>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0"/>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2D58AC"/>
                </a:solidFill>
                <a:latin typeface="Gill Sans"/>
                <a:ea typeface="Gill Sans"/>
                <a:cs typeface="Gill Sans"/>
                <a:sym typeface="Gill Sans"/>
              </a:defRPr>
            </a:lvl1pPr>
            <a:lvl2pPr marL="0" lvl="1" indent="0" algn="r">
              <a:spcBef>
                <a:spcPts val="0"/>
              </a:spcBef>
              <a:buNone/>
              <a:defRPr sz="900" b="0" i="0" u="none" strike="noStrike" cap="none">
                <a:solidFill>
                  <a:srgbClr val="2D58AC"/>
                </a:solidFill>
                <a:latin typeface="Gill Sans"/>
                <a:ea typeface="Gill Sans"/>
                <a:cs typeface="Gill Sans"/>
                <a:sym typeface="Gill Sans"/>
              </a:defRPr>
            </a:lvl2pPr>
            <a:lvl3pPr marL="0" lvl="2" indent="0" algn="r">
              <a:spcBef>
                <a:spcPts val="0"/>
              </a:spcBef>
              <a:buNone/>
              <a:defRPr sz="900" b="0" i="0" u="none" strike="noStrike" cap="none">
                <a:solidFill>
                  <a:srgbClr val="2D58AC"/>
                </a:solidFill>
                <a:latin typeface="Gill Sans"/>
                <a:ea typeface="Gill Sans"/>
                <a:cs typeface="Gill Sans"/>
                <a:sym typeface="Gill Sans"/>
              </a:defRPr>
            </a:lvl3pPr>
            <a:lvl4pPr marL="0" lvl="3" indent="0" algn="r">
              <a:spcBef>
                <a:spcPts val="0"/>
              </a:spcBef>
              <a:buNone/>
              <a:defRPr sz="900" b="0" i="0" u="none" strike="noStrike" cap="none">
                <a:solidFill>
                  <a:srgbClr val="2D58AC"/>
                </a:solidFill>
                <a:latin typeface="Gill Sans"/>
                <a:ea typeface="Gill Sans"/>
                <a:cs typeface="Gill Sans"/>
                <a:sym typeface="Gill Sans"/>
              </a:defRPr>
            </a:lvl4pPr>
            <a:lvl5pPr marL="0" lvl="4" indent="0" algn="r">
              <a:spcBef>
                <a:spcPts val="0"/>
              </a:spcBef>
              <a:buNone/>
              <a:defRPr sz="900" b="0" i="0" u="none" strike="noStrike" cap="none">
                <a:solidFill>
                  <a:srgbClr val="2D58AC"/>
                </a:solidFill>
                <a:latin typeface="Gill Sans"/>
                <a:ea typeface="Gill Sans"/>
                <a:cs typeface="Gill Sans"/>
                <a:sym typeface="Gill Sans"/>
              </a:defRPr>
            </a:lvl5pPr>
            <a:lvl6pPr marL="0" lvl="5" indent="0" algn="r">
              <a:spcBef>
                <a:spcPts val="0"/>
              </a:spcBef>
              <a:buNone/>
              <a:defRPr sz="900" b="0" i="0" u="none" strike="noStrike" cap="none">
                <a:solidFill>
                  <a:srgbClr val="2D58AC"/>
                </a:solidFill>
                <a:latin typeface="Gill Sans"/>
                <a:ea typeface="Gill Sans"/>
                <a:cs typeface="Gill Sans"/>
                <a:sym typeface="Gill Sans"/>
              </a:defRPr>
            </a:lvl6pPr>
            <a:lvl7pPr marL="0" lvl="6" indent="0" algn="r">
              <a:spcBef>
                <a:spcPts val="0"/>
              </a:spcBef>
              <a:buNone/>
              <a:defRPr sz="900" b="0" i="0" u="none" strike="noStrike" cap="none">
                <a:solidFill>
                  <a:srgbClr val="2D58AC"/>
                </a:solidFill>
                <a:latin typeface="Gill Sans"/>
                <a:ea typeface="Gill Sans"/>
                <a:cs typeface="Gill Sans"/>
                <a:sym typeface="Gill Sans"/>
              </a:defRPr>
            </a:lvl7pPr>
            <a:lvl8pPr marL="0" lvl="7" indent="0" algn="r">
              <a:spcBef>
                <a:spcPts val="0"/>
              </a:spcBef>
              <a:buNone/>
              <a:defRPr sz="900" b="0" i="0" u="none" strike="noStrike" cap="none">
                <a:solidFill>
                  <a:srgbClr val="2D58AC"/>
                </a:solidFill>
                <a:latin typeface="Gill Sans"/>
                <a:ea typeface="Gill Sans"/>
                <a:cs typeface="Gill Sans"/>
                <a:sym typeface="Gill Sans"/>
              </a:defRPr>
            </a:lvl8pPr>
            <a:lvl9pPr marL="0" lvl="8" indent="0" algn="r">
              <a:spcBef>
                <a:spcPts val="0"/>
              </a:spcBef>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5"/>
        <p:cNvGrpSpPr/>
        <p:nvPr/>
      </p:nvGrpSpPr>
      <p:grpSpPr>
        <a:xfrm>
          <a:off x="0" y="0"/>
          <a:ext cx="0" cy="0"/>
          <a:chOff x="0" y="0"/>
          <a:chExt cx="0" cy="0"/>
        </a:xfrm>
      </p:grpSpPr>
      <p:sp>
        <p:nvSpPr>
          <p:cNvPr id="36" name="Google Shape;36;p51"/>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1"/>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1"/>
          <p:cNvSpPr txBox="1">
            <a:spLocks noGrp="1"/>
          </p:cNvSpPr>
          <p:nvPr>
            <p:ph type="body" idx="1"/>
          </p:nvPr>
        </p:nvSpPr>
        <p:spPr>
          <a:xfrm>
            <a:off x="581193" y="2228003"/>
            <a:ext cx="5422390"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39" name="Google Shape;39;p51"/>
          <p:cNvSpPr txBox="1">
            <a:spLocks noGrp="1"/>
          </p:cNvSpPr>
          <p:nvPr>
            <p:ph type="body" idx="2"/>
          </p:nvPr>
        </p:nvSpPr>
        <p:spPr>
          <a:xfrm>
            <a:off x="6188417" y="2228003"/>
            <a:ext cx="5422392"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0" name="Google Shape;40;p51"/>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1"/>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1"/>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52"/>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2"/>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2"/>
          <p:cNvSpPr txBox="1">
            <a:spLocks noGrp="1"/>
          </p:cNvSpPr>
          <p:nvPr>
            <p:ph type="body" idx="1"/>
          </p:nvPr>
        </p:nvSpPr>
        <p:spPr>
          <a:xfrm>
            <a:off x="887219" y="2250892"/>
            <a:ext cx="5087075" cy="536005"/>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47" name="Google Shape;47;p52"/>
          <p:cNvSpPr txBox="1">
            <a:spLocks noGrp="1"/>
          </p:cNvSpPr>
          <p:nvPr>
            <p:ph type="body" idx="2"/>
          </p:nvPr>
        </p:nvSpPr>
        <p:spPr>
          <a:xfrm>
            <a:off x="581194"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52"/>
          <p:cNvSpPr txBox="1">
            <a:spLocks noGrp="1"/>
          </p:cNvSpPr>
          <p:nvPr>
            <p:ph type="body" idx="3"/>
          </p:nvPr>
        </p:nvSpPr>
        <p:spPr>
          <a:xfrm>
            <a:off x="6523735" y="2250892"/>
            <a:ext cx="5087073" cy="553373"/>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49" name="Google Shape;49;p52"/>
          <p:cNvSpPr txBox="1">
            <a:spLocks noGrp="1"/>
          </p:cNvSpPr>
          <p:nvPr>
            <p:ph type="body" idx="4"/>
          </p:nvPr>
        </p:nvSpPr>
        <p:spPr>
          <a:xfrm>
            <a:off x="6217709"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0" name="Google Shape;50;p52"/>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2"/>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2"/>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Google Shape;54;p53"/>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3"/>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3"/>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
        <p:nvSpPr>
          <p:cNvPr id="57" name="Google Shape;57;p53"/>
          <p:cNvSpPr/>
          <p:nvPr/>
        </p:nvSpPr>
        <p:spPr>
          <a:xfrm>
            <a:off x="440683"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3"/>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9"/>
        <p:cNvGrpSpPr/>
        <p:nvPr/>
      </p:nvGrpSpPr>
      <p:grpSpPr>
        <a:xfrm>
          <a:off x="0" y="0"/>
          <a:ext cx="0" cy="0"/>
          <a:chOff x="0" y="0"/>
          <a:chExt cx="0" cy="0"/>
        </a:xfrm>
      </p:grpSpPr>
      <p:sp>
        <p:nvSpPr>
          <p:cNvPr id="60" name="Google Shape;60;p54"/>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4"/>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54"/>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3"/>
        <p:cNvGrpSpPr/>
        <p:nvPr/>
      </p:nvGrpSpPr>
      <p:grpSpPr>
        <a:xfrm>
          <a:off x="0" y="0"/>
          <a:ext cx="0" cy="0"/>
          <a:chOff x="0" y="0"/>
          <a:chExt cx="0" cy="0"/>
        </a:xfrm>
      </p:grpSpPr>
      <p:sp>
        <p:nvSpPr>
          <p:cNvPr id="64" name="Google Shape;64;p55"/>
          <p:cNvSpPr/>
          <p:nvPr/>
        </p:nvSpPr>
        <p:spPr>
          <a:xfrm>
            <a:off x="447817" y="5141973"/>
            <a:ext cx="11298200" cy="127470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5"/>
          <p:cNvSpPr txBox="1">
            <a:spLocks noGrp="1"/>
          </p:cNvSpPr>
          <p:nvPr>
            <p:ph type="title"/>
          </p:nvPr>
        </p:nvSpPr>
        <p:spPr>
          <a:xfrm>
            <a:off x="581192" y="5262296"/>
            <a:ext cx="4909445" cy="68951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D58AC"/>
              </a:buClr>
              <a:buSzPts val="2000"/>
              <a:buFont typeface="Gill Sans"/>
              <a:buNone/>
              <a:defRPr sz="2000" b="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5"/>
          <p:cNvSpPr txBox="1">
            <a:spLocks noGrp="1"/>
          </p:cNvSpPr>
          <p:nvPr>
            <p:ph type="body" idx="1"/>
          </p:nvPr>
        </p:nvSpPr>
        <p:spPr>
          <a:xfrm>
            <a:off x="447816" y="601200"/>
            <a:ext cx="11292840" cy="4204800"/>
          </a:xfrm>
          <a:prstGeom prst="rect">
            <a:avLst/>
          </a:prstGeom>
          <a:noFill/>
          <a:ln>
            <a:noFill/>
          </a:ln>
        </p:spPr>
        <p:txBody>
          <a:bodyPr spcFirstLastPara="1" wrap="square" lIns="91425" tIns="45700" rIns="91425" bIns="45700" anchor="ctr" anchorCtr="0">
            <a:normAutofit/>
          </a:bodyPr>
          <a:lstStyle>
            <a:lvl1pPr marL="457200" lvl="0" indent="-345440" algn="l">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7" name="Google Shape;67;p55"/>
          <p:cNvSpPr txBox="1">
            <a:spLocks noGrp="1"/>
          </p:cNvSpPr>
          <p:nvPr>
            <p:ph type="body" idx="2"/>
          </p:nvPr>
        </p:nvSpPr>
        <p:spPr>
          <a:xfrm>
            <a:off x="5740823" y="5262296"/>
            <a:ext cx="5869987" cy="689515"/>
          </a:xfrm>
          <a:prstGeom prst="rect">
            <a:avLst/>
          </a:prstGeom>
          <a:noFill/>
          <a:ln>
            <a:noFill/>
          </a:ln>
        </p:spPr>
        <p:txBody>
          <a:bodyPr spcFirstLastPara="1" wrap="square" lIns="91425" tIns="45700" rIns="91425" bIns="45700" anchor="ctr" anchorCtr="0">
            <a:normAutofit/>
          </a:bodyPr>
          <a:lstStyle>
            <a:lvl1pPr marL="457200" lvl="0" indent="-228600" algn="r">
              <a:spcBef>
                <a:spcPts val="220"/>
              </a:spcBef>
              <a:spcAft>
                <a:spcPts val="0"/>
              </a:spcAft>
              <a:buSzPts val="1012"/>
              <a:buNone/>
              <a:defRPr sz="1100">
                <a:solidFill>
                  <a:schemeClr val="lt1"/>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8" name="Google Shape;68;p55"/>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5"/>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5"/>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2D58AC"/>
                </a:solidFill>
                <a:latin typeface="Gill Sans"/>
                <a:ea typeface="Gill Sans"/>
                <a:cs typeface="Gill Sans"/>
                <a:sym typeface="Gill Sans"/>
              </a:defRPr>
            </a:lvl1pPr>
            <a:lvl2pPr marL="0" lvl="1" indent="0" algn="r">
              <a:spcBef>
                <a:spcPts val="0"/>
              </a:spcBef>
              <a:buNone/>
              <a:defRPr sz="900" b="0" i="0" u="none" strike="noStrike" cap="none">
                <a:solidFill>
                  <a:srgbClr val="2D58AC"/>
                </a:solidFill>
                <a:latin typeface="Gill Sans"/>
                <a:ea typeface="Gill Sans"/>
                <a:cs typeface="Gill Sans"/>
                <a:sym typeface="Gill Sans"/>
              </a:defRPr>
            </a:lvl2pPr>
            <a:lvl3pPr marL="0" lvl="2" indent="0" algn="r">
              <a:spcBef>
                <a:spcPts val="0"/>
              </a:spcBef>
              <a:buNone/>
              <a:defRPr sz="900" b="0" i="0" u="none" strike="noStrike" cap="none">
                <a:solidFill>
                  <a:srgbClr val="2D58AC"/>
                </a:solidFill>
                <a:latin typeface="Gill Sans"/>
                <a:ea typeface="Gill Sans"/>
                <a:cs typeface="Gill Sans"/>
                <a:sym typeface="Gill Sans"/>
              </a:defRPr>
            </a:lvl3pPr>
            <a:lvl4pPr marL="0" lvl="3" indent="0" algn="r">
              <a:spcBef>
                <a:spcPts val="0"/>
              </a:spcBef>
              <a:buNone/>
              <a:defRPr sz="900" b="0" i="0" u="none" strike="noStrike" cap="none">
                <a:solidFill>
                  <a:srgbClr val="2D58AC"/>
                </a:solidFill>
                <a:latin typeface="Gill Sans"/>
                <a:ea typeface="Gill Sans"/>
                <a:cs typeface="Gill Sans"/>
                <a:sym typeface="Gill Sans"/>
              </a:defRPr>
            </a:lvl4pPr>
            <a:lvl5pPr marL="0" lvl="4" indent="0" algn="r">
              <a:spcBef>
                <a:spcPts val="0"/>
              </a:spcBef>
              <a:buNone/>
              <a:defRPr sz="900" b="0" i="0" u="none" strike="noStrike" cap="none">
                <a:solidFill>
                  <a:srgbClr val="2D58AC"/>
                </a:solidFill>
                <a:latin typeface="Gill Sans"/>
                <a:ea typeface="Gill Sans"/>
                <a:cs typeface="Gill Sans"/>
                <a:sym typeface="Gill Sans"/>
              </a:defRPr>
            </a:lvl5pPr>
            <a:lvl6pPr marL="0" lvl="5" indent="0" algn="r">
              <a:spcBef>
                <a:spcPts val="0"/>
              </a:spcBef>
              <a:buNone/>
              <a:defRPr sz="900" b="0" i="0" u="none" strike="noStrike" cap="none">
                <a:solidFill>
                  <a:srgbClr val="2D58AC"/>
                </a:solidFill>
                <a:latin typeface="Gill Sans"/>
                <a:ea typeface="Gill Sans"/>
                <a:cs typeface="Gill Sans"/>
                <a:sym typeface="Gill Sans"/>
              </a:defRPr>
            </a:lvl6pPr>
            <a:lvl7pPr marL="0" lvl="6" indent="0" algn="r">
              <a:spcBef>
                <a:spcPts val="0"/>
              </a:spcBef>
              <a:buNone/>
              <a:defRPr sz="900" b="0" i="0" u="none" strike="noStrike" cap="none">
                <a:solidFill>
                  <a:srgbClr val="2D58AC"/>
                </a:solidFill>
                <a:latin typeface="Gill Sans"/>
                <a:ea typeface="Gill Sans"/>
                <a:cs typeface="Gill Sans"/>
                <a:sym typeface="Gill Sans"/>
              </a:defRPr>
            </a:lvl7pPr>
            <a:lvl8pPr marL="0" lvl="7" indent="0" algn="r">
              <a:spcBef>
                <a:spcPts val="0"/>
              </a:spcBef>
              <a:buNone/>
              <a:defRPr sz="900" b="0" i="0" u="none" strike="noStrike" cap="none">
                <a:solidFill>
                  <a:srgbClr val="2D58AC"/>
                </a:solidFill>
                <a:latin typeface="Gill Sans"/>
                <a:ea typeface="Gill Sans"/>
                <a:cs typeface="Gill Sans"/>
                <a:sym typeface="Gill Sans"/>
              </a:defRPr>
            </a:lvl8pPr>
            <a:lvl9pPr marL="0" lvl="8" indent="0" algn="r">
              <a:spcBef>
                <a:spcPts val="0"/>
              </a:spcBef>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1"/>
        <p:cNvGrpSpPr/>
        <p:nvPr/>
      </p:nvGrpSpPr>
      <p:grpSpPr>
        <a:xfrm>
          <a:off x="0" y="0"/>
          <a:ext cx="0" cy="0"/>
          <a:chOff x="0" y="0"/>
          <a:chExt cx="0" cy="0"/>
        </a:xfrm>
      </p:grpSpPr>
      <p:sp>
        <p:nvSpPr>
          <p:cNvPr id="72" name="Google Shape;72;p56"/>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Gill Sans"/>
              <a:buNone/>
              <a:defRPr sz="24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6"/>
          <p:cNvSpPr>
            <a:spLocks noGrp="1"/>
          </p:cNvSpPr>
          <p:nvPr>
            <p:ph type="pic" idx="2"/>
          </p:nvPr>
        </p:nvSpPr>
        <p:spPr>
          <a:xfrm>
            <a:off x="447817" y="599725"/>
            <a:ext cx="11290859" cy="3557252"/>
          </a:xfrm>
          <a:prstGeom prst="rect">
            <a:avLst/>
          </a:prstGeom>
          <a:noFill/>
          <a:ln>
            <a:noFill/>
          </a:ln>
        </p:spPr>
        <p:txBody>
          <a:bodyPr spcFirstLastPara="1" wrap="square" lIns="91425" tIns="45700" rIns="91425" bIns="45700" anchor="t" anchorCtr="0">
            <a:normAutofit/>
          </a:bodyPr>
          <a:lstStyle>
            <a:lvl1pPr marR="0" lvl="0" algn="ctr" rtl="0">
              <a:spcBef>
                <a:spcPts val="32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1pPr>
            <a:lvl2pPr marR="0" lvl="1"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2pPr>
            <a:lvl3pPr marR="0" lvl="2"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3pPr>
            <a:lvl4pPr marR="0" lvl="3"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4pPr>
            <a:lvl5pPr marR="0" lvl="4"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5pPr>
            <a:lvl6pPr marR="0" lvl="5"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6pPr>
            <a:lvl7pPr marR="0" lvl="6"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7pPr>
            <a:lvl8pPr marR="0" lvl="7"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8pPr>
            <a:lvl9pPr marR="0" lvl="8" algn="l" rtl="0">
              <a:spcBef>
                <a:spcPts val="600"/>
              </a:spcBef>
              <a:spcAft>
                <a:spcPts val="60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9pPr>
          </a:lstStyle>
          <a:p>
            <a:endParaRPr/>
          </a:p>
        </p:txBody>
      </p:sp>
      <p:sp>
        <p:nvSpPr>
          <p:cNvPr id="74" name="Google Shape;74;p56"/>
          <p:cNvSpPr txBox="1">
            <a:spLocks noGrp="1"/>
          </p:cNvSpPr>
          <p:nvPr>
            <p:ph type="body" idx="1"/>
          </p:nvPr>
        </p:nvSpPr>
        <p:spPr>
          <a:xfrm>
            <a:off x="581192" y="5260127"/>
            <a:ext cx="11029617" cy="598671"/>
          </a:xfrm>
          <a:prstGeom prst="rect">
            <a:avLst/>
          </a:prstGeom>
          <a:noFill/>
          <a:ln>
            <a:noFill/>
          </a:ln>
        </p:spPr>
        <p:txBody>
          <a:bodyPr spcFirstLastPara="1" wrap="square" lIns="91425" tIns="45700" rIns="91425" bIns="45700" anchor="ctr" anchorCtr="0">
            <a:normAutofit/>
          </a:bodyPr>
          <a:lstStyle>
            <a:lvl1pPr marL="457200" lvl="0" indent="-228600" algn="l">
              <a:spcBef>
                <a:spcPts val="240"/>
              </a:spcBef>
              <a:spcAft>
                <a:spcPts val="0"/>
              </a:spcAft>
              <a:buSzPts val="1104"/>
              <a:buNone/>
              <a:defRPr sz="12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5" name="Google Shape;75;p56"/>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6"/>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6"/>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7"/>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lt1"/>
              </a:buClr>
              <a:buSzPts val="2800"/>
              <a:buFont typeface="Gill Sans"/>
              <a:buNone/>
              <a:defRPr sz="28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7" name="Google Shape;7;p47"/>
          <p:cNvSpPr txBox="1">
            <a:spLocks noGrp="1"/>
          </p:cNvSpPr>
          <p:nvPr>
            <p:ph type="body" idx="1"/>
          </p:nvPr>
        </p:nvSpPr>
        <p:spPr>
          <a:xfrm>
            <a:off x="581192" y="2336003"/>
            <a:ext cx="11029616" cy="3522794"/>
          </a:xfrm>
          <a:prstGeom prst="rect">
            <a:avLst/>
          </a:prstGeom>
          <a:noFill/>
          <a:ln>
            <a:noFill/>
          </a:ln>
        </p:spPr>
        <p:txBody>
          <a:bodyPr spcFirstLastPara="1" wrap="square" lIns="91425" tIns="45700" rIns="91425" bIns="45700" anchor="ctr" anchorCtr="0">
            <a:normAutofit/>
          </a:bodyPr>
          <a:lstStyle>
            <a:lvl1pPr marL="457200" marR="0" lvl="0" indent="-333756" algn="l" rtl="0">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22072" algn="l" rtl="0">
              <a:spcBef>
                <a:spcPts val="600"/>
              </a:spcBef>
              <a:spcAft>
                <a:spcPts val="0"/>
              </a:spcAft>
              <a:buClr>
                <a:schemeClr val="accent2"/>
              </a:buClr>
              <a:buSzPts val="1472"/>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10388" algn="l" rtl="0">
              <a:spcBef>
                <a:spcPts val="600"/>
              </a:spcBef>
              <a:spcAft>
                <a:spcPts val="0"/>
              </a:spcAft>
              <a:buClr>
                <a:schemeClr val="accent2"/>
              </a:buClr>
              <a:buSzPts val="1288"/>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8" name="Google Shape;8;p47"/>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9" name="Google Shape;9;p47"/>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0" name="Google Shape;10;p47"/>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2"/>
                </a:solidFill>
                <a:latin typeface="Gill Sans"/>
                <a:ea typeface="Gill Sans"/>
                <a:cs typeface="Gill Sans"/>
                <a:sym typeface="Gill Sans"/>
              </a:defRPr>
            </a:lvl1pPr>
            <a:lvl2pPr marL="0" marR="0" lvl="1" indent="0" algn="r" rtl="0">
              <a:spcBef>
                <a:spcPts val="0"/>
              </a:spcBef>
              <a:buNone/>
              <a:defRPr sz="900" b="0" i="0" u="none" strike="noStrike" cap="none">
                <a:solidFill>
                  <a:schemeClr val="accent2"/>
                </a:solidFill>
                <a:latin typeface="Gill Sans"/>
                <a:ea typeface="Gill Sans"/>
                <a:cs typeface="Gill Sans"/>
                <a:sym typeface="Gill Sans"/>
              </a:defRPr>
            </a:lvl2pPr>
            <a:lvl3pPr marL="0" marR="0" lvl="2" indent="0" algn="r" rtl="0">
              <a:spcBef>
                <a:spcPts val="0"/>
              </a:spcBef>
              <a:buNone/>
              <a:defRPr sz="900" b="0" i="0" u="none" strike="noStrike" cap="none">
                <a:solidFill>
                  <a:schemeClr val="accent2"/>
                </a:solidFill>
                <a:latin typeface="Gill Sans"/>
                <a:ea typeface="Gill Sans"/>
                <a:cs typeface="Gill Sans"/>
                <a:sym typeface="Gill Sans"/>
              </a:defRPr>
            </a:lvl3pPr>
            <a:lvl4pPr marL="0" marR="0" lvl="3" indent="0" algn="r" rtl="0">
              <a:spcBef>
                <a:spcPts val="0"/>
              </a:spcBef>
              <a:buNone/>
              <a:defRPr sz="900" b="0" i="0" u="none" strike="noStrike" cap="none">
                <a:solidFill>
                  <a:schemeClr val="accent2"/>
                </a:solidFill>
                <a:latin typeface="Gill Sans"/>
                <a:ea typeface="Gill Sans"/>
                <a:cs typeface="Gill Sans"/>
                <a:sym typeface="Gill Sans"/>
              </a:defRPr>
            </a:lvl4pPr>
            <a:lvl5pPr marL="0" marR="0" lvl="4" indent="0" algn="r" rtl="0">
              <a:spcBef>
                <a:spcPts val="0"/>
              </a:spcBef>
              <a:buNone/>
              <a:defRPr sz="900" b="0" i="0" u="none" strike="noStrike" cap="none">
                <a:solidFill>
                  <a:schemeClr val="accent2"/>
                </a:solidFill>
                <a:latin typeface="Gill Sans"/>
                <a:ea typeface="Gill Sans"/>
                <a:cs typeface="Gill Sans"/>
                <a:sym typeface="Gill Sans"/>
              </a:defRPr>
            </a:lvl5pPr>
            <a:lvl6pPr marL="0" marR="0" lvl="5" indent="0" algn="r" rtl="0">
              <a:spcBef>
                <a:spcPts val="0"/>
              </a:spcBef>
              <a:buNone/>
              <a:defRPr sz="900" b="0" i="0" u="none" strike="noStrike" cap="none">
                <a:solidFill>
                  <a:schemeClr val="accent2"/>
                </a:solidFill>
                <a:latin typeface="Gill Sans"/>
                <a:ea typeface="Gill Sans"/>
                <a:cs typeface="Gill Sans"/>
                <a:sym typeface="Gill Sans"/>
              </a:defRPr>
            </a:lvl6pPr>
            <a:lvl7pPr marL="0" marR="0" lvl="6" indent="0" algn="r" rtl="0">
              <a:spcBef>
                <a:spcPts val="0"/>
              </a:spcBef>
              <a:buNone/>
              <a:defRPr sz="900" b="0" i="0" u="none" strike="noStrike" cap="none">
                <a:solidFill>
                  <a:schemeClr val="accent2"/>
                </a:solidFill>
                <a:latin typeface="Gill Sans"/>
                <a:ea typeface="Gill Sans"/>
                <a:cs typeface="Gill Sans"/>
                <a:sym typeface="Gill Sans"/>
              </a:defRPr>
            </a:lvl7pPr>
            <a:lvl8pPr marL="0" marR="0" lvl="7" indent="0" algn="r" rtl="0">
              <a:spcBef>
                <a:spcPts val="0"/>
              </a:spcBef>
              <a:buNone/>
              <a:defRPr sz="900" b="0" i="0" u="none" strike="noStrike" cap="none">
                <a:solidFill>
                  <a:schemeClr val="accent2"/>
                </a:solidFill>
                <a:latin typeface="Gill Sans"/>
                <a:ea typeface="Gill Sans"/>
                <a:cs typeface="Gill Sans"/>
                <a:sym typeface="Gill Sans"/>
              </a:defRPr>
            </a:lvl8pPr>
            <a:lvl9pPr marL="0" marR="0" lvl="8" indent="0" algn="r" rtl="0">
              <a:spcBef>
                <a:spcPts val="0"/>
              </a:spcBef>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ES"/>
              <a:t>‹Nº›</a:t>
            </a:fld>
            <a:endParaRPr/>
          </a:p>
        </p:txBody>
      </p:sp>
      <p:sp>
        <p:nvSpPr>
          <p:cNvPr id="11" name="Google Shape;11;p47"/>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47"/>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47"/>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3.xml"/><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image" Target="../media/image5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599225" y="3089844"/>
            <a:ext cx="10993549" cy="1578409"/>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3600"/>
              <a:buFont typeface="Gill Sans"/>
              <a:buNone/>
            </a:pPr>
            <a:r>
              <a:rPr lang="es-ES">
                <a:solidFill>
                  <a:schemeClr val="lt1"/>
                </a:solidFill>
              </a:rPr>
              <a:t>LOGIN JAVA</a:t>
            </a:r>
            <a:endParaRPr lang="es-ES" dirty="0">
              <a:solidFill>
                <a:schemeClr val="lt1"/>
              </a:solidFill>
            </a:endParaRPr>
          </a:p>
        </p:txBody>
      </p:sp>
      <p:sp>
        <p:nvSpPr>
          <p:cNvPr id="97" name="Google Shape;97;p1"/>
          <p:cNvSpPr txBox="1">
            <a:spLocks noGrp="1"/>
          </p:cNvSpPr>
          <p:nvPr>
            <p:ph type="subTitle" idx="1"/>
          </p:nvPr>
        </p:nvSpPr>
        <p:spPr>
          <a:xfrm>
            <a:off x="922783" y="4684122"/>
            <a:ext cx="4261531" cy="123535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72"/>
              <a:buNone/>
            </a:pPr>
            <a:r>
              <a:rPr lang="es-ES" b="1" dirty="0">
                <a:solidFill>
                  <a:schemeClr val="lt1"/>
                </a:solidFill>
              </a:rPr>
              <a:t>INTEGRANTES:</a:t>
            </a:r>
            <a:r>
              <a:rPr lang="es-ES" dirty="0">
                <a:solidFill>
                  <a:schemeClr val="lt1"/>
                </a:solidFill>
              </a:rPr>
              <a:t> 	BURGOS ADRIAN			RIASCOS ERICK</a:t>
            </a:r>
          </a:p>
          <a:p>
            <a:pPr marL="0" lvl="0" indent="0" algn="l" rtl="0">
              <a:spcBef>
                <a:spcPts val="0"/>
              </a:spcBef>
              <a:spcAft>
                <a:spcPts val="0"/>
              </a:spcAft>
              <a:buSzPts val="1472"/>
              <a:buNone/>
            </a:pPr>
            <a:r>
              <a:rPr lang="es-ES" dirty="0">
                <a:solidFill>
                  <a:schemeClr val="lt1"/>
                </a:solidFill>
              </a:rPr>
              <a:t>		VERA ELKIN</a:t>
            </a:r>
            <a:endParaRPr dirty="0"/>
          </a:p>
        </p:txBody>
      </p:sp>
      <p:pic>
        <p:nvPicPr>
          <p:cNvPr id="98" name="Google Shape;98;p1" descr="Resultado de imagen para espe"/>
          <p:cNvPicPr preferRelativeResize="0"/>
          <p:nvPr/>
        </p:nvPicPr>
        <p:blipFill rotWithShape="1">
          <a:blip r:embed="rId3">
            <a:alphaModFix/>
          </a:blip>
          <a:srcRect/>
          <a:stretch/>
        </p:blipFill>
        <p:spPr>
          <a:xfrm>
            <a:off x="319597" y="716302"/>
            <a:ext cx="11647502" cy="2193925"/>
          </a:xfrm>
          <a:prstGeom prst="rect">
            <a:avLst/>
          </a:prstGeom>
          <a:noFill/>
          <a:ln>
            <a:noFill/>
          </a:ln>
        </p:spPr>
      </p:pic>
      <p:sp>
        <p:nvSpPr>
          <p:cNvPr id="99" name="Google Shape;99;p1"/>
          <p:cNvSpPr txBox="1"/>
          <p:nvPr/>
        </p:nvSpPr>
        <p:spPr>
          <a:xfrm>
            <a:off x="9037063" y="5301801"/>
            <a:ext cx="4261531" cy="1235358"/>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4590B8"/>
              </a:buClr>
              <a:buSzPts val="1472"/>
              <a:buFont typeface="Noto Sans Symbols"/>
              <a:buNone/>
            </a:pPr>
            <a:r>
              <a:rPr lang="es-ES" sz="1600" b="1" i="0" u="none" strike="noStrike" cap="none" dirty="0">
                <a:solidFill>
                  <a:srgbClr val="FFFFFF"/>
                </a:solidFill>
                <a:latin typeface="Gill Sans"/>
                <a:ea typeface="Gill Sans"/>
                <a:cs typeface="Gill Sans"/>
                <a:sym typeface="Gill Sans"/>
              </a:rPr>
              <a:t>NRC: </a:t>
            </a:r>
            <a:r>
              <a:rPr lang="es-ES" sz="1600" b="1" dirty="0">
                <a:solidFill>
                  <a:srgbClr val="FFFFFF"/>
                </a:solidFill>
                <a:latin typeface="Gill Sans"/>
                <a:ea typeface="Gill Sans"/>
                <a:cs typeface="Gill Sans"/>
                <a:sym typeface="Gill Sans"/>
              </a:rPr>
              <a:t>8338</a:t>
            </a:r>
            <a:endParaRPr sz="1600" i="0" u="none" strike="noStrike" cap="none" dirty="0">
              <a:solidFill>
                <a:srgbClr val="FFFFFF"/>
              </a:solidFill>
              <a:latin typeface="Gill Sans"/>
              <a:ea typeface="Gill Sans"/>
              <a:cs typeface="Gill Sans"/>
              <a:sym typeface="Gill Sans"/>
            </a:endParaRPr>
          </a:p>
          <a:p>
            <a:pPr marL="0" marR="0" lvl="0" indent="0" algn="l" rtl="0">
              <a:lnSpc>
                <a:spcPct val="100000"/>
              </a:lnSpc>
              <a:spcBef>
                <a:spcPts val="920"/>
              </a:spcBef>
              <a:spcAft>
                <a:spcPts val="0"/>
              </a:spcAft>
              <a:buClr>
                <a:srgbClr val="4590B8"/>
              </a:buClr>
              <a:buSzPts val="1472"/>
              <a:buFont typeface="Noto Sans Symbols"/>
              <a:buNone/>
            </a:pPr>
            <a:r>
              <a:rPr lang="es-ES" sz="1600" b="1" i="0" u="none" strike="noStrike" cap="none" dirty="0">
                <a:solidFill>
                  <a:srgbClr val="FFFFFF"/>
                </a:solidFill>
                <a:latin typeface="Gill Sans"/>
                <a:ea typeface="Gill Sans"/>
                <a:cs typeface="Gill Sans"/>
                <a:sym typeface="Gill Sans"/>
              </a:rPr>
              <a:t>FECHA:  8</a:t>
            </a:r>
            <a:r>
              <a:rPr lang="es-ES" sz="1600" b="0" i="0" u="none" strike="noStrike" cap="none" dirty="0">
                <a:solidFill>
                  <a:srgbClr val="FFFFFF"/>
                </a:solidFill>
                <a:latin typeface="Gill Sans"/>
                <a:ea typeface="Gill Sans"/>
                <a:cs typeface="Gill Sans"/>
                <a:sym typeface="Gill Sans"/>
              </a:rPr>
              <a:t>/02/2023</a:t>
            </a:r>
            <a:endParaRPr dirty="0"/>
          </a:p>
          <a:p>
            <a:pPr marL="0" marR="0" lvl="0" indent="0" algn="l" rtl="0">
              <a:lnSpc>
                <a:spcPct val="100000"/>
              </a:lnSpc>
              <a:spcBef>
                <a:spcPts val="920"/>
              </a:spcBef>
              <a:spcAft>
                <a:spcPts val="0"/>
              </a:spcAft>
              <a:buClr>
                <a:srgbClr val="4590B8"/>
              </a:buClr>
              <a:buSzPts val="1472"/>
              <a:buFont typeface="Noto Sans Symbols"/>
              <a:buNone/>
            </a:pPr>
            <a:r>
              <a:rPr lang="es-ES" sz="1600" b="1" i="0" u="none" strike="noStrike" cap="none" dirty="0">
                <a:solidFill>
                  <a:srgbClr val="FFFFFF"/>
                </a:solidFill>
                <a:latin typeface="Gill Sans"/>
                <a:ea typeface="Gill Sans"/>
                <a:cs typeface="Gill Sans"/>
                <a:sym typeface="Gill Sans"/>
              </a:rPr>
              <a:t>ING: </a:t>
            </a:r>
            <a:r>
              <a:rPr lang="es-ES" sz="1600" b="0" i="0" u="none" strike="noStrike" cap="none" dirty="0">
                <a:solidFill>
                  <a:srgbClr val="FFFFFF"/>
                </a:solidFill>
                <a:latin typeface="Gill Sans"/>
                <a:ea typeface="Gill Sans"/>
                <a:cs typeface="Gill Sans"/>
                <a:sym typeface="Gill Sans"/>
              </a:rPr>
              <a:t>CAMPAÑA MAURICIO</a:t>
            </a:r>
            <a:endParaRPr sz="1600" b="1" i="0" u="none" strike="noStrike" cap="none" dirty="0">
              <a:solidFill>
                <a:srgbClr val="FFFFFF"/>
              </a:solidFill>
              <a:latin typeface="Gill Sans"/>
              <a:ea typeface="Gill Sans"/>
              <a:cs typeface="Gill Sans"/>
              <a:sym typeface="Gill Sans"/>
            </a:endParaRPr>
          </a:p>
        </p:txBody>
      </p:sp>
      <p:sp>
        <p:nvSpPr>
          <p:cNvPr id="100" name="Google Shape;100;p1"/>
          <p:cNvSpPr txBox="1"/>
          <p:nvPr/>
        </p:nvSpPr>
        <p:spPr>
          <a:xfrm>
            <a:off x="11817675" y="6474048"/>
            <a:ext cx="374325"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Gill Sans"/>
              <a:buNone/>
            </a:pPr>
            <a:r>
              <a:rPr lang="es-ES" sz="2000" b="0" i="0" u="none" strike="noStrike" cap="none">
                <a:solidFill>
                  <a:srgbClr val="000000"/>
                </a:solidFill>
                <a:latin typeface="Gill Sans"/>
                <a:ea typeface="Gill Sans"/>
                <a:cs typeface="Gill Sans"/>
                <a:sym typeface="Gill Sans"/>
              </a:rPr>
              <a: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249498" y="871649"/>
            <a:ext cx="8830327" cy="3678303"/>
          </a:xfrm>
        </p:spPr>
        <p:txBody>
          <a:bodyPr/>
          <a:lstStyle/>
          <a:p>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Para la creación del proyecto, se requiere de una aplicación web de java, para ello, se debe hacer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click</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en el apartado de Archivo o file, y se selecciona la opción nuevo proyecto.</a:t>
            </a:r>
          </a:p>
          <a:p>
            <a:endParaRPr lang="es-EC" dirty="0"/>
          </a:p>
        </p:txBody>
      </p:sp>
      <p:pic>
        <p:nvPicPr>
          <p:cNvPr id="6" name="Imagen 5">
            <a:extLst>
              <a:ext uri="{FF2B5EF4-FFF2-40B4-BE49-F238E27FC236}">
                <a16:creationId xmlns:a16="http://schemas.microsoft.com/office/drawing/2014/main" id="{8CFFFB10-A0D2-8EFE-E8AE-D4A471EC04CD}"/>
              </a:ext>
            </a:extLst>
          </p:cNvPr>
          <p:cNvPicPr>
            <a:picLocks noChangeAspect="1"/>
          </p:cNvPicPr>
          <p:nvPr/>
        </p:nvPicPr>
        <p:blipFill>
          <a:blip r:embed="rId3"/>
          <a:stretch>
            <a:fillRect/>
          </a:stretch>
        </p:blipFill>
        <p:spPr>
          <a:xfrm>
            <a:off x="2934193" y="3035477"/>
            <a:ext cx="3514725" cy="1514475"/>
          </a:xfrm>
          <a:prstGeom prst="rect">
            <a:avLst/>
          </a:prstGeom>
        </p:spPr>
      </p:pic>
    </p:spTree>
    <p:extLst>
      <p:ext uri="{BB962C8B-B14F-4D97-AF65-F5344CB8AC3E}">
        <p14:creationId xmlns:p14="http://schemas.microsoft.com/office/powerpoint/2010/main" val="980821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249498" y="414449"/>
            <a:ext cx="8830327" cy="3678303"/>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Se debe seleccionar una aplicación de tipo Web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application</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a:t>
            </a:r>
          </a:p>
          <a:p>
            <a:endParaRPr lang="es-EC" dirty="0"/>
          </a:p>
        </p:txBody>
      </p:sp>
      <p:pic>
        <p:nvPicPr>
          <p:cNvPr id="2" name="Imagen 1">
            <a:extLst>
              <a:ext uri="{FF2B5EF4-FFF2-40B4-BE49-F238E27FC236}">
                <a16:creationId xmlns:a16="http://schemas.microsoft.com/office/drawing/2014/main" id="{2107FF86-86B8-EC57-B5E6-F1A649EC7FFE}"/>
              </a:ext>
            </a:extLst>
          </p:cNvPr>
          <p:cNvPicPr>
            <a:picLocks noChangeAspect="1"/>
          </p:cNvPicPr>
          <p:nvPr/>
        </p:nvPicPr>
        <p:blipFill>
          <a:blip r:embed="rId3"/>
          <a:stretch>
            <a:fillRect/>
          </a:stretch>
        </p:blipFill>
        <p:spPr>
          <a:xfrm>
            <a:off x="1692861" y="2305891"/>
            <a:ext cx="5943600" cy="4137660"/>
          </a:xfrm>
          <a:prstGeom prst="rect">
            <a:avLst/>
          </a:prstGeom>
        </p:spPr>
      </p:pic>
    </p:spTree>
    <p:extLst>
      <p:ext uri="{BB962C8B-B14F-4D97-AF65-F5344CB8AC3E}">
        <p14:creationId xmlns:p14="http://schemas.microsoft.com/office/powerpoint/2010/main" val="1008949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249498" y="557884"/>
            <a:ext cx="8830327" cy="3678303"/>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Seguido a eso, se asigna un nombre al proyecto y se hace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click</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en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next</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para poder configurar los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frameworks</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que serán usados.</a:t>
            </a:r>
          </a:p>
          <a:p>
            <a:endParaRPr lang="es-EC" dirty="0"/>
          </a:p>
        </p:txBody>
      </p:sp>
      <p:pic>
        <p:nvPicPr>
          <p:cNvPr id="4" name="Imagen 3">
            <a:extLst>
              <a:ext uri="{FF2B5EF4-FFF2-40B4-BE49-F238E27FC236}">
                <a16:creationId xmlns:a16="http://schemas.microsoft.com/office/drawing/2014/main" id="{737A4DD6-2305-51FD-9886-78D664CF10B2}"/>
              </a:ext>
            </a:extLst>
          </p:cNvPr>
          <p:cNvPicPr>
            <a:picLocks noChangeAspect="1"/>
          </p:cNvPicPr>
          <p:nvPr/>
        </p:nvPicPr>
        <p:blipFill>
          <a:blip r:embed="rId3"/>
          <a:stretch>
            <a:fillRect/>
          </a:stretch>
        </p:blipFill>
        <p:spPr>
          <a:xfrm>
            <a:off x="1922929" y="2562953"/>
            <a:ext cx="5943600" cy="4116705"/>
          </a:xfrm>
          <a:prstGeom prst="rect">
            <a:avLst/>
          </a:prstGeom>
        </p:spPr>
      </p:pic>
    </p:spTree>
    <p:extLst>
      <p:ext uri="{BB962C8B-B14F-4D97-AF65-F5344CB8AC3E}">
        <p14:creationId xmlns:p14="http://schemas.microsoft.com/office/powerpoint/2010/main" val="768475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249498" y="557884"/>
            <a:ext cx="8830327" cy="3678303"/>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A continuación, se muestra el diagrama ER de la base de datos que será usada en el proyecto, aplicando la capa de seguridad.</a:t>
            </a:r>
          </a:p>
          <a:p>
            <a:endParaRPr lang="es-EC" dirty="0"/>
          </a:p>
        </p:txBody>
      </p:sp>
      <p:pic>
        <p:nvPicPr>
          <p:cNvPr id="2" name="Imagen 1">
            <a:extLst>
              <a:ext uri="{FF2B5EF4-FFF2-40B4-BE49-F238E27FC236}">
                <a16:creationId xmlns:a16="http://schemas.microsoft.com/office/drawing/2014/main" id="{8B52DFBE-04B8-D015-A17E-CE5C3E7783BB}"/>
              </a:ext>
            </a:extLst>
          </p:cNvPr>
          <p:cNvPicPr>
            <a:picLocks noChangeAspect="1"/>
          </p:cNvPicPr>
          <p:nvPr/>
        </p:nvPicPr>
        <p:blipFill>
          <a:blip r:embed="rId3"/>
          <a:stretch>
            <a:fillRect/>
          </a:stretch>
        </p:blipFill>
        <p:spPr>
          <a:xfrm>
            <a:off x="1609165" y="2620556"/>
            <a:ext cx="5943600" cy="3519805"/>
          </a:xfrm>
          <a:prstGeom prst="rect">
            <a:avLst/>
          </a:prstGeom>
        </p:spPr>
      </p:pic>
    </p:spTree>
    <p:extLst>
      <p:ext uri="{BB962C8B-B14F-4D97-AF65-F5344CB8AC3E}">
        <p14:creationId xmlns:p14="http://schemas.microsoft.com/office/powerpoint/2010/main" val="2044639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249498" y="557884"/>
            <a:ext cx="8830327" cy="3678303"/>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Para poder crear la base de datos dentro del servidor apache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AppServ</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se debe tener creado el modelo lógico y exportar el script creado por el case.</a:t>
            </a:r>
          </a:p>
          <a:p>
            <a:endParaRPr lang="es-EC" dirty="0"/>
          </a:p>
        </p:txBody>
      </p:sp>
      <p:pic>
        <p:nvPicPr>
          <p:cNvPr id="4" name="Imagen 3">
            <a:extLst>
              <a:ext uri="{FF2B5EF4-FFF2-40B4-BE49-F238E27FC236}">
                <a16:creationId xmlns:a16="http://schemas.microsoft.com/office/drawing/2014/main" id="{020B1399-2AA6-D22B-0CE8-928B5380B893}"/>
              </a:ext>
            </a:extLst>
          </p:cNvPr>
          <p:cNvPicPr>
            <a:picLocks noChangeAspect="1"/>
          </p:cNvPicPr>
          <p:nvPr/>
        </p:nvPicPr>
        <p:blipFill>
          <a:blip r:embed="rId3"/>
          <a:stretch>
            <a:fillRect/>
          </a:stretch>
        </p:blipFill>
        <p:spPr>
          <a:xfrm>
            <a:off x="2120800" y="2590799"/>
            <a:ext cx="4838825" cy="3792481"/>
          </a:xfrm>
          <a:prstGeom prst="rect">
            <a:avLst/>
          </a:prstGeom>
        </p:spPr>
      </p:pic>
    </p:spTree>
    <p:extLst>
      <p:ext uri="{BB962C8B-B14F-4D97-AF65-F5344CB8AC3E}">
        <p14:creationId xmlns:p14="http://schemas.microsoft.com/office/powerpoint/2010/main" val="1497778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249498" y="557884"/>
            <a:ext cx="8830327" cy="3678303"/>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Una vez realizado esto, se debe dirigir a la ubicación del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AppServ</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que en este caso es localhost:80 y se tendrá la siguiente pantalla.</a:t>
            </a:r>
          </a:p>
          <a:p>
            <a:endParaRPr lang="es-EC" dirty="0"/>
          </a:p>
        </p:txBody>
      </p:sp>
      <p:pic>
        <p:nvPicPr>
          <p:cNvPr id="2" name="Imagen 1">
            <a:extLst>
              <a:ext uri="{FF2B5EF4-FFF2-40B4-BE49-F238E27FC236}">
                <a16:creationId xmlns:a16="http://schemas.microsoft.com/office/drawing/2014/main" id="{F1AAB45F-E316-A4A9-9452-5C26815B4BD2}"/>
              </a:ext>
            </a:extLst>
          </p:cNvPr>
          <p:cNvPicPr>
            <a:picLocks noChangeAspect="1"/>
          </p:cNvPicPr>
          <p:nvPr/>
        </p:nvPicPr>
        <p:blipFill>
          <a:blip r:embed="rId3"/>
          <a:stretch>
            <a:fillRect/>
          </a:stretch>
        </p:blipFill>
        <p:spPr>
          <a:xfrm>
            <a:off x="1720525" y="2533220"/>
            <a:ext cx="5943600" cy="4050665"/>
          </a:xfrm>
          <a:prstGeom prst="rect">
            <a:avLst/>
          </a:prstGeom>
        </p:spPr>
      </p:pic>
    </p:spTree>
    <p:extLst>
      <p:ext uri="{BB962C8B-B14F-4D97-AF65-F5344CB8AC3E}">
        <p14:creationId xmlns:p14="http://schemas.microsoft.com/office/powerpoint/2010/main" val="2958690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249498" y="557884"/>
            <a:ext cx="8830327" cy="3678303"/>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Se selecciona la opción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phpMyAdmin</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Database</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Manager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Version</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4.9.1 para poder acceder a las bases de datos contenidas en el servidor.</a:t>
            </a:r>
          </a:p>
          <a:p>
            <a:endParaRPr lang="es-EC" dirty="0"/>
          </a:p>
        </p:txBody>
      </p:sp>
      <p:pic>
        <p:nvPicPr>
          <p:cNvPr id="4" name="Imagen 3">
            <a:extLst>
              <a:ext uri="{FF2B5EF4-FFF2-40B4-BE49-F238E27FC236}">
                <a16:creationId xmlns:a16="http://schemas.microsoft.com/office/drawing/2014/main" id="{47B759CC-22DC-D8EF-DA93-B84D9B60DB93}"/>
              </a:ext>
            </a:extLst>
          </p:cNvPr>
          <p:cNvPicPr>
            <a:picLocks noChangeAspect="1"/>
          </p:cNvPicPr>
          <p:nvPr/>
        </p:nvPicPr>
        <p:blipFill>
          <a:blip r:embed="rId3"/>
          <a:stretch>
            <a:fillRect/>
          </a:stretch>
        </p:blipFill>
        <p:spPr>
          <a:xfrm>
            <a:off x="2181438" y="2486520"/>
            <a:ext cx="5286162" cy="4169065"/>
          </a:xfrm>
          <a:prstGeom prst="rect">
            <a:avLst/>
          </a:prstGeom>
        </p:spPr>
      </p:pic>
    </p:spTree>
    <p:extLst>
      <p:ext uri="{BB962C8B-B14F-4D97-AF65-F5344CB8AC3E}">
        <p14:creationId xmlns:p14="http://schemas.microsoft.com/office/powerpoint/2010/main" val="524727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249498" y="702156"/>
            <a:ext cx="8830327" cy="3678303"/>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Una vez que se ingresan las credenciales correctas, se tendrá la siguiente pantalla que consiste en el panel de trabajo del servidor, a la izquierda se tienen las bases de datos creadas.</a:t>
            </a:r>
          </a:p>
          <a:p>
            <a:endParaRPr lang="es-EC" dirty="0"/>
          </a:p>
        </p:txBody>
      </p:sp>
      <p:pic>
        <p:nvPicPr>
          <p:cNvPr id="2" name="Imagen 1">
            <a:extLst>
              <a:ext uri="{FF2B5EF4-FFF2-40B4-BE49-F238E27FC236}">
                <a16:creationId xmlns:a16="http://schemas.microsoft.com/office/drawing/2014/main" id="{0F403578-3687-1954-7154-F7467F047E7E}"/>
              </a:ext>
            </a:extLst>
          </p:cNvPr>
          <p:cNvPicPr>
            <a:picLocks noChangeAspect="1"/>
          </p:cNvPicPr>
          <p:nvPr/>
        </p:nvPicPr>
        <p:blipFill>
          <a:blip r:embed="rId3"/>
          <a:stretch>
            <a:fillRect/>
          </a:stretch>
        </p:blipFill>
        <p:spPr>
          <a:xfrm>
            <a:off x="1858709" y="2597379"/>
            <a:ext cx="5943600" cy="3566160"/>
          </a:xfrm>
          <a:prstGeom prst="rect">
            <a:avLst/>
          </a:prstGeom>
        </p:spPr>
      </p:pic>
    </p:spTree>
    <p:extLst>
      <p:ext uri="{BB962C8B-B14F-4D97-AF65-F5344CB8AC3E}">
        <p14:creationId xmlns:p14="http://schemas.microsoft.com/office/powerpoint/2010/main" val="3274503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249498" y="702156"/>
            <a:ext cx="8830327" cy="3678303"/>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Para crear la base de datos a usar en el proyecto, se hace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click</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en nueva, y de deberá ingresar el nombre de la base de datos y en el tipo de formato se debe ingresar utf8_spanish_ci para que permita el ingreso de caracteres en español.</a:t>
            </a:r>
          </a:p>
          <a:p>
            <a:endParaRPr lang="es-EC" dirty="0"/>
          </a:p>
        </p:txBody>
      </p:sp>
      <p:pic>
        <p:nvPicPr>
          <p:cNvPr id="4" name="Imagen 3">
            <a:extLst>
              <a:ext uri="{FF2B5EF4-FFF2-40B4-BE49-F238E27FC236}">
                <a16:creationId xmlns:a16="http://schemas.microsoft.com/office/drawing/2014/main" id="{EE10CECD-B02F-5CA3-A49B-6C9384F6D406}"/>
              </a:ext>
            </a:extLst>
          </p:cNvPr>
          <p:cNvPicPr>
            <a:picLocks noChangeAspect="1"/>
          </p:cNvPicPr>
          <p:nvPr/>
        </p:nvPicPr>
        <p:blipFill>
          <a:blip r:embed="rId3"/>
          <a:stretch>
            <a:fillRect/>
          </a:stretch>
        </p:blipFill>
        <p:spPr>
          <a:xfrm>
            <a:off x="1858709" y="3070691"/>
            <a:ext cx="5943600" cy="2886075"/>
          </a:xfrm>
          <a:prstGeom prst="rect">
            <a:avLst/>
          </a:prstGeom>
        </p:spPr>
      </p:pic>
    </p:spTree>
    <p:extLst>
      <p:ext uri="{BB962C8B-B14F-4D97-AF65-F5344CB8AC3E}">
        <p14:creationId xmlns:p14="http://schemas.microsoft.com/office/powerpoint/2010/main" val="1015454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249498" y="702156"/>
            <a:ext cx="8830327" cy="3678303"/>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Ahora, es turno de crear el esquema de la base de datos en base al script generado por el case previamente mencionado, para ella se deberá hacer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click</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en la opción superior SQL, lo que mostrará una entrada de texto, específicamente para consultas SQL.</a:t>
            </a:r>
          </a:p>
          <a:p>
            <a:endParaRPr lang="es-EC" dirty="0"/>
          </a:p>
        </p:txBody>
      </p:sp>
      <p:pic>
        <p:nvPicPr>
          <p:cNvPr id="2" name="Imagen 1">
            <a:extLst>
              <a:ext uri="{FF2B5EF4-FFF2-40B4-BE49-F238E27FC236}">
                <a16:creationId xmlns:a16="http://schemas.microsoft.com/office/drawing/2014/main" id="{F7AB2A04-CC2E-3208-2671-C7ED695B3C33}"/>
              </a:ext>
            </a:extLst>
          </p:cNvPr>
          <p:cNvPicPr>
            <a:picLocks noChangeAspect="1"/>
          </p:cNvPicPr>
          <p:nvPr/>
        </p:nvPicPr>
        <p:blipFill>
          <a:blip r:embed="rId3"/>
          <a:stretch>
            <a:fillRect/>
          </a:stretch>
        </p:blipFill>
        <p:spPr>
          <a:xfrm>
            <a:off x="1940859" y="3017881"/>
            <a:ext cx="5943600" cy="2547620"/>
          </a:xfrm>
          <a:prstGeom prst="rect">
            <a:avLst/>
          </a:prstGeom>
        </p:spPr>
      </p:pic>
    </p:spTree>
    <p:extLst>
      <p:ext uri="{BB962C8B-B14F-4D97-AF65-F5344CB8AC3E}">
        <p14:creationId xmlns:p14="http://schemas.microsoft.com/office/powerpoint/2010/main" val="3786585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sp>
        <p:nvSpPr>
          <p:cNvPr id="105" name="Google Shape;105;p2"/>
          <p:cNvSpPr/>
          <p:nvPr/>
        </p:nvSpPr>
        <p:spPr>
          <a:xfrm>
            <a:off x="0" y="614406"/>
            <a:ext cx="12192000" cy="624359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Gill Sans"/>
              <a:buNone/>
            </a:pPr>
            <a:endParaRPr sz="1800" b="0" i="0" u="none" strike="noStrike" cap="none">
              <a:solidFill>
                <a:srgbClr val="FFFFFF"/>
              </a:solidFill>
              <a:latin typeface="Gill Sans"/>
              <a:ea typeface="Gill Sans"/>
              <a:cs typeface="Gill Sans"/>
              <a:sym typeface="Gill Sans"/>
            </a:endParaRPr>
          </a:p>
        </p:txBody>
      </p:sp>
      <p:sp>
        <p:nvSpPr>
          <p:cNvPr id="106" name="Google Shape;106;p2"/>
          <p:cNvSpPr/>
          <p:nvPr/>
        </p:nvSpPr>
        <p:spPr>
          <a:xfrm>
            <a:off x="442377" y="614407"/>
            <a:ext cx="3707477" cy="561177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2"/>
          <p:cNvSpPr txBox="1">
            <a:spLocks noGrp="1"/>
          </p:cNvSpPr>
          <p:nvPr>
            <p:ph type="body" idx="1"/>
          </p:nvPr>
        </p:nvSpPr>
        <p:spPr>
          <a:xfrm>
            <a:off x="625642" y="701336"/>
            <a:ext cx="3255221" cy="5611772"/>
          </a:xfrm>
          <a:prstGeom prst="rect">
            <a:avLst/>
          </a:prstGeom>
          <a:noFill/>
          <a:ln>
            <a:noFill/>
          </a:ln>
        </p:spPr>
        <p:txBody>
          <a:bodyPr spcFirstLastPara="1" wrap="square" lIns="91425" tIns="45700" rIns="91425" bIns="45700" anchor="ctr" anchorCtr="0">
            <a:normAutofit fontScale="70000" lnSpcReduction="20000"/>
          </a:bodyPr>
          <a:lstStyle/>
          <a:p>
            <a:pPr marL="0" lvl="0" indent="0" algn="l" rtl="0">
              <a:spcBef>
                <a:spcPts val="0"/>
              </a:spcBef>
              <a:spcAft>
                <a:spcPts val="0"/>
              </a:spcAft>
              <a:buClr>
                <a:schemeClr val="lt1"/>
              </a:buClr>
              <a:buSzPts val="2100"/>
              <a:buNone/>
            </a:pPr>
            <a:r>
              <a:rPr lang="es-ES" sz="21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21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sz="1900"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sz="1900"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sz="1900"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sz="1900"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sz="1900"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sz="1900"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sz="1900" dirty="0">
                <a:solidFill>
                  <a:schemeClr val="lt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2100" dirty="0">
                <a:solidFill>
                  <a:schemeClr val="lt1"/>
                </a:solidFill>
                <a:latin typeface="Calibri"/>
                <a:ea typeface="Calibri"/>
                <a:cs typeface="Calibri"/>
                <a:sym typeface="Calibri"/>
              </a:rPr>
              <a:t>DESARROLLO	</a:t>
            </a:r>
          </a:p>
          <a:p>
            <a:pPr marL="429006" lvl="1" indent="0">
              <a:spcBef>
                <a:spcPts val="0"/>
              </a:spcBef>
              <a:buClr>
                <a:schemeClr val="lt1"/>
              </a:buClr>
              <a:buSzPts val="2100"/>
              <a:buNone/>
            </a:pPr>
            <a:r>
              <a:rPr lang="es-ES" sz="1900" dirty="0">
                <a:solidFill>
                  <a:schemeClr val="lt1"/>
                </a:solidFill>
                <a:latin typeface="Calibri"/>
                <a:ea typeface="Calibri"/>
                <a:cs typeface="Calibri"/>
                <a:sym typeface="Calibri"/>
              </a:rPr>
              <a:t>CREACIÓN Y CONFIGURACIÓN PROYECTO	</a:t>
            </a:r>
          </a:p>
          <a:p>
            <a:pPr marL="429006" lvl="1" indent="0">
              <a:spcBef>
                <a:spcPts val="0"/>
              </a:spcBef>
              <a:buClr>
                <a:schemeClr val="lt1"/>
              </a:buClr>
              <a:buSzPts val="2100"/>
              <a:buNone/>
            </a:pPr>
            <a:r>
              <a:rPr lang="es-ES" sz="1900" dirty="0">
                <a:solidFill>
                  <a:schemeClr val="lt1"/>
                </a:solidFill>
                <a:latin typeface="Calibri"/>
                <a:ea typeface="Calibri"/>
                <a:cs typeface="Calibri"/>
                <a:sym typeface="Calibri"/>
              </a:rPr>
              <a:t>MODELO</a:t>
            </a:r>
          </a:p>
          <a:p>
            <a:pPr marL="429006" lvl="1" indent="0">
              <a:spcBef>
                <a:spcPts val="0"/>
              </a:spcBef>
              <a:buClr>
                <a:schemeClr val="lt1"/>
              </a:buClr>
              <a:buSzPts val="2100"/>
              <a:buNone/>
            </a:pPr>
            <a:r>
              <a:rPr lang="es-ES" sz="1900" dirty="0">
                <a:solidFill>
                  <a:schemeClr val="lt1"/>
                </a:solidFill>
                <a:latin typeface="Calibri"/>
                <a:ea typeface="Calibri"/>
                <a:cs typeface="Calibri"/>
                <a:sym typeface="Calibri"/>
              </a:rPr>
              <a:t>	EMPLEADO</a:t>
            </a:r>
          </a:p>
          <a:p>
            <a:pPr marL="429006" lvl="1" indent="0">
              <a:spcBef>
                <a:spcPts val="0"/>
              </a:spcBef>
              <a:buClr>
                <a:schemeClr val="lt1"/>
              </a:buClr>
              <a:buSzPts val="2100"/>
              <a:buNone/>
            </a:pPr>
            <a:r>
              <a:rPr lang="es-ES" sz="1900" dirty="0">
                <a:solidFill>
                  <a:schemeClr val="lt1"/>
                </a:solidFill>
                <a:latin typeface="Calibri"/>
                <a:ea typeface="Calibri"/>
                <a:cs typeface="Calibri"/>
                <a:sym typeface="Calibri"/>
              </a:rPr>
              <a:t>	USUARIO</a:t>
            </a:r>
          </a:p>
          <a:p>
            <a:pPr marL="429006" lvl="1" indent="0">
              <a:spcBef>
                <a:spcPts val="0"/>
              </a:spcBef>
              <a:buClr>
                <a:schemeClr val="lt1"/>
              </a:buClr>
              <a:buSzPts val="2100"/>
              <a:buNone/>
            </a:pPr>
            <a:r>
              <a:rPr lang="es-ES" sz="1900" dirty="0">
                <a:solidFill>
                  <a:schemeClr val="lt1"/>
                </a:solidFill>
                <a:latin typeface="Calibri"/>
                <a:ea typeface="Calibri"/>
                <a:cs typeface="Calibri"/>
                <a:sym typeface="Calibri"/>
              </a:rPr>
              <a:t>CONTROLADOR</a:t>
            </a:r>
          </a:p>
          <a:p>
            <a:pPr marL="429006" lvl="1" indent="0">
              <a:spcBef>
                <a:spcPts val="0"/>
              </a:spcBef>
              <a:buClr>
                <a:schemeClr val="lt1"/>
              </a:buClr>
              <a:buSzPts val="2100"/>
              <a:buNone/>
            </a:pPr>
            <a:r>
              <a:rPr lang="es-ES" sz="1900" dirty="0">
                <a:solidFill>
                  <a:schemeClr val="lt1"/>
                </a:solidFill>
                <a:latin typeface="Calibri"/>
                <a:ea typeface="Calibri"/>
                <a:cs typeface="Calibri"/>
                <a:sym typeface="Calibri"/>
              </a:rPr>
              <a:t>	CONEXIÓN</a:t>
            </a:r>
          </a:p>
          <a:p>
            <a:pPr marL="429006" lvl="1" indent="0">
              <a:spcBef>
                <a:spcPts val="0"/>
              </a:spcBef>
              <a:buClr>
                <a:schemeClr val="lt1"/>
              </a:buClr>
              <a:buSzPts val="2100"/>
              <a:buNone/>
            </a:pPr>
            <a:r>
              <a:rPr lang="es-ES" sz="1900" dirty="0">
                <a:solidFill>
                  <a:schemeClr val="lt1"/>
                </a:solidFill>
                <a:latin typeface="Calibri"/>
                <a:ea typeface="Calibri"/>
                <a:cs typeface="Calibri"/>
                <a:sym typeface="Calibri"/>
              </a:rPr>
              <a:t>	EMPLEADOCONTROLADOR</a:t>
            </a:r>
          </a:p>
          <a:p>
            <a:pPr marL="429006" lvl="1" indent="0">
              <a:spcBef>
                <a:spcPts val="0"/>
              </a:spcBef>
              <a:buClr>
                <a:schemeClr val="lt1"/>
              </a:buClr>
              <a:buSzPts val="2100"/>
              <a:buNone/>
            </a:pPr>
            <a:r>
              <a:rPr lang="es-ES" sz="19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9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9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9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9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9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9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900" dirty="0">
                <a:solidFill>
                  <a:schemeClr val="lt1"/>
                </a:solidFill>
                <a:latin typeface="Calibri"/>
                <a:ea typeface="Calibri"/>
                <a:cs typeface="Calibri"/>
                <a:sym typeface="Calibri"/>
              </a:rPr>
              <a:t>EJECUCIÓN</a:t>
            </a:r>
          </a:p>
          <a:p>
            <a:pPr marL="0" lvl="0" indent="0" algn="l" rtl="0">
              <a:spcBef>
                <a:spcPts val="0"/>
              </a:spcBef>
              <a:spcAft>
                <a:spcPts val="0"/>
              </a:spcAft>
              <a:buClr>
                <a:schemeClr val="lt1"/>
              </a:buClr>
              <a:buSzPts val="2100"/>
              <a:buNone/>
            </a:pPr>
            <a:r>
              <a:rPr lang="es-ES" sz="21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21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2100" dirty="0">
                <a:solidFill>
                  <a:schemeClr val="lt1"/>
                </a:solidFill>
                <a:latin typeface="Calibri"/>
                <a:ea typeface="Calibri"/>
                <a:cs typeface="Calibri"/>
                <a:sym typeface="Calibri"/>
              </a:rPr>
              <a:t>REFERENCIAS	</a:t>
            </a:r>
          </a:p>
        </p:txBody>
      </p:sp>
      <p:pic>
        <p:nvPicPr>
          <p:cNvPr id="108" name="Google Shape;108;p2" descr="Resultado de imagen para AGENDA PNG"/>
          <p:cNvPicPr preferRelativeResize="0"/>
          <p:nvPr/>
        </p:nvPicPr>
        <p:blipFill rotWithShape="1">
          <a:blip r:embed="rId3">
            <a:alphaModFix/>
          </a:blip>
          <a:srcRect/>
          <a:stretch/>
        </p:blipFill>
        <p:spPr>
          <a:xfrm>
            <a:off x="4791522" y="1935576"/>
            <a:ext cx="6489819" cy="3007477"/>
          </a:xfrm>
          <a:prstGeom prst="rect">
            <a:avLst/>
          </a:prstGeom>
          <a:noFill/>
          <a:ln>
            <a:noFill/>
          </a:ln>
        </p:spPr>
      </p:pic>
      <p:sp>
        <p:nvSpPr>
          <p:cNvPr id="109" name="Google Shape;109;p2"/>
          <p:cNvSpPr txBox="1"/>
          <p:nvPr/>
        </p:nvSpPr>
        <p:spPr>
          <a:xfrm>
            <a:off x="11817675" y="6474048"/>
            <a:ext cx="374325"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Gill Sans"/>
              <a:buNone/>
            </a:pPr>
            <a:r>
              <a:rPr lang="es-ES" sz="2000" b="0" i="0" u="none" strike="noStrike" cap="none">
                <a:solidFill>
                  <a:srgbClr val="000000"/>
                </a:solidFill>
                <a:latin typeface="Gill Sans"/>
                <a:ea typeface="Gill Sans"/>
                <a:cs typeface="Gill Sans"/>
                <a:sym typeface="Gill Sans"/>
              </a:rPr>
              <a:t>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249498" y="953168"/>
            <a:ext cx="8830327" cy="3678303"/>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Y ahora solo se debe copiar y pegar el código SQL y al hacer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click</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en continuar se mostrará un mensaje indicando que la creación se realizó con éxito.</a:t>
            </a:r>
          </a:p>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Finalmente, quedará la estructura de la base de datos de la siguiente manera.</a:t>
            </a:r>
          </a:p>
          <a:p>
            <a:endParaRPr lang="es-EC" dirty="0"/>
          </a:p>
        </p:txBody>
      </p:sp>
      <p:pic>
        <p:nvPicPr>
          <p:cNvPr id="4" name="Imagen 3">
            <a:extLst>
              <a:ext uri="{FF2B5EF4-FFF2-40B4-BE49-F238E27FC236}">
                <a16:creationId xmlns:a16="http://schemas.microsoft.com/office/drawing/2014/main" id="{2FDE0DA2-BD88-CADC-29E3-EFCC8C1CAA4A}"/>
              </a:ext>
            </a:extLst>
          </p:cNvPr>
          <p:cNvPicPr>
            <a:picLocks noChangeAspect="1"/>
          </p:cNvPicPr>
          <p:nvPr/>
        </p:nvPicPr>
        <p:blipFill>
          <a:blip r:embed="rId3"/>
          <a:stretch>
            <a:fillRect/>
          </a:stretch>
        </p:blipFill>
        <p:spPr>
          <a:xfrm>
            <a:off x="3645487" y="3497898"/>
            <a:ext cx="2038350" cy="1371600"/>
          </a:xfrm>
          <a:prstGeom prst="rect">
            <a:avLst/>
          </a:prstGeom>
        </p:spPr>
      </p:pic>
    </p:spTree>
    <p:extLst>
      <p:ext uri="{BB962C8B-B14F-4D97-AF65-F5344CB8AC3E}">
        <p14:creationId xmlns:p14="http://schemas.microsoft.com/office/powerpoint/2010/main" val="823372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249498" y="953168"/>
            <a:ext cx="8830327" cy="3678303"/>
          </a:xfrm>
        </p:spPr>
        <p:txBody>
          <a:bodyPr/>
          <a:lstStyle/>
          <a:p>
            <a:pPr algn="just">
              <a:lnSpc>
                <a:spcPct val="107000"/>
              </a:lnSpc>
              <a:spcAft>
                <a:spcPts val="800"/>
              </a:spcAft>
            </a:pPr>
            <a:r>
              <a:rPr lang="es-EC" sz="180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Para poder crear la conexión de netbeans con mysql, se debe hacer click derecho en la opción DataBase y se selecciona en Nueva Conexión </a:t>
            </a:r>
          </a:p>
          <a:p>
            <a:endParaRPr lang="es-EC" dirty="0"/>
          </a:p>
        </p:txBody>
      </p:sp>
      <p:pic>
        <p:nvPicPr>
          <p:cNvPr id="2" name="Imagen 1">
            <a:extLst>
              <a:ext uri="{FF2B5EF4-FFF2-40B4-BE49-F238E27FC236}">
                <a16:creationId xmlns:a16="http://schemas.microsoft.com/office/drawing/2014/main" id="{5BE0E7D5-7C56-2D35-FE4A-6C93C3FB39CB}"/>
              </a:ext>
            </a:extLst>
          </p:cNvPr>
          <p:cNvPicPr>
            <a:picLocks noChangeAspect="1"/>
          </p:cNvPicPr>
          <p:nvPr/>
        </p:nvPicPr>
        <p:blipFill>
          <a:blip r:embed="rId3"/>
          <a:stretch>
            <a:fillRect/>
          </a:stretch>
        </p:blipFill>
        <p:spPr>
          <a:xfrm>
            <a:off x="2628900" y="3174906"/>
            <a:ext cx="3467100" cy="866775"/>
          </a:xfrm>
          <a:prstGeom prst="rect">
            <a:avLst/>
          </a:prstGeom>
        </p:spPr>
      </p:pic>
      <p:sp>
        <p:nvSpPr>
          <p:cNvPr id="7" name="CuadroTexto 6">
            <a:extLst>
              <a:ext uri="{FF2B5EF4-FFF2-40B4-BE49-F238E27FC236}">
                <a16:creationId xmlns:a16="http://schemas.microsoft.com/office/drawing/2014/main" id="{8E51AA47-443E-3F00-124F-D682A0040BA1}"/>
              </a:ext>
            </a:extLst>
          </p:cNvPr>
          <p:cNvSpPr txBox="1"/>
          <p:nvPr/>
        </p:nvSpPr>
        <p:spPr>
          <a:xfrm>
            <a:off x="764240" y="4251114"/>
            <a:ext cx="8021171" cy="543162"/>
          </a:xfrm>
          <a:prstGeom prst="rect">
            <a:avLst/>
          </a:prstGeom>
          <a:noFill/>
        </p:spPr>
        <p:txBody>
          <a:bodyPr wrap="square">
            <a:spAutoFit/>
          </a:bodyPr>
          <a:lstStyle/>
          <a:p>
            <a:pPr algn="just">
              <a:lnSpc>
                <a:spcPct val="107000"/>
              </a:lnSpc>
              <a:spcAft>
                <a:spcPts val="800"/>
              </a:spcAft>
            </a:pPr>
            <a:r>
              <a:rPr lang="es-EC" sz="14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Se deberá seleccionar la opción de MySQL y en driver file se tendrá que seleccionar el driver mysql-connector-j-8.0.3.1.jar</a:t>
            </a:r>
          </a:p>
        </p:txBody>
      </p:sp>
      <p:pic>
        <p:nvPicPr>
          <p:cNvPr id="8" name="Imagen 7">
            <a:extLst>
              <a:ext uri="{FF2B5EF4-FFF2-40B4-BE49-F238E27FC236}">
                <a16:creationId xmlns:a16="http://schemas.microsoft.com/office/drawing/2014/main" id="{9172E448-7850-3EB7-EABC-D50C1ECF398F}"/>
              </a:ext>
            </a:extLst>
          </p:cNvPr>
          <p:cNvPicPr>
            <a:picLocks noChangeAspect="1"/>
          </p:cNvPicPr>
          <p:nvPr/>
        </p:nvPicPr>
        <p:blipFill>
          <a:blip r:embed="rId4"/>
          <a:stretch>
            <a:fillRect/>
          </a:stretch>
        </p:blipFill>
        <p:spPr>
          <a:xfrm>
            <a:off x="3112176" y="4631471"/>
            <a:ext cx="2741777" cy="2058410"/>
          </a:xfrm>
          <a:prstGeom prst="rect">
            <a:avLst/>
          </a:prstGeom>
        </p:spPr>
      </p:pic>
    </p:spTree>
    <p:extLst>
      <p:ext uri="{BB962C8B-B14F-4D97-AF65-F5344CB8AC3E}">
        <p14:creationId xmlns:p14="http://schemas.microsoft.com/office/powerpoint/2010/main" val="1667630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249498" y="764909"/>
            <a:ext cx="8830327" cy="3678303"/>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Ahora se debe terminar la configuración de la conexión, para ello, se debe ingresar las credenciales del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AppServ</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y se da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click</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en finalizar.</a:t>
            </a:r>
          </a:p>
          <a:p>
            <a:endParaRPr lang="es-EC" dirty="0"/>
          </a:p>
        </p:txBody>
      </p:sp>
      <p:pic>
        <p:nvPicPr>
          <p:cNvPr id="4" name="Imagen 3">
            <a:extLst>
              <a:ext uri="{FF2B5EF4-FFF2-40B4-BE49-F238E27FC236}">
                <a16:creationId xmlns:a16="http://schemas.microsoft.com/office/drawing/2014/main" id="{2E988D69-AC26-4AAF-0E2D-F28DE49CB6E4}"/>
              </a:ext>
            </a:extLst>
          </p:cNvPr>
          <p:cNvPicPr>
            <a:picLocks noChangeAspect="1"/>
          </p:cNvPicPr>
          <p:nvPr/>
        </p:nvPicPr>
        <p:blipFill>
          <a:blip r:embed="rId3"/>
          <a:stretch>
            <a:fillRect/>
          </a:stretch>
        </p:blipFill>
        <p:spPr>
          <a:xfrm>
            <a:off x="2348752" y="2736454"/>
            <a:ext cx="4834255" cy="3736245"/>
          </a:xfrm>
          <a:prstGeom prst="rect">
            <a:avLst/>
          </a:prstGeom>
        </p:spPr>
      </p:pic>
    </p:spTree>
    <p:extLst>
      <p:ext uri="{BB962C8B-B14F-4D97-AF65-F5344CB8AC3E}">
        <p14:creationId xmlns:p14="http://schemas.microsoft.com/office/powerpoint/2010/main" val="1452428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249498" y="764909"/>
            <a:ext cx="8830327" cy="3678303"/>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Como se puede apreciar, ya se cuenta con la conexión creada previamente.</a:t>
            </a:r>
          </a:p>
          <a:p>
            <a:endParaRPr lang="es-EC" dirty="0"/>
          </a:p>
        </p:txBody>
      </p:sp>
      <p:pic>
        <p:nvPicPr>
          <p:cNvPr id="2" name="Imagen 1">
            <a:extLst>
              <a:ext uri="{FF2B5EF4-FFF2-40B4-BE49-F238E27FC236}">
                <a16:creationId xmlns:a16="http://schemas.microsoft.com/office/drawing/2014/main" id="{40BFF73A-8A1C-2A97-7D4D-66438A97F686}"/>
              </a:ext>
            </a:extLst>
          </p:cNvPr>
          <p:cNvPicPr>
            <a:picLocks noChangeAspect="1"/>
          </p:cNvPicPr>
          <p:nvPr/>
        </p:nvPicPr>
        <p:blipFill>
          <a:blip r:embed="rId3"/>
          <a:stretch>
            <a:fillRect/>
          </a:stretch>
        </p:blipFill>
        <p:spPr>
          <a:xfrm>
            <a:off x="1833873" y="2887195"/>
            <a:ext cx="5868035" cy="742950"/>
          </a:xfrm>
          <a:prstGeom prst="rect">
            <a:avLst/>
          </a:prstGeom>
        </p:spPr>
      </p:pic>
    </p:spTree>
    <p:extLst>
      <p:ext uri="{BB962C8B-B14F-4D97-AF65-F5344CB8AC3E}">
        <p14:creationId xmlns:p14="http://schemas.microsoft.com/office/powerpoint/2010/main" val="1103104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249498" y="764909"/>
            <a:ext cx="8830327" cy="3678303"/>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Para crear el modelo empleado, se debe crear un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ManagedBean</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por que lo se debe hacer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click</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derecho sobre el paquete de modelos y en la opción  otros se desplegará un conjunto de categorías y de tipos de archivos a crear.</a:t>
            </a:r>
          </a:p>
          <a:p>
            <a:endParaRPr lang="es-EC" dirty="0"/>
          </a:p>
        </p:txBody>
      </p:sp>
      <p:pic>
        <p:nvPicPr>
          <p:cNvPr id="4" name="Imagen 3">
            <a:extLst>
              <a:ext uri="{FF2B5EF4-FFF2-40B4-BE49-F238E27FC236}">
                <a16:creationId xmlns:a16="http://schemas.microsoft.com/office/drawing/2014/main" id="{7A4D17BD-289E-D85A-8BE6-D16C793C1A7B}"/>
              </a:ext>
            </a:extLst>
          </p:cNvPr>
          <p:cNvPicPr>
            <a:picLocks noChangeAspect="1"/>
          </p:cNvPicPr>
          <p:nvPr/>
        </p:nvPicPr>
        <p:blipFill>
          <a:blip r:embed="rId3"/>
          <a:stretch>
            <a:fillRect/>
          </a:stretch>
        </p:blipFill>
        <p:spPr>
          <a:xfrm>
            <a:off x="2693894" y="2974881"/>
            <a:ext cx="4114800" cy="3400425"/>
          </a:xfrm>
          <a:prstGeom prst="rect">
            <a:avLst/>
          </a:prstGeom>
        </p:spPr>
      </p:pic>
    </p:spTree>
    <p:extLst>
      <p:ext uri="{BB962C8B-B14F-4D97-AF65-F5344CB8AC3E}">
        <p14:creationId xmlns:p14="http://schemas.microsoft.com/office/powerpoint/2010/main" val="1579954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249498" y="567685"/>
            <a:ext cx="8830327" cy="3678303"/>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En la categoría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JavaServerFaces</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se selecciona la opción JSF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ManagedBean</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a:t>
            </a:r>
          </a:p>
          <a:p>
            <a:endParaRPr lang="es-EC" dirty="0"/>
          </a:p>
        </p:txBody>
      </p:sp>
      <p:pic>
        <p:nvPicPr>
          <p:cNvPr id="2" name="Imagen 1">
            <a:extLst>
              <a:ext uri="{FF2B5EF4-FFF2-40B4-BE49-F238E27FC236}">
                <a16:creationId xmlns:a16="http://schemas.microsoft.com/office/drawing/2014/main" id="{F6F3C3F2-D850-8B47-CD87-1E695FFA9DB9}"/>
              </a:ext>
            </a:extLst>
          </p:cNvPr>
          <p:cNvPicPr>
            <a:picLocks noChangeAspect="1"/>
          </p:cNvPicPr>
          <p:nvPr/>
        </p:nvPicPr>
        <p:blipFill>
          <a:blip r:embed="rId3"/>
          <a:stretch>
            <a:fillRect/>
          </a:stretch>
        </p:blipFill>
        <p:spPr>
          <a:xfrm>
            <a:off x="1858709" y="2604060"/>
            <a:ext cx="5943600" cy="4101465"/>
          </a:xfrm>
          <a:prstGeom prst="rect">
            <a:avLst/>
          </a:prstGeom>
        </p:spPr>
      </p:pic>
    </p:spTree>
    <p:extLst>
      <p:ext uri="{BB962C8B-B14F-4D97-AF65-F5344CB8AC3E}">
        <p14:creationId xmlns:p14="http://schemas.microsoft.com/office/powerpoint/2010/main" val="3321191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249498" y="567685"/>
            <a:ext cx="8830327" cy="3678303"/>
          </a:xfrm>
        </p:spPr>
        <p:txBody>
          <a:bodyPr/>
          <a:lstStyle/>
          <a:p>
            <a:pPr algn="l">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Y se le asigna el nombre del modelo, en este caso, Empleado, y se le da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click</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en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finish</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para terminar la creación del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Bean</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a:t>
            </a:r>
          </a:p>
          <a:p>
            <a:endParaRPr lang="es-EC" dirty="0"/>
          </a:p>
        </p:txBody>
      </p:sp>
      <p:pic>
        <p:nvPicPr>
          <p:cNvPr id="4" name="Imagen 3">
            <a:extLst>
              <a:ext uri="{FF2B5EF4-FFF2-40B4-BE49-F238E27FC236}">
                <a16:creationId xmlns:a16="http://schemas.microsoft.com/office/drawing/2014/main" id="{C6C91978-C70A-AC96-1E49-1C58E89EBF9C}"/>
              </a:ext>
            </a:extLst>
          </p:cNvPr>
          <p:cNvPicPr>
            <a:picLocks noChangeAspect="1"/>
          </p:cNvPicPr>
          <p:nvPr/>
        </p:nvPicPr>
        <p:blipFill>
          <a:blip r:embed="rId3"/>
          <a:stretch>
            <a:fillRect/>
          </a:stretch>
        </p:blipFill>
        <p:spPr>
          <a:xfrm>
            <a:off x="2120153" y="2824709"/>
            <a:ext cx="5943600" cy="3111500"/>
          </a:xfrm>
          <a:prstGeom prst="rect">
            <a:avLst/>
          </a:prstGeom>
        </p:spPr>
      </p:pic>
    </p:spTree>
    <p:extLst>
      <p:ext uri="{BB962C8B-B14F-4D97-AF65-F5344CB8AC3E}">
        <p14:creationId xmlns:p14="http://schemas.microsoft.com/office/powerpoint/2010/main" val="3949208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249498" y="971097"/>
            <a:ext cx="8830327" cy="3678303"/>
          </a:xfrm>
        </p:spPr>
        <p:txBody>
          <a:bodyPr/>
          <a:lstStyle/>
          <a:p>
            <a:pPr algn="l">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Es importante tener nombre al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bean</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con el nombre ideal para poder ser reconocido durante la ejecución del aplicativo, para este caso, el nombre será empleado, también se agrega como atributos, los nombres correspondientes a las columnas de la tabla a la cual el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bean</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está siendo referenciado y como punto final, un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bean</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debe tener un constructor vacío.</a:t>
            </a:r>
          </a:p>
          <a:p>
            <a:endParaRPr lang="es-EC" dirty="0"/>
          </a:p>
        </p:txBody>
      </p:sp>
      <p:pic>
        <p:nvPicPr>
          <p:cNvPr id="2" name="Imagen 1">
            <a:extLst>
              <a:ext uri="{FF2B5EF4-FFF2-40B4-BE49-F238E27FC236}">
                <a16:creationId xmlns:a16="http://schemas.microsoft.com/office/drawing/2014/main" id="{2CBADB52-D3DF-37A9-AEF0-A8BAADB5A125}"/>
              </a:ext>
            </a:extLst>
          </p:cNvPr>
          <p:cNvPicPr>
            <a:picLocks noChangeAspect="1"/>
          </p:cNvPicPr>
          <p:nvPr/>
        </p:nvPicPr>
        <p:blipFill>
          <a:blip r:embed="rId3"/>
          <a:stretch>
            <a:fillRect/>
          </a:stretch>
        </p:blipFill>
        <p:spPr>
          <a:xfrm>
            <a:off x="2823881" y="3081181"/>
            <a:ext cx="4684059" cy="3381931"/>
          </a:xfrm>
          <a:prstGeom prst="rect">
            <a:avLst/>
          </a:prstGeom>
        </p:spPr>
      </p:pic>
    </p:spTree>
    <p:extLst>
      <p:ext uri="{BB962C8B-B14F-4D97-AF65-F5344CB8AC3E}">
        <p14:creationId xmlns:p14="http://schemas.microsoft.com/office/powerpoint/2010/main" val="1453709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a:t>
            </a:r>
            <a:r>
              <a:rPr lang="es-ES" sz="1400" dirty="0">
                <a:solidFill>
                  <a:schemeClr val="bg1"/>
                </a:solidFill>
                <a:latin typeface="Calibri"/>
                <a:ea typeface="Calibri"/>
                <a:cs typeface="Calibri"/>
                <a:sym typeface="Calibri"/>
              </a:rPr>
              <a:t>EMPLEADO</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249498" y="971097"/>
            <a:ext cx="8830327" cy="3678303"/>
          </a:xfrm>
        </p:spPr>
        <p:txBody>
          <a:bodyPr/>
          <a:lstStyle/>
          <a:p>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Es importante tener nombre al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bean</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con el nombre ideal para poder ser reconocido durante la ejecución del aplicativo, para este caso, el nombre será usuario, también se agrega como atributos, los nombres correspondientes a las columnas de la tabla a la cual el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bean</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está siendo referenciado y como punto final, un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bean</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debe tener un constructor vacío.</a:t>
            </a:r>
          </a:p>
          <a:p>
            <a:endParaRPr lang="es-EC" dirty="0"/>
          </a:p>
        </p:txBody>
      </p:sp>
      <p:pic>
        <p:nvPicPr>
          <p:cNvPr id="4" name="Imagen 3">
            <a:extLst>
              <a:ext uri="{FF2B5EF4-FFF2-40B4-BE49-F238E27FC236}">
                <a16:creationId xmlns:a16="http://schemas.microsoft.com/office/drawing/2014/main" id="{7749C6AD-B2AF-319C-E7B2-5A010B4A586A}"/>
              </a:ext>
            </a:extLst>
          </p:cNvPr>
          <p:cNvPicPr>
            <a:picLocks noChangeAspect="1"/>
          </p:cNvPicPr>
          <p:nvPr/>
        </p:nvPicPr>
        <p:blipFill>
          <a:blip r:embed="rId3"/>
          <a:stretch>
            <a:fillRect/>
          </a:stretch>
        </p:blipFill>
        <p:spPr>
          <a:xfrm>
            <a:off x="2814918" y="3330646"/>
            <a:ext cx="4016981" cy="3175389"/>
          </a:xfrm>
          <a:prstGeom prst="rect">
            <a:avLst/>
          </a:prstGeom>
        </p:spPr>
      </p:pic>
    </p:spTree>
    <p:extLst>
      <p:ext uri="{BB962C8B-B14F-4D97-AF65-F5344CB8AC3E}">
        <p14:creationId xmlns:p14="http://schemas.microsoft.com/office/powerpoint/2010/main" val="3948317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a:t>
            </a:r>
            <a:r>
              <a:rPr lang="es-ES" sz="1400" dirty="0">
                <a:solidFill>
                  <a:schemeClr val="bg1"/>
                </a:solidFill>
                <a:latin typeface="Calibri"/>
                <a:ea typeface="Calibri"/>
                <a:cs typeface="Calibri"/>
                <a:sym typeface="Calibri"/>
              </a:rPr>
              <a:t>EMPLEADO</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249499" y="971097"/>
            <a:ext cx="4403184" cy="5044221"/>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Al tratarse de un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bean</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los métodos que existen en él, deberán ser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getters</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y setter para el manejo de los atributos.</a:t>
            </a:r>
          </a:p>
          <a:p>
            <a:endParaRPr lang="es-EC" dirty="0"/>
          </a:p>
        </p:txBody>
      </p:sp>
      <p:pic>
        <p:nvPicPr>
          <p:cNvPr id="2" name="Imagen 1">
            <a:extLst>
              <a:ext uri="{FF2B5EF4-FFF2-40B4-BE49-F238E27FC236}">
                <a16:creationId xmlns:a16="http://schemas.microsoft.com/office/drawing/2014/main" id="{34AC5351-B0FC-FC89-CD96-3556AE9D11E9}"/>
              </a:ext>
            </a:extLst>
          </p:cNvPr>
          <p:cNvPicPr>
            <a:picLocks noChangeAspect="1"/>
          </p:cNvPicPr>
          <p:nvPr/>
        </p:nvPicPr>
        <p:blipFill>
          <a:blip r:embed="rId3"/>
          <a:stretch>
            <a:fillRect/>
          </a:stretch>
        </p:blipFill>
        <p:spPr>
          <a:xfrm>
            <a:off x="4912659" y="2119367"/>
            <a:ext cx="3473824" cy="4255434"/>
          </a:xfrm>
          <a:prstGeom prst="rect">
            <a:avLst/>
          </a:prstGeom>
        </p:spPr>
      </p:pic>
    </p:spTree>
    <p:extLst>
      <p:ext uri="{BB962C8B-B14F-4D97-AF65-F5344CB8AC3E}">
        <p14:creationId xmlns:p14="http://schemas.microsoft.com/office/powerpoint/2010/main" val="97624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Autofit/>
          </a:bodyPr>
          <a:lstStyle/>
          <a:p>
            <a:pPr algn="just">
              <a:lnSpc>
                <a:spcPct val="107000"/>
              </a:lnSpc>
              <a:spcBef>
                <a:spcPts val="200"/>
              </a:spcBef>
            </a:pPr>
            <a:r>
              <a:rPr lang="es-EC" b="1" dirty="0">
                <a:latin typeface="Arial" panose="020B0604020202020204" pitchFamily="34" charset="0"/>
              </a:rPr>
              <a:t>MYSQL</a:t>
            </a:r>
          </a:p>
        </p:txBody>
      </p:sp>
      <p:sp>
        <p:nvSpPr>
          <p:cNvPr id="145" name="Google Shape;145;p5"/>
          <p:cNvSpPr txBox="1">
            <a:spLocks noGrp="1"/>
          </p:cNvSpPr>
          <p:nvPr>
            <p:ph type="body" idx="1"/>
          </p:nvPr>
        </p:nvSpPr>
        <p:spPr>
          <a:xfrm>
            <a:off x="581326" y="2532570"/>
            <a:ext cx="4151096" cy="2890200"/>
          </a:xfrm>
          <a:prstGeom prst="rect">
            <a:avLst/>
          </a:prstGeom>
          <a:noFill/>
          <a:ln>
            <a:noFill/>
          </a:ln>
        </p:spPr>
        <p:txBody>
          <a:bodyPr spcFirstLastPara="1" wrap="square" lIns="91425" tIns="45700" rIns="91425" bIns="45700" anchor="ctr" anchorCtr="0">
            <a:noAutofit/>
          </a:bodyPr>
          <a:lstStyle/>
          <a:p>
            <a:pPr marL="0" indent="0" algn="just" defTabSz="457200">
              <a:lnSpc>
                <a:spcPct val="150000"/>
              </a:lnSpc>
              <a:spcAft>
                <a:spcPts val="800"/>
              </a:spcAft>
              <a:buClr>
                <a:schemeClr val="tx1"/>
              </a:buClr>
              <a:buNone/>
            </a:pPr>
            <a:r>
              <a:rPr lang="es-ES" sz="1400" cap="small" dirty="0">
                <a:solidFill>
                  <a:schemeClr val="tx1"/>
                </a:solidFill>
                <a:latin typeface="Calibri" panose="020F0502020204030204" pitchFamily="34" charset="0"/>
                <a:ea typeface="Calibri" panose="020F0502020204030204" pitchFamily="34" charset="0"/>
                <a:cs typeface="Calibri" panose="020F0502020204030204" pitchFamily="34" charset="0"/>
              </a:rPr>
              <a:t>En programación es prácticamente inevitable trabajar con algún tipo de sistema de gestión de bases de datos. Cualquier programa que tarde o temprano necesitará almacenar datos en algún lugar, como mínimo para poder almacenar la lista de usuarios autorizados, sus permisos y propiedades.</a:t>
            </a:r>
          </a:p>
        </p:txBody>
      </p:sp>
      <p:sp>
        <p:nvSpPr>
          <p:cNvPr id="2" name="Google Shape;138;p4">
            <a:extLst>
              <a:ext uri="{FF2B5EF4-FFF2-40B4-BE49-F238E27FC236}">
                <a16:creationId xmlns:a16="http://schemas.microsoft.com/office/drawing/2014/main" id="{08BBAED7-7F15-D324-349E-1F287B44CD3F}"/>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rgbClr val="FFFF00"/>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DESARROLLO	</a:t>
            </a:r>
          </a:p>
          <a:p>
            <a:pPr marL="429006" lvl="1" indent="0">
              <a:spcBef>
                <a:spcPts val="0"/>
              </a:spcBef>
              <a:buClr>
                <a:schemeClr val="lt1"/>
              </a:buClr>
              <a:buSzPts val="2100"/>
              <a:buNone/>
            </a:pPr>
            <a:r>
              <a:rPr lang="es-ES" sz="1200" dirty="0">
                <a:solidFill>
                  <a:schemeClr val="lt1"/>
                </a:solidFill>
                <a:latin typeface="Calibri"/>
                <a:ea typeface="Calibri"/>
                <a:cs typeface="Calibri"/>
                <a:sym typeface="Calibri"/>
              </a:rPr>
              <a:t>CREACIÓN Y CONFIGURACIÓN PROYECTO	</a:t>
            </a:r>
          </a:p>
          <a:p>
            <a:pPr marL="429006" lvl="1" indent="0">
              <a:spcBef>
                <a:spcPts val="0"/>
              </a:spcBef>
              <a:buClr>
                <a:schemeClr val="lt1"/>
              </a:buClr>
              <a:buSzPts val="2100"/>
              <a:buNone/>
            </a:pPr>
            <a:r>
              <a:rPr lang="es-ES" sz="1200" dirty="0">
                <a:solidFill>
                  <a:schemeClr val="lt1"/>
                </a:solidFill>
                <a:latin typeface="Calibri"/>
                <a:ea typeface="Calibri"/>
                <a:cs typeface="Calibri"/>
                <a:sym typeface="Calibri"/>
              </a:rPr>
              <a:t>MODELO</a:t>
            </a:r>
          </a:p>
          <a:p>
            <a:pPr marL="429006" lvl="1" indent="0">
              <a:spcBef>
                <a:spcPts val="0"/>
              </a:spcBef>
              <a:buClr>
                <a:schemeClr val="lt1"/>
              </a:buClr>
              <a:buSzPts val="2100"/>
              <a:buNone/>
            </a:pPr>
            <a:r>
              <a:rPr lang="es-ES" sz="1200" dirty="0">
                <a:solidFill>
                  <a:schemeClr val="lt1"/>
                </a:solidFill>
                <a:latin typeface="Calibri"/>
                <a:ea typeface="Calibri"/>
                <a:cs typeface="Calibri"/>
                <a:sym typeface="Calibri"/>
              </a:rPr>
              <a:t>	EMPLEADO</a:t>
            </a:r>
          </a:p>
          <a:p>
            <a:pPr marL="429006" lvl="1" indent="0">
              <a:spcBef>
                <a:spcPts val="0"/>
              </a:spcBef>
              <a:buClr>
                <a:schemeClr val="lt1"/>
              </a:buClr>
              <a:buSzPts val="2100"/>
              <a:buNone/>
            </a:pPr>
            <a:r>
              <a:rPr lang="es-ES" sz="1200" dirty="0">
                <a:solidFill>
                  <a:schemeClr val="lt1"/>
                </a:solidFill>
                <a:latin typeface="Calibri"/>
                <a:ea typeface="Calibri"/>
                <a:cs typeface="Calibri"/>
                <a:sym typeface="Calibri"/>
              </a:rPr>
              <a:t>	USUARIO</a:t>
            </a:r>
          </a:p>
          <a:p>
            <a:pPr marL="429006" lvl="1" indent="0">
              <a:spcBef>
                <a:spcPts val="0"/>
              </a:spcBef>
              <a:buClr>
                <a:schemeClr val="lt1"/>
              </a:buClr>
              <a:buSzPts val="2100"/>
              <a:buNone/>
            </a:pPr>
            <a:r>
              <a:rPr lang="es-ES" sz="1200" dirty="0">
                <a:solidFill>
                  <a:schemeClr val="lt1"/>
                </a:solidFill>
                <a:latin typeface="Calibri"/>
                <a:ea typeface="Calibri"/>
                <a:cs typeface="Calibri"/>
                <a:sym typeface="Calibri"/>
              </a:rPr>
              <a:t>CONTROLADOR</a:t>
            </a:r>
          </a:p>
          <a:p>
            <a:pPr marL="429006" lvl="1" indent="0">
              <a:spcBef>
                <a:spcPts val="0"/>
              </a:spcBef>
              <a:buClr>
                <a:schemeClr val="lt1"/>
              </a:buClr>
              <a:buSzPts val="2100"/>
              <a:buNone/>
            </a:pPr>
            <a:r>
              <a:rPr lang="es-ES" sz="1200" dirty="0">
                <a:solidFill>
                  <a:schemeClr val="lt1"/>
                </a:solidFill>
                <a:latin typeface="Calibri"/>
                <a:ea typeface="Calibri"/>
                <a:cs typeface="Calibri"/>
                <a:sym typeface="Calibri"/>
              </a:rPr>
              <a:t>	CONEXIÓN</a:t>
            </a:r>
          </a:p>
          <a:p>
            <a:pPr marL="429006" lvl="1" indent="0">
              <a:spcBef>
                <a:spcPts val="0"/>
              </a:spcBef>
              <a:buClr>
                <a:schemeClr val="lt1"/>
              </a:buClr>
              <a:buSzPts val="2100"/>
              <a:buNone/>
            </a:pPr>
            <a:r>
              <a:rPr lang="es-ES" sz="1200" dirty="0">
                <a:solidFill>
                  <a:schemeClr val="lt1"/>
                </a:solidFill>
                <a:latin typeface="Calibri"/>
                <a:ea typeface="Calibri"/>
                <a:cs typeface="Calibri"/>
                <a:sym typeface="Calibri"/>
              </a:rPr>
              <a:t>	EMPLEADOCONTROLADOR</a:t>
            </a:r>
          </a:p>
          <a:p>
            <a:pPr marL="429006" lvl="1" indent="0">
              <a:spcBef>
                <a:spcPts val="0"/>
              </a:spcBef>
              <a:buClr>
                <a:schemeClr val="lt1"/>
              </a:buClr>
              <a:buSzPts val="2100"/>
              <a:buNone/>
            </a:pPr>
            <a:r>
              <a:rPr lang="es-ES" sz="12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2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2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2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2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2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2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2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pic>
        <p:nvPicPr>
          <p:cNvPr id="1026" name="Picture 2" descr="MySQL en host - Amazon RDS para MySQL - AWS">
            <a:extLst>
              <a:ext uri="{FF2B5EF4-FFF2-40B4-BE49-F238E27FC236}">
                <a16:creationId xmlns:a16="http://schemas.microsoft.com/office/drawing/2014/main" id="{31EFF727-4BC7-48C6-5287-537ED7543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2422" y="3810962"/>
            <a:ext cx="3821723" cy="19780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231570" y="9427"/>
            <a:ext cx="8776538" cy="5044221"/>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Para la creación de este controlador se deberá hacer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click</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derecho sobre el paquete de los controladores y en la opción nuevo se debe seleccionar la opción Otro.</a:t>
            </a:r>
          </a:p>
          <a:p>
            <a:endParaRPr lang="es-EC" dirty="0"/>
          </a:p>
        </p:txBody>
      </p:sp>
      <p:pic>
        <p:nvPicPr>
          <p:cNvPr id="4" name="Imagen 3">
            <a:extLst>
              <a:ext uri="{FF2B5EF4-FFF2-40B4-BE49-F238E27FC236}">
                <a16:creationId xmlns:a16="http://schemas.microsoft.com/office/drawing/2014/main" id="{B8748FCE-E031-9486-AF4C-29C4DC25753E}"/>
              </a:ext>
            </a:extLst>
          </p:cNvPr>
          <p:cNvPicPr>
            <a:picLocks noChangeAspect="1"/>
          </p:cNvPicPr>
          <p:nvPr/>
        </p:nvPicPr>
        <p:blipFill>
          <a:blip r:embed="rId3"/>
          <a:stretch>
            <a:fillRect/>
          </a:stretch>
        </p:blipFill>
        <p:spPr>
          <a:xfrm>
            <a:off x="2872348" y="2726844"/>
            <a:ext cx="4295775" cy="3429000"/>
          </a:xfrm>
          <a:prstGeom prst="rect">
            <a:avLst/>
          </a:prstGeom>
        </p:spPr>
      </p:pic>
    </p:spTree>
    <p:extLst>
      <p:ext uri="{BB962C8B-B14F-4D97-AF65-F5344CB8AC3E}">
        <p14:creationId xmlns:p14="http://schemas.microsoft.com/office/powerpoint/2010/main" val="2706597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231570" y="9427"/>
            <a:ext cx="8776538" cy="5044221"/>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Ahora se deberá seleccionar un archivo Java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Class</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que se encuentra en la categoría de Java, para luego asignarle el nombre correspondiente.</a:t>
            </a:r>
          </a:p>
          <a:p>
            <a:endParaRPr lang="es-EC" dirty="0"/>
          </a:p>
        </p:txBody>
      </p:sp>
      <p:pic>
        <p:nvPicPr>
          <p:cNvPr id="2" name="Imagen 1">
            <a:extLst>
              <a:ext uri="{FF2B5EF4-FFF2-40B4-BE49-F238E27FC236}">
                <a16:creationId xmlns:a16="http://schemas.microsoft.com/office/drawing/2014/main" id="{EABECD9A-65E0-449E-8C9D-EC91A6284ED3}"/>
              </a:ext>
            </a:extLst>
          </p:cNvPr>
          <p:cNvPicPr>
            <a:picLocks noChangeAspect="1"/>
          </p:cNvPicPr>
          <p:nvPr/>
        </p:nvPicPr>
        <p:blipFill>
          <a:blip r:embed="rId3"/>
          <a:stretch>
            <a:fillRect/>
          </a:stretch>
        </p:blipFill>
        <p:spPr>
          <a:xfrm>
            <a:off x="2120153" y="2705422"/>
            <a:ext cx="5607424" cy="3934183"/>
          </a:xfrm>
          <a:prstGeom prst="rect">
            <a:avLst/>
          </a:prstGeom>
        </p:spPr>
      </p:pic>
    </p:spTree>
    <p:extLst>
      <p:ext uri="{BB962C8B-B14F-4D97-AF65-F5344CB8AC3E}">
        <p14:creationId xmlns:p14="http://schemas.microsoft.com/office/powerpoint/2010/main" val="2878525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204676" y="502486"/>
            <a:ext cx="8776538" cy="5044221"/>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Para este controlador, se va a aplicar el patrón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Singleton</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por lo que se tendrán los atributos correspondientes a la conexión con el controlador de MySQL, la instancia del mismo controlador, el driver que en este caso es el de MySQL, la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url</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de la base de datos que fue generado por la conexión creada en el apartado anterior, y finalmente las credenciales de la base de datos, este patrón indica que el constructor es privado y sin parámetros, por lo que quedaría de la siguiente manera.</a:t>
            </a:r>
          </a:p>
          <a:p>
            <a:endParaRPr lang="es-EC" dirty="0"/>
          </a:p>
        </p:txBody>
      </p:sp>
      <p:pic>
        <p:nvPicPr>
          <p:cNvPr id="4" name="Imagen 3">
            <a:extLst>
              <a:ext uri="{FF2B5EF4-FFF2-40B4-BE49-F238E27FC236}">
                <a16:creationId xmlns:a16="http://schemas.microsoft.com/office/drawing/2014/main" id="{649693A8-B985-583E-0534-10D8E1BDA9B8}"/>
              </a:ext>
            </a:extLst>
          </p:cNvPr>
          <p:cNvPicPr>
            <a:picLocks noChangeAspect="1"/>
          </p:cNvPicPr>
          <p:nvPr/>
        </p:nvPicPr>
        <p:blipFill>
          <a:blip r:embed="rId3"/>
          <a:stretch>
            <a:fillRect/>
          </a:stretch>
        </p:blipFill>
        <p:spPr>
          <a:xfrm>
            <a:off x="730622" y="4234176"/>
            <a:ext cx="7890111" cy="1815737"/>
          </a:xfrm>
          <a:prstGeom prst="rect">
            <a:avLst/>
          </a:prstGeom>
        </p:spPr>
      </p:pic>
    </p:spTree>
    <p:extLst>
      <p:ext uri="{BB962C8B-B14F-4D97-AF65-F5344CB8AC3E}">
        <p14:creationId xmlns:p14="http://schemas.microsoft.com/office/powerpoint/2010/main" val="4028289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186746" y="-80220"/>
            <a:ext cx="8776538" cy="5044221"/>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A continuación, se muestra el método que retorna la conexión mediante el uso del driver de MySQL.</a:t>
            </a:r>
          </a:p>
          <a:p>
            <a:endParaRPr lang="es-EC" dirty="0"/>
          </a:p>
        </p:txBody>
      </p:sp>
      <p:pic>
        <p:nvPicPr>
          <p:cNvPr id="2" name="Imagen 1">
            <a:extLst>
              <a:ext uri="{FF2B5EF4-FFF2-40B4-BE49-F238E27FC236}">
                <a16:creationId xmlns:a16="http://schemas.microsoft.com/office/drawing/2014/main" id="{FC6B26EA-E8BC-25CE-C0A5-468FF5139B3D}"/>
              </a:ext>
            </a:extLst>
          </p:cNvPr>
          <p:cNvPicPr>
            <a:picLocks noChangeAspect="1"/>
          </p:cNvPicPr>
          <p:nvPr/>
        </p:nvPicPr>
        <p:blipFill rotWithShape="1">
          <a:blip r:embed="rId3"/>
          <a:srcRect b="38560"/>
          <a:stretch/>
        </p:blipFill>
        <p:spPr bwMode="auto">
          <a:xfrm>
            <a:off x="2454965" y="2667000"/>
            <a:ext cx="5238115" cy="1931035"/>
          </a:xfrm>
          <a:prstGeom prst="rect">
            <a:avLst/>
          </a:prstGeom>
          <a:ln>
            <a:noFill/>
          </a:ln>
          <a:extLst>
            <a:ext uri="{53640926-AAD7-44D8-BBD7-CCE9431645EC}">
              <a14:shadowObscured xmlns:a14="http://schemas.microsoft.com/office/drawing/2010/main"/>
            </a:ext>
          </a:extLst>
        </p:spPr>
      </p:pic>
      <p:sp>
        <p:nvSpPr>
          <p:cNvPr id="7" name="CuadroTexto 6">
            <a:extLst>
              <a:ext uri="{FF2B5EF4-FFF2-40B4-BE49-F238E27FC236}">
                <a16:creationId xmlns:a16="http://schemas.microsoft.com/office/drawing/2014/main" id="{0FC11540-5210-392F-FD71-9EED610B3B31}"/>
              </a:ext>
            </a:extLst>
          </p:cNvPr>
          <p:cNvSpPr txBox="1"/>
          <p:nvPr/>
        </p:nvSpPr>
        <p:spPr>
          <a:xfrm>
            <a:off x="525132" y="4870464"/>
            <a:ext cx="8089949" cy="543162"/>
          </a:xfrm>
          <a:prstGeom prst="rect">
            <a:avLst/>
          </a:prstGeom>
          <a:noFill/>
        </p:spPr>
        <p:txBody>
          <a:bodyPr wrap="square">
            <a:spAutoFit/>
          </a:bodyPr>
          <a:lstStyle/>
          <a:p>
            <a:pPr algn="just">
              <a:lnSpc>
                <a:spcPct val="107000"/>
              </a:lnSpc>
              <a:spcAft>
                <a:spcPts val="800"/>
              </a:spcAft>
            </a:pPr>
            <a:r>
              <a:rPr lang="es-EC" sz="14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Así mismo, al implementar el patrón </a:t>
            </a:r>
            <a:r>
              <a:rPr lang="es-EC" sz="14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Singleton</a:t>
            </a:r>
            <a:r>
              <a:rPr lang="es-EC" sz="14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se debe obtener la instancia, para ello, se crea un método que retorna la instancia de la Conexión.</a:t>
            </a:r>
          </a:p>
        </p:txBody>
      </p:sp>
      <p:pic>
        <p:nvPicPr>
          <p:cNvPr id="8" name="Imagen 7">
            <a:extLst>
              <a:ext uri="{FF2B5EF4-FFF2-40B4-BE49-F238E27FC236}">
                <a16:creationId xmlns:a16="http://schemas.microsoft.com/office/drawing/2014/main" id="{16088A7F-2673-88E8-C20C-402B395B4041}"/>
              </a:ext>
            </a:extLst>
          </p:cNvPr>
          <p:cNvPicPr>
            <a:picLocks noChangeAspect="1"/>
          </p:cNvPicPr>
          <p:nvPr/>
        </p:nvPicPr>
        <p:blipFill rotWithShape="1">
          <a:blip r:embed="rId3"/>
          <a:srcRect t="60509"/>
          <a:stretch/>
        </p:blipFill>
        <p:spPr bwMode="auto">
          <a:xfrm>
            <a:off x="2454965" y="5535449"/>
            <a:ext cx="5238115" cy="12407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511205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a:t>
            </a:r>
            <a:r>
              <a:rPr lang="es-ES" sz="1400" dirty="0">
                <a:solidFill>
                  <a:schemeClr val="bg1"/>
                </a:solidFill>
                <a:latin typeface="Calibri"/>
                <a:ea typeface="Calibri"/>
                <a:cs typeface="Calibri"/>
                <a:sym typeface="Calibri"/>
              </a:rPr>
              <a:t>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a:t>
            </a:r>
            <a:r>
              <a:rPr lang="es-ES" sz="1400" dirty="0">
                <a:solidFill>
                  <a:srgbClr val="FFFF00"/>
                </a:solidFill>
                <a:latin typeface="Calibri"/>
                <a:ea typeface="Calibri"/>
                <a:cs typeface="Calibri"/>
                <a:sym typeface="Calibri"/>
              </a:rPr>
              <a:t>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186746" y="-80220"/>
            <a:ext cx="8776538" cy="5044221"/>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En el controlador del empleado, se tiene como atributo, un objeto de tipo empleado, otros dos objetos que permitirán la creación de la instancia de la conexión a la base de datos. </a:t>
            </a:r>
          </a:p>
          <a:p>
            <a:endParaRPr lang="es-EC" dirty="0"/>
          </a:p>
        </p:txBody>
      </p:sp>
      <p:pic>
        <p:nvPicPr>
          <p:cNvPr id="4" name="Imagen 3">
            <a:extLst>
              <a:ext uri="{FF2B5EF4-FFF2-40B4-BE49-F238E27FC236}">
                <a16:creationId xmlns:a16="http://schemas.microsoft.com/office/drawing/2014/main" id="{730B1C95-23E7-23EE-2ED3-197A48423C63}"/>
              </a:ext>
            </a:extLst>
          </p:cNvPr>
          <p:cNvPicPr>
            <a:picLocks noChangeAspect="1"/>
          </p:cNvPicPr>
          <p:nvPr/>
        </p:nvPicPr>
        <p:blipFill>
          <a:blip r:embed="rId3"/>
          <a:stretch>
            <a:fillRect/>
          </a:stretch>
        </p:blipFill>
        <p:spPr>
          <a:xfrm>
            <a:off x="1806388" y="2800569"/>
            <a:ext cx="5943600" cy="1275715"/>
          </a:xfrm>
          <a:prstGeom prst="rect">
            <a:avLst/>
          </a:prstGeom>
        </p:spPr>
      </p:pic>
    </p:spTree>
    <p:extLst>
      <p:ext uri="{BB962C8B-B14F-4D97-AF65-F5344CB8AC3E}">
        <p14:creationId xmlns:p14="http://schemas.microsoft.com/office/powerpoint/2010/main" val="17001087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a:t>
            </a:r>
            <a:r>
              <a:rPr lang="es-ES" sz="1400" dirty="0">
                <a:solidFill>
                  <a:schemeClr val="bg1"/>
                </a:solidFill>
                <a:latin typeface="Calibri"/>
                <a:ea typeface="Calibri"/>
                <a:cs typeface="Calibri"/>
                <a:sym typeface="Calibri"/>
              </a:rPr>
              <a:t>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a:t>
            </a:r>
            <a:r>
              <a:rPr lang="es-ES" sz="1400" dirty="0">
                <a:solidFill>
                  <a:srgbClr val="FFFF00"/>
                </a:solidFill>
                <a:latin typeface="Calibri"/>
                <a:ea typeface="Calibri"/>
                <a:cs typeface="Calibri"/>
                <a:sym typeface="Calibri"/>
              </a:rPr>
              <a:t>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159852" y="448697"/>
            <a:ext cx="8776538" cy="5044221"/>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El siguiente método consiste en la adición de un nuevo empleado a la base de datos, donde se tiene la cadena de texto de la consulta a realizar y mediante el objeto de tipo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PreparedStatement</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permite dar a conocer o que la consulta entienda las parámetros con los que se va a trabajar.</a:t>
            </a:r>
          </a:p>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Y así, mediante el comando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ps.executeUpdate</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se ejecuta la consulta.</a:t>
            </a:r>
          </a:p>
          <a:p>
            <a:endParaRPr lang="es-EC" dirty="0"/>
          </a:p>
        </p:txBody>
      </p:sp>
      <p:pic>
        <p:nvPicPr>
          <p:cNvPr id="2" name="Imagen 1">
            <a:extLst>
              <a:ext uri="{FF2B5EF4-FFF2-40B4-BE49-F238E27FC236}">
                <a16:creationId xmlns:a16="http://schemas.microsoft.com/office/drawing/2014/main" id="{611CB623-F431-04B3-3AD1-20F11F508B60}"/>
              </a:ext>
            </a:extLst>
          </p:cNvPr>
          <p:cNvPicPr>
            <a:picLocks noChangeAspect="1"/>
          </p:cNvPicPr>
          <p:nvPr/>
        </p:nvPicPr>
        <p:blipFill>
          <a:blip r:embed="rId3"/>
          <a:stretch>
            <a:fillRect/>
          </a:stretch>
        </p:blipFill>
        <p:spPr>
          <a:xfrm>
            <a:off x="581192" y="3940139"/>
            <a:ext cx="8294704" cy="2021391"/>
          </a:xfrm>
          <a:prstGeom prst="rect">
            <a:avLst/>
          </a:prstGeom>
        </p:spPr>
      </p:pic>
    </p:spTree>
    <p:extLst>
      <p:ext uri="{BB962C8B-B14F-4D97-AF65-F5344CB8AC3E}">
        <p14:creationId xmlns:p14="http://schemas.microsoft.com/office/powerpoint/2010/main" val="3050922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a:t>
            </a:r>
            <a:r>
              <a:rPr lang="es-ES" sz="1400" dirty="0">
                <a:solidFill>
                  <a:schemeClr val="bg1"/>
                </a:solidFill>
                <a:latin typeface="Calibri"/>
                <a:ea typeface="Calibri"/>
                <a:cs typeface="Calibri"/>
                <a:sym typeface="Calibri"/>
              </a:rPr>
              <a:t>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a:t>
            </a:r>
            <a:r>
              <a:rPr lang="es-ES" sz="1400" dirty="0">
                <a:solidFill>
                  <a:srgbClr val="FFFF00"/>
                </a:solidFill>
                <a:latin typeface="Calibri"/>
                <a:ea typeface="Calibri"/>
                <a:cs typeface="Calibri"/>
                <a:sym typeface="Calibri"/>
              </a:rPr>
              <a:t>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159852" y="448697"/>
            <a:ext cx="8776538" cy="5044221"/>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El método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obtenerEmpleado</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permite la obtención de un empleado mediante el id del mismo, este método fue desarrollado con el objetivo de mostrar los datos del empleado que haya iniciado sesión.</a:t>
            </a:r>
          </a:p>
          <a:p>
            <a:endParaRPr lang="es-EC" dirty="0"/>
          </a:p>
        </p:txBody>
      </p:sp>
      <p:pic>
        <p:nvPicPr>
          <p:cNvPr id="4" name="Imagen 3">
            <a:extLst>
              <a:ext uri="{FF2B5EF4-FFF2-40B4-BE49-F238E27FC236}">
                <a16:creationId xmlns:a16="http://schemas.microsoft.com/office/drawing/2014/main" id="{114B53B6-52DA-164B-0083-4387799EAD20}"/>
              </a:ext>
            </a:extLst>
          </p:cNvPr>
          <p:cNvPicPr>
            <a:picLocks noChangeAspect="1"/>
          </p:cNvPicPr>
          <p:nvPr/>
        </p:nvPicPr>
        <p:blipFill>
          <a:blip r:embed="rId3"/>
          <a:stretch>
            <a:fillRect/>
          </a:stretch>
        </p:blipFill>
        <p:spPr>
          <a:xfrm>
            <a:off x="1815353" y="3438427"/>
            <a:ext cx="5943600" cy="2178685"/>
          </a:xfrm>
          <a:prstGeom prst="rect">
            <a:avLst/>
          </a:prstGeom>
        </p:spPr>
      </p:pic>
    </p:spTree>
    <p:extLst>
      <p:ext uri="{BB962C8B-B14F-4D97-AF65-F5344CB8AC3E}">
        <p14:creationId xmlns:p14="http://schemas.microsoft.com/office/powerpoint/2010/main" val="32658297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a:t>
            </a:r>
            <a:r>
              <a:rPr lang="es-ES" sz="1400" dirty="0">
                <a:solidFill>
                  <a:schemeClr val="bg1"/>
                </a:solidFill>
                <a:latin typeface="Calibri"/>
                <a:ea typeface="Calibri"/>
                <a:cs typeface="Calibri"/>
                <a:sym typeface="Calibri"/>
              </a:rPr>
              <a:t>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a:t>
            </a:r>
            <a:r>
              <a:rPr lang="es-ES" sz="1400" dirty="0">
                <a:solidFill>
                  <a:schemeClr val="bg1"/>
                </a:solidFill>
                <a:latin typeface="Calibri"/>
                <a:ea typeface="Calibri"/>
                <a:cs typeface="Calibri"/>
                <a:sym typeface="Calibri"/>
              </a:rPr>
              <a:t>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a:t>
            </a:r>
            <a:r>
              <a:rPr lang="es-ES" sz="1400" dirty="0">
                <a:solidFill>
                  <a:srgbClr val="FFFF00"/>
                </a:solidFill>
                <a:latin typeface="Calibri"/>
                <a:ea typeface="Calibri"/>
                <a:cs typeface="Calibri"/>
                <a:sym typeface="Calibri"/>
              </a:rPr>
              <a:t>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159852" y="448697"/>
            <a:ext cx="8776538" cy="5044221"/>
          </a:xfrm>
        </p:spPr>
        <p:txBody>
          <a:bodyPr/>
          <a:lstStyle/>
          <a:p>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El controlador del usuario es el más complejo, pues este controlador se encarga de la generación de una clave temporal, de la encriptación de contraseñas y de enviar la clave temporal al correo, por lo que tiene como atributos la conexión a la base de datos y la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secretKey</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que permitirá la encriptación mediante el algoritmo MD5.</a:t>
            </a:r>
          </a:p>
          <a:p>
            <a:endParaRPr lang="es-EC" dirty="0"/>
          </a:p>
        </p:txBody>
      </p:sp>
      <p:pic>
        <p:nvPicPr>
          <p:cNvPr id="2" name="Imagen 1">
            <a:extLst>
              <a:ext uri="{FF2B5EF4-FFF2-40B4-BE49-F238E27FC236}">
                <a16:creationId xmlns:a16="http://schemas.microsoft.com/office/drawing/2014/main" id="{9C18EE52-DCFE-DCE9-5DCB-63E2D8877B4A}"/>
              </a:ext>
            </a:extLst>
          </p:cNvPr>
          <p:cNvPicPr>
            <a:picLocks noChangeAspect="1"/>
          </p:cNvPicPr>
          <p:nvPr/>
        </p:nvPicPr>
        <p:blipFill>
          <a:blip r:embed="rId3"/>
          <a:stretch>
            <a:fillRect/>
          </a:stretch>
        </p:blipFill>
        <p:spPr>
          <a:xfrm>
            <a:off x="1994647" y="3438427"/>
            <a:ext cx="5943600" cy="2202815"/>
          </a:xfrm>
          <a:prstGeom prst="rect">
            <a:avLst/>
          </a:prstGeom>
        </p:spPr>
      </p:pic>
    </p:spTree>
    <p:extLst>
      <p:ext uri="{BB962C8B-B14F-4D97-AF65-F5344CB8AC3E}">
        <p14:creationId xmlns:p14="http://schemas.microsoft.com/office/powerpoint/2010/main" val="21199489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a:t>
            </a:r>
            <a:r>
              <a:rPr lang="es-ES" sz="1400" dirty="0">
                <a:solidFill>
                  <a:schemeClr val="bg1"/>
                </a:solidFill>
                <a:latin typeface="Calibri"/>
                <a:ea typeface="Calibri"/>
                <a:cs typeface="Calibri"/>
                <a:sym typeface="Calibri"/>
              </a:rPr>
              <a:t>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a:t>
            </a:r>
            <a:r>
              <a:rPr lang="es-ES" sz="1400" dirty="0">
                <a:solidFill>
                  <a:schemeClr val="bg1"/>
                </a:solidFill>
                <a:latin typeface="Calibri"/>
                <a:ea typeface="Calibri"/>
                <a:cs typeface="Calibri"/>
                <a:sym typeface="Calibri"/>
              </a:rPr>
              <a:t>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a:t>
            </a:r>
            <a:r>
              <a:rPr lang="es-ES" sz="1400" dirty="0">
                <a:solidFill>
                  <a:srgbClr val="FFFF00"/>
                </a:solidFill>
                <a:latin typeface="Calibri"/>
                <a:ea typeface="Calibri"/>
                <a:cs typeface="Calibri"/>
                <a:sym typeface="Calibri"/>
              </a:rPr>
              <a:t>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159852" y="448697"/>
            <a:ext cx="8776538" cy="5044221"/>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El siguiente método, permite la generación de la clave temporal que será enviada al correo del usuario que se registre, por que lo genera la clave en base al tamaño deseado y al conjunto de posibles datos, entre estos son letras y números.</a:t>
            </a:r>
          </a:p>
          <a:p>
            <a:endParaRPr lang="es-EC" dirty="0"/>
          </a:p>
        </p:txBody>
      </p:sp>
      <p:pic>
        <p:nvPicPr>
          <p:cNvPr id="4" name="Imagen 3">
            <a:extLst>
              <a:ext uri="{FF2B5EF4-FFF2-40B4-BE49-F238E27FC236}">
                <a16:creationId xmlns:a16="http://schemas.microsoft.com/office/drawing/2014/main" id="{BA7F1423-D5FA-CEB9-EB14-F72F9F923301}"/>
              </a:ext>
            </a:extLst>
          </p:cNvPr>
          <p:cNvPicPr>
            <a:picLocks noChangeAspect="1"/>
          </p:cNvPicPr>
          <p:nvPr/>
        </p:nvPicPr>
        <p:blipFill>
          <a:blip r:embed="rId3"/>
          <a:stretch>
            <a:fillRect/>
          </a:stretch>
        </p:blipFill>
        <p:spPr>
          <a:xfrm>
            <a:off x="1878106" y="3429000"/>
            <a:ext cx="5943600" cy="1671955"/>
          </a:xfrm>
          <a:prstGeom prst="rect">
            <a:avLst/>
          </a:prstGeom>
        </p:spPr>
      </p:pic>
    </p:spTree>
    <p:extLst>
      <p:ext uri="{BB962C8B-B14F-4D97-AF65-F5344CB8AC3E}">
        <p14:creationId xmlns:p14="http://schemas.microsoft.com/office/powerpoint/2010/main" val="922987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a:t>
            </a:r>
            <a:r>
              <a:rPr lang="es-ES" sz="1400" dirty="0">
                <a:solidFill>
                  <a:schemeClr val="bg1"/>
                </a:solidFill>
                <a:latin typeface="Calibri"/>
                <a:ea typeface="Calibri"/>
                <a:cs typeface="Calibri"/>
                <a:sym typeface="Calibri"/>
              </a:rPr>
              <a:t>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a:t>
            </a:r>
            <a:r>
              <a:rPr lang="es-ES" sz="1400" dirty="0">
                <a:solidFill>
                  <a:schemeClr val="bg1"/>
                </a:solidFill>
                <a:latin typeface="Calibri"/>
                <a:ea typeface="Calibri"/>
                <a:cs typeface="Calibri"/>
                <a:sym typeface="Calibri"/>
              </a:rPr>
              <a:t>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a:t>
            </a:r>
            <a:r>
              <a:rPr lang="es-ES" sz="1400" dirty="0">
                <a:solidFill>
                  <a:srgbClr val="FFFF00"/>
                </a:solidFill>
                <a:latin typeface="Calibri"/>
                <a:ea typeface="Calibri"/>
                <a:cs typeface="Calibri"/>
                <a:sym typeface="Calibri"/>
              </a:rPr>
              <a:t>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159852" y="-420879"/>
            <a:ext cx="8919973" cy="6086112"/>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El método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enviarClaveCorreo</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se encarga de realizar la conexión con la cuenta de Gmail desde donde se hará el envío, también se encarga de establecer y recibir el correo de destino y el mensaje que se enviará.</a:t>
            </a:r>
          </a:p>
          <a:p>
            <a:endParaRPr lang="es-EC" dirty="0"/>
          </a:p>
        </p:txBody>
      </p:sp>
      <p:pic>
        <p:nvPicPr>
          <p:cNvPr id="2" name="Imagen 1">
            <a:extLst>
              <a:ext uri="{FF2B5EF4-FFF2-40B4-BE49-F238E27FC236}">
                <a16:creationId xmlns:a16="http://schemas.microsoft.com/office/drawing/2014/main" id="{928D67F3-271E-1841-98FA-E21583856558}"/>
              </a:ext>
            </a:extLst>
          </p:cNvPr>
          <p:cNvPicPr>
            <a:picLocks noChangeAspect="1"/>
          </p:cNvPicPr>
          <p:nvPr/>
        </p:nvPicPr>
        <p:blipFill>
          <a:blip r:embed="rId3"/>
          <a:stretch>
            <a:fillRect/>
          </a:stretch>
        </p:blipFill>
        <p:spPr>
          <a:xfrm>
            <a:off x="2411506" y="2975707"/>
            <a:ext cx="5091952" cy="3711793"/>
          </a:xfrm>
          <a:prstGeom prst="rect">
            <a:avLst/>
          </a:prstGeom>
        </p:spPr>
      </p:pic>
    </p:spTree>
    <p:extLst>
      <p:ext uri="{BB962C8B-B14F-4D97-AF65-F5344CB8AC3E}">
        <p14:creationId xmlns:p14="http://schemas.microsoft.com/office/powerpoint/2010/main" val="396629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6"/>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s-ES" sz="2800" b="1" dirty="0">
                <a:effectLst/>
                <a:latin typeface="Arial" panose="020B0604020202020204" pitchFamily="34" charset="0"/>
                <a:ea typeface="Carlito"/>
                <a:cs typeface="Carlito"/>
              </a:rPr>
              <a:t>CARACTERISTICAS DE MYSQL</a:t>
            </a:r>
          </a:p>
        </p:txBody>
      </p:sp>
      <p:sp>
        <p:nvSpPr>
          <p:cNvPr id="154" name="Google Shape;154;p6"/>
          <p:cNvSpPr txBox="1">
            <a:spLocks noGrp="1"/>
          </p:cNvSpPr>
          <p:nvPr>
            <p:ph type="body" idx="1"/>
          </p:nvPr>
        </p:nvSpPr>
        <p:spPr>
          <a:xfrm>
            <a:off x="408347" y="2096772"/>
            <a:ext cx="8219838" cy="4059071"/>
          </a:xfrm>
          <a:prstGeom prst="rect">
            <a:avLst/>
          </a:prstGeom>
          <a:noFill/>
          <a:ln>
            <a:noFill/>
          </a:ln>
        </p:spPr>
        <p:txBody>
          <a:bodyPr spcFirstLastPara="1" wrap="square" lIns="91425" tIns="45700" rIns="91425" bIns="45700" anchor="ctr" anchorCtr="0">
            <a:normAutofit/>
          </a:bodyPr>
          <a:lstStyle/>
          <a:p>
            <a:pPr marL="123444" indent="0" algn="just" rtl="0">
              <a:spcBef>
                <a:spcPts val="1200"/>
              </a:spcBef>
              <a:spcAft>
                <a:spcPts val="1200"/>
              </a:spcAft>
              <a:buNone/>
            </a:pPr>
            <a:r>
              <a:rPr lang="es-ES" sz="1600" dirty="0">
                <a:effectLst/>
                <a:latin typeface="Times New Roman" panose="02020603050405020304" pitchFamily="18" charset="0"/>
                <a:ea typeface="Carlito"/>
                <a:cs typeface="Times New Roman" panose="02020603050405020304" pitchFamily="18" charset="0"/>
              </a:rPr>
              <a:t>Arquitectura Cliente y Servidor: MySQL basa su funcionamiento en un modelo cliente y servidor. Es decir, clientes y servidores se comunican entre sí de manera diferenciada para un mejor rendimiento. Cada cliente puede hacer consultas a través del sistema de registro para obtener datos, modificarlos, guardar estos cambios o establecer nuevas tablas de registros, por ejemplo.</a:t>
            </a:r>
          </a:p>
          <a:p>
            <a:pPr marL="123444" indent="0" algn="just" rtl="0">
              <a:spcBef>
                <a:spcPts val="1200"/>
              </a:spcBef>
              <a:spcAft>
                <a:spcPts val="1200"/>
              </a:spcAft>
              <a:buNone/>
            </a:pPr>
            <a:r>
              <a:rPr lang="es-ES" sz="1600" dirty="0">
                <a:effectLst/>
                <a:latin typeface="Times New Roman" panose="02020603050405020304" pitchFamily="18" charset="0"/>
                <a:ea typeface="Carlito"/>
                <a:cs typeface="Times New Roman" panose="02020603050405020304" pitchFamily="18" charset="0"/>
              </a:rPr>
              <a:t>Compatibilidad con SQL: SQL es un lenguaje generalizado dentro de la industria. Al ser un estándar MySQL ofrece plena compatibilidad por lo que si has trabajado en otro motor de bases de datos no tendrás problemas en migrar a MySQL.</a:t>
            </a:r>
          </a:p>
        </p:txBody>
      </p:sp>
      <p:sp>
        <p:nvSpPr>
          <p:cNvPr id="2" name="Google Shape;138;p4">
            <a:extLst>
              <a:ext uri="{FF2B5EF4-FFF2-40B4-BE49-F238E27FC236}">
                <a16:creationId xmlns:a16="http://schemas.microsoft.com/office/drawing/2014/main" id="{6F3E55AA-5CE0-B972-AEE6-9D8E63051207}"/>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rgbClr val="FFFF00"/>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DESARROLLO	</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CREACIÓN Y CONFIGURACIÓN PROYECTO	</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a:t>
            </a:r>
            <a:r>
              <a:rPr lang="es-ES" sz="1400" dirty="0">
                <a:solidFill>
                  <a:schemeClr val="bg1"/>
                </a:solidFill>
                <a:latin typeface="Calibri"/>
                <a:ea typeface="Calibri"/>
                <a:cs typeface="Calibri"/>
                <a:sym typeface="Calibri"/>
              </a:rPr>
              <a:t>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a:t>
            </a:r>
            <a:r>
              <a:rPr lang="es-ES" sz="1400" dirty="0">
                <a:solidFill>
                  <a:schemeClr val="bg1"/>
                </a:solidFill>
                <a:latin typeface="Calibri"/>
                <a:ea typeface="Calibri"/>
                <a:cs typeface="Calibri"/>
                <a:sym typeface="Calibri"/>
              </a:rPr>
              <a:t>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a:t>
            </a:r>
            <a:r>
              <a:rPr lang="es-ES" sz="1400" dirty="0">
                <a:solidFill>
                  <a:srgbClr val="FFFF00"/>
                </a:solidFill>
                <a:latin typeface="Calibri"/>
                <a:ea typeface="Calibri"/>
                <a:cs typeface="Calibri"/>
                <a:sym typeface="Calibri"/>
              </a:rPr>
              <a:t>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159852" y="233545"/>
            <a:ext cx="8919973" cy="6086112"/>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Es importante configurar la cuenta de Gmail desde donde se enviará, pues Google ya no permite el acceso a aplicaciones menos seguras, pero permite la generación de  claves para aplicaciones.</a:t>
            </a:r>
          </a:p>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Este método, se encarga de encriptar la contraseña que recibe como parámetro y la encriptación la realiza en base a la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secretKey</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de la cual se habló previamente. Este método realiza una serie de conversiones, para que al final retorne una contraseña segura y encriptada.</a:t>
            </a:r>
          </a:p>
          <a:p>
            <a:endParaRPr lang="es-EC" dirty="0"/>
          </a:p>
        </p:txBody>
      </p:sp>
      <p:pic>
        <p:nvPicPr>
          <p:cNvPr id="4" name="Imagen 3">
            <a:extLst>
              <a:ext uri="{FF2B5EF4-FFF2-40B4-BE49-F238E27FC236}">
                <a16:creationId xmlns:a16="http://schemas.microsoft.com/office/drawing/2014/main" id="{42348B0B-B272-5EDB-55C0-C4D75E22FB3B}"/>
              </a:ext>
            </a:extLst>
          </p:cNvPr>
          <p:cNvPicPr>
            <a:picLocks noChangeAspect="1"/>
          </p:cNvPicPr>
          <p:nvPr/>
        </p:nvPicPr>
        <p:blipFill>
          <a:blip r:embed="rId3"/>
          <a:stretch>
            <a:fillRect/>
          </a:stretch>
        </p:blipFill>
        <p:spPr>
          <a:xfrm>
            <a:off x="3030070" y="4070429"/>
            <a:ext cx="4681190" cy="2395109"/>
          </a:xfrm>
          <a:prstGeom prst="rect">
            <a:avLst/>
          </a:prstGeom>
        </p:spPr>
      </p:pic>
    </p:spTree>
    <p:extLst>
      <p:ext uri="{BB962C8B-B14F-4D97-AF65-F5344CB8AC3E}">
        <p14:creationId xmlns:p14="http://schemas.microsoft.com/office/powerpoint/2010/main" val="3207024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a:t>
            </a:r>
            <a:r>
              <a:rPr lang="es-ES" sz="1400" dirty="0">
                <a:solidFill>
                  <a:schemeClr val="bg1"/>
                </a:solidFill>
                <a:latin typeface="Calibri"/>
                <a:ea typeface="Calibri"/>
                <a:cs typeface="Calibri"/>
                <a:sym typeface="Calibri"/>
              </a:rPr>
              <a:t>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a:t>
            </a:r>
            <a:r>
              <a:rPr lang="es-ES" sz="1400" dirty="0">
                <a:solidFill>
                  <a:schemeClr val="bg1"/>
                </a:solidFill>
                <a:latin typeface="Calibri"/>
                <a:ea typeface="Calibri"/>
                <a:cs typeface="Calibri"/>
                <a:sym typeface="Calibri"/>
              </a:rPr>
              <a:t>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a:t>
            </a:r>
            <a:r>
              <a:rPr lang="es-ES" sz="1400" dirty="0">
                <a:solidFill>
                  <a:srgbClr val="FFFF00"/>
                </a:solidFill>
                <a:latin typeface="Calibri"/>
                <a:ea typeface="Calibri"/>
                <a:cs typeface="Calibri"/>
                <a:sym typeface="Calibri"/>
              </a:rPr>
              <a:t>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159852" y="-304337"/>
            <a:ext cx="8919973" cy="6086112"/>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El método de insertar, consiste en el registro de un nuevo usuario, por lo que, de la misma manera como se realizó en el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empleadocontrolador</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se prepara la sentencia SQL en una cadena de texto y se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setea</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los valores que serán ingresados mediante el objeto de tipo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PreparedStatement</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en esta sentencia se enviará la contraseña ya encriptada.</a:t>
            </a:r>
          </a:p>
          <a:p>
            <a:endParaRPr lang="es-EC" dirty="0"/>
          </a:p>
        </p:txBody>
      </p:sp>
      <p:pic>
        <p:nvPicPr>
          <p:cNvPr id="2" name="Imagen 1">
            <a:extLst>
              <a:ext uri="{FF2B5EF4-FFF2-40B4-BE49-F238E27FC236}">
                <a16:creationId xmlns:a16="http://schemas.microsoft.com/office/drawing/2014/main" id="{1DE31D45-6914-4A9E-6D57-46D46287758F}"/>
              </a:ext>
            </a:extLst>
          </p:cNvPr>
          <p:cNvPicPr>
            <a:picLocks noChangeAspect="1"/>
          </p:cNvPicPr>
          <p:nvPr/>
        </p:nvPicPr>
        <p:blipFill>
          <a:blip r:embed="rId3"/>
          <a:stretch>
            <a:fillRect/>
          </a:stretch>
        </p:blipFill>
        <p:spPr>
          <a:xfrm>
            <a:off x="1858709" y="3188696"/>
            <a:ext cx="5943600" cy="2205990"/>
          </a:xfrm>
          <a:prstGeom prst="rect">
            <a:avLst/>
          </a:prstGeom>
        </p:spPr>
      </p:pic>
      <p:sp>
        <p:nvSpPr>
          <p:cNvPr id="7" name="CuadroTexto 6">
            <a:extLst>
              <a:ext uri="{FF2B5EF4-FFF2-40B4-BE49-F238E27FC236}">
                <a16:creationId xmlns:a16="http://schemas.microsoft.com/office/drawing/2014/main" id="{A797ABA5-8E2C-BAE5-5402-52BF1D878A2F}"/>
              </a:ext>
            </a:extLst>
          </p:cNvPr>
          <p:cNvSpPr txBox="1"/>
          <p:nvPr/>
        </p:nvSpPr>
        <p:spPr>
          <a:xfrm>
            <a:off x="581192" y="5509858"/>
            <a:ext cx="8433547" cy="543162"/>
          </a:xfrm>
          <a:prstGeom prst="rect">
            <a:avLst/>
          </a:prstGeom>
          <a:noFill/>
        </p:spPr>
        <p:txBody>
          <a:bodyPr wrap="square">
            <a:spAutoFit/>
          </a:bodyPr>
          <a:lstStyle/>
          <a:p>
            <a:pPr algn="just">
              <a:lnSpc>
                <a:spcPct val="107000"/>
              </a:lnSpc>
              <a:spcAft>
                <a:spcPts val="800"/>
              </a:spcAft>
            </a:pPr>
            <a:r>
              <a:rPr lang="es-EC" sz="14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El siguiente método se encarga de validar el correo recibido como parámetro, este método será usado en el controlador principal.</a:t>
            </a:r>
          </a:p>
        </p:txBody>
      </p:sp>
      <p:pic>
        <p:nvPicPr>
          <p:cNvPr id="8" name="Imagen 7">
            <a:extLst>
              <a:ext uri="{FF2B5EF4-FFF2-40B4-BE49-F238E27FC236}">
                <a16:creationId xmlns:a16="http://schemas.microsoft.com/office/drawing/2014/main" id="{BF5B4DD0-F07C-3297-E40D-1D9EFAAA2807}"/>
              </a:ext>
            </a:extLst>
          </p:cNvPr>
          <p:cNvPicPr>
            <a:picLocks noChangeAspect="1"/>
          </p:cNvPicPr>
          <p:nvPr/>
        </p:nvPicPr>
        <p:blipFill>
          <a:blip r:embed="rId4"/>
          <a:stretch>
            <a:fillRect/>
          </a:stretch>
        </p:blipFill>
        <p:spPr>
          <a:xfrm>
            <a:off x="2508650" y="5892794"/>
            <a:ext cx="5293659" cy="863613"/>
          </a:xfrm>
          <a:prstGeom prst="rect">
            <a:avLst/>
          </a:prstGeom>
        </p:spPr>
      </p:pic>
    </p:spTree>
    <p:extLst>
      <p:ext uri="{BB962C8B-B14F-4D97-AF65-F5344CB8AC3E}">
        <p14:creationId xmlns:p14="http://schemas.microsoft.com/office/powerpoint/2010/main" val="9233007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a:t>
            </a:r>
            <a:r>
              <a:rPr lang="es-ES" sz="1400" dirty="0">
                <a:solidFill>
                  <a:schemeClr val="bg1"/>
                </a:solidFill>
                <a:latin typeface="Calibri"/>
                <a:ea typeface="Calibri"/>
                <a:cs typeface="Calibri"/>
                <a:sym typeface="Calibri"/>
              </a:rPr>
              <a:t>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a:t>
            </a:r>
            <a:r>
              <a:rPr lang="es-ES" sz="1400" dirty="0">
                <a:solidFill>
                  <a:schemeClr val="bg1"/>
                </a:solidFill>
                <a:latin typeface="Calibri"/>
                <a:ea typeface="Calibri"/>
                <a:cs typeface="Calibri"/>
                <a:sym typeface="Calibri"/>
              </a:rPr>
              <a:t>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a:t>
            </a:r>
            <a:r>
              <a:rPr lang="es-ES" sz="1400" dirty="0">
                <a:solidFill>
                  <a:srgbClr val="FFFF00"/>
                </a:solidFill>
                <a:latin typeface="Calibri"/>
                <a:ea typeface="Calibri"/>
                <a:cs typeface="Calibri"/>
                <a:sym typeface="Calibri"/>
              </a:rPr>
              <a:t>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159852" y="9427"/>
            <a:ext cx="8919973" cy="6086112"/>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El método dedicado al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login</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se encarga de retornar un arreglo de enteros, donde se estará guardando 2 valores, estos pueden ser 0 o 1, corresponden al estado del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login</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es decir, si el usuario existe, y de ser así, averiguar si cuenta con una clave temporal para poder permitir el cambio de contraseña.</a:t>
            </a:r>
          </a:p>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Los datos obtenidos serán almacenados en un objeto de tipo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ResultSet</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que permitirá recorrerlo y comparar las credenciales y determinar si son correctas o no.</a:t>
            </a:r>
          </a:p>
          <a:p>
            <a:endParaRPr lang="es-EC" dirty="0"/>
          </a:p>
        </p:txBody>
      </p:sp>
      <p:pic>
        <p:nvPicPr>
          <p:cNvPr id="4" name="Imagen 3">
            <a:extLst>
              <a:ext uri="{FF2B5EF4-FFF2-40B4-BE49-F238E27FC236}">
                <a16:creationId xmlns:a16="http://schemas.microsoft.com/office/drawing/2014/main" id="{1DB2CD96-431A-8C82-C8B9-80A30AE6B405}"/>
              </a:ext>
            </a:extLst>
          </p:cNvPr>
          <p:cNvPicPr>
            <a:picLocks noChangeAspect="1"/>
          </p:cNvPicPr>
          <p:nvPr/>
        </p:nvPicPr>
        <p:blipFill>
          <a:blip r:embed="rId3"/>
          <a:stretch>
            <a:fillRect/>
          </a:stretch>
        </p:blipFill>
        <p:spPr>
          <a:xfrm>
            <a:off x="2994212" y="3898263"/>
            <a:ext cx="4135744" cy="2727117"/>
          </a:xfrm>
          <a:prstGeom prst="rect">
            <a:avLst/>
          </a:prstGeom>
        </p:spPr>
      </p:pic>
    </p:spTree>
    <p:extLst>
      <p:ext uri="{BB962C8B-B14F-4D97-AF65-F5344CB8AC3E}">
        <p14:creationId xmlns:p14="http://schemas.microsoft.com/office/powerpoint/2010/main" val="7016335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a:t>
            </a:r>
            <a:r>
              <a:rPr lang="es-ES" sz="1400" dirty="0">
                <a:solidFill>
                  <a:schemeClr val="bg1"/>
                </a:solidFill>
                <a:latin typeface="Calibri"/>
                <a:ea typeface="Calibri"/>
                <a:cs typeface="Calibri"/>
                <a:sym typeface="Calibri"/>
              </a:rPr>
              <a:t>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a:t>
            </a:r>
            <a:r>
              <a:rPr lang="es-ES" sz="1400" dirty="0">
                <a:solidFill>
                  <a:schemeClr val="bg1"/>
                </a:solidFill>
                <a:latin typeface="Calibri"/>
                <a:ea typeface="Calibri"/>
                <a:cs typeface="Calibri"/>
                <a:sym typeface="Calibri"/>
              </a:rPr>
              <a:t>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a:t>
            </a:r>
            <a:r>
              <a:rPr lang="es-ES" sz="1400" dirty="0">
                <a:solidFill>
                  <a:srgbClr val="FFFF00"/>
                </a:solidFill>
                <a:latin typeface="Calibri"/>
                <a:ea typeface="Calibri"/>
                <a:cs typeface="Calibri"/>
                <a:sym typeface="Calibri"/>
              </a:rPr>
              <a:t>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159852" y="-349162"/>
            <a:ext cx="8919973" cy="6086112"/>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Para actualizar la contraseña de un usuario que está iniciando sesión por primera vez, se realiza una actualización de la contraseña y del estado de clave temporal para que en la base de datos conste con una clave oficial, en este método se valida también la repetición de contraseña.</a:t>
            </a:r>
          </a:p>
          <a:p>
            <a:endParaRPr lang="es-EC" dirty="0"/>
          </a:p>
        </p:txBody>
      </p:sp>
      <p:pic>
        <p:nvPicPr>
          <p:cNvPr id="2" name="Imagen 1">
            <a:extLst>
              <a:ext uri="{FF2B5EF4-FFF2-40B4-BE49-F238E27FC236}">
                <a16:creationId xmlns:a16="http://schemas.microsoft.com/office/drawing/2014/main" id="{9E956BA6-100A-593C-E50D-E18B0D52209E}"/>
              </a:ext>
            </a:extLst>
          </p:cNvPr>
          <p:cNvPicPr>
            <a:picLocks noChangeAspect="1"/>
          </p:cNvPicPr>
          <p:nvPr/>
        </p:nvPicPr>
        <p:blipFill>
          <a:blip r:embed="rId3"/>
          <a:stretch>
            <a:fillRect/>
          </a:stretch>
        </p:blipFill>
        <p:spPr>
          <a:xfrm>
            <a:off x="1958788" y="3274913"/>
            <a:ext cx="5943600" cy="3358515"/>
          </a:xfrm>
          <a:prstGeom prst="rect">
            <a:avLst/>
          </a:prstGeom>
        </p:spPr>
      </p:pic>
    </p:spTree>
    <p:extLst>
      <p:ext uri="{BB962C8B-B14F-4D97-AF65-F5344CB8AC3E}">
        <p14:creationId xmlns:p14="http://schemas.microsoft.com/office/powerpoint/2010/main" val="12670286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a:t>
            </a:r>
            <a:r>
              <a:rPr lang="es-ES" sz="1400" dirty="0">
                <a:solidFill>
                  <a:schemeClr val="bg1"/>
                </a:solidFill>
                <a:latin typeface="Calibri"/>
                <a:ea typeface="Calibri"/>
                <a:cs typeface="Calibri"/>
                <a:sym typeface="Calibri"/>
              </a:rPr>
              <a:t>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a:t>
            </a:r>
            <a:r>
              <a:rPr lang="es-ES" sz="1400" dirty="0">
                <a:solidFill>
                  <a:schemeClr val="bg1"/>
                </a:solidFill>
                <a:latin typeface="Calibri"/>
                <a:ea typeface="Calibri"/>
                <a:cs typeface="Calibri"/>
                <a:sym typeface="Calibri"/>
              </a:rPr>
              <a:t>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a:t>
            </a:r>
            <a:r>
              <a:rPr lang="es-ES" sz="1400" dirty="0">
                <a:solidFill>
                  <a:schemeClr val="bg1"/>
                </a:solidFill>
                <a:latin typeface="Calibri"/>
                <a:ea typeface="Calibri"/>
                <a:cs typeface="Calibri"/>
                <a:sym typeface="Calibri"/>
              </a:rPr>
              <a:t>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a:t>
            </a:r>
            <a:r>
              <a:rPr lang="es-ES" sz="1400" dirty="0">
                <a:solidFill>
                  <a:srgbClr val="FFFF00"/>
                </a:solidFill>
                <a:latin typeface="Calibri"/>
                <a:ea typeface="Calibri"/>
                <a:cs typeface="Calibri"/>
                <a:sym typeface="Calibri"/>
              </a:rPr>
              <a:t>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159852" y="-349162"/>
            <a:ext cx="8919973" cy="6086112"/>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Los atributos del controlador, serán los controladores del empleado y del usuario, ya que al hacer un nuevo registro o iniciar sesión, se realiza en las dos tablas, ya que en la tabla de usuarios se tiene la llave primaria de la tabla empleado como foránea.</a:t>
            </a:r>
          </a:p>
          <a:p>
            <a:endParaRPr lang="es-EC" dirty="0"/>
          </a:p>
        </p:txBody>
      </p:sp>
      <p:pic>
        <p:nvPicPr>
          <p:cNvPr id="4" name="Imagen 3">
            <a:extLst>
              <a:ext uri="{FF2B5EF4-FFF2-40B4-BE49-F238E27FC236}">
                <a16:creationId xmlns:a16="http://schemas.microsoft.com/office/drawing/2014/main" id="{78DAE146-3A25-E708-2E20-273D25988460}"/>
              </a:ext>
            </a:extLst>
          </p:cNvPr>
          <p:cNvPicPr>
            <a:picLocks noChangeAspect="1"/>
          </p:cNvPicPr>
          <p:nvPr/>
        </p:nvPicPr>
        <p:blipFill>
          <a:blip r:embed="rId3"/>
          <a:stretch>
            <a:fillRect/>
          </a:stretch>
        </p:blipFill>
        <p:spPr>
          <a:xfrm>
            <a:off x="1976718" y="3049949"/>
            <a:ext cx="5943600" cy="2483485"/>
          </a:xfrm>
          <a:prstGeom prst="rect">
            <a:avLst/>
          </a:prstGeom>
        </p:spPr>
      </p:pic>
    </p:spTree>
    <p:extLst>
      <p:ext uri="{BB962C8B-B14F-4D97-AF65-F5344CB8AC3E}">
        <p14:creationId xmlns:p14="http://schemas.microsoft.com/office/powerpoint/2010/main" val="14636960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a:t>
            </a:r>
            <a:r>
              <a:rPr lang="es-ES" sz="1400" dirty="0">
                <a:solidFill>
                  <a:schemeClr val="bg1"/>
                </a:solidFill>
                <a:latin typeface="Calibri"/>
                <a:ea typeface="Calibri"/>
                <a:cs typeface="Calibri"/>
                <a:sym typeface="Calibri"/>
              </a:rPr>
              <a:t>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a:t>
            </a:r>
            <a:r>
              <a:rPr lang="es-ES" sz="1400" dirty="0">
                <a:solidFill>
                  <a:schemeClr val="bg1"/>
                </a:solidFill>
                <a:latin typeface="Calibri"/>
                <a:ea typeface="Calibri"/>
                <a:cs typeface="Calibri"/>
                <a:sym typeface="Calibri"/>
              </a:rPr>
              <a:t>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a:t>
            </a:r>
            <a:r>
              <a:rPr lang="es-ES" sz="1400" dirty="0">
                <a:solidFill>
                  <a:schemeClr val="bg1"/>
                </a:solidFill>
                <a:latin typeface="Calibri"/>
                <a:ea typeface="Calibri"/>
                <a:cs typeface="Calibri"/>
                <a:sym typeface="Calibri"/>
              </a:rPr>
              <a:t>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a:t>
            </a:r>
            <a:r>
              <a:rPr lang="es-ES" sz="1400" dirty="0">
                <a:solidFill>
                  <a:srgbClr val="FFFF00"/>
                </a:solidFill>
                <a:latin typeface="Calibri"/>
                <a:ea typeface="Calibri"/>
                <a:cs typeface="Calibri"/>
                <a:sym typeface="Calibri"/>
              </a:rPr>
              <a:t>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159852" y="-349162"/>
            <a:ext cx="8919973" cy="6086112"/>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El método registro permite realizar la adicción de un empleado y usuario en la base de datos pero antes de eso, valida el correo electrónico ingresado, y de manera simultánea realiza la adición mediante ambos controladores previamente mencionados.</a:t>
            </a:r>
          </a:p>
          <a:p>
            <a:endParaRPr lang="es-EC" dirty="0"/>
          </a:p>
        </p:txBody>
      </p:sp>
      <p:pic>
        <p:nvPicPr>
          <p:cNvPr id="2" name="Imagen 1">
            <a:extLst>
              <a:ext uri="{FF2B5EF4-FFF2-40B4-BE49-F238E27FC236}">
                <a16:creationId xmlns:a16="http://schemas.microsoft.com/office/drawing/2014/main" id="{46EF60A9-6A20-3E39-519A-095903F4D36B}"/>
              </a:ext>
            </a:extLst>
          </p:cNvPr>
          <p:cNvPicPr>
            <a:picLocks noChangeAspect="1"/>
          </p:cNvPicPr>
          <p:nvPr/>
        </p:nvPicPr>
        <p:blipFill>
          <a:blip r:embed="rId3"/>
          <a:stretch>
            <a:fillRect/>
          </a:stretch>
        </p:blipFill>
        <p:spPr>
          <a:xfrm>
            <a:off x="1922930" y="3053192"/>
            <a:ext cx="5943600" cy="1845310"/>
          </a:xfrm>
          <a:prstGeom prst="rect">
            <a:avLst/>
          </a:prstGeom>
        </p:spPr>
      </p:pic>
    </p:spTree>
    <p:extLst>
      <p:ext uri="{BB962C8B-B14F-4D97-AF65-F5344CB8AC3E}">
        <p14:creationId xmlns:p14="http://schemas.microsoft.com/office/powerpoint/2010/main" val="37605347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a:t>
            </a:r>
            <a:r>
              <a:rPr lang="es-ES" sz="1400" dirty="0">
                <a:solidFill>
                  <a:schemeClr val="bg1"/>
                </a:solidFill>
                <a:latin typeface="Calibri"/>
                <a:ea typeface="Calibri"/>
                <a:cs typeface="Calibri"/>
                <a:sym typeface="Calibri"/>
              </a:rPr>
              <a:t>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a:t>
            </a:r>
            <a:r>
              <a:rPr lang="es-ES" sz="1400" dirty="0">
                <a:solidFill>
                  <a:schemeClr val="bg1"/>
                </a:solidFill>
                <a:latin typeface="Calibri"/>
                <a:ea typeface="Calibri"/>
                <a:cs typeface="Calibri"/>
                <a:sym typeface="Calibri"/>
              </a:rPr>
              <a:t>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a:t>
            </a:r>
            <a:r>
              <a:rPr lang="es-ES" sz="1400" dirty="0">
                <a:solidFill>
                  <a:schemeClr val="bg1"/>
                </a:solidFill>
                <a:latin typeface="Calibri"/>
                <a:ea typeface="Calibri"/>
                <a:cs typeface="Calibri"/>
                <a:sym typeface="Calibri"/>
              </a:rPr>
              <a:t>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a:t>
            </a:r>
            <a:r>
              <a:rPr lang="es-ES" sz="1400" dirty="0">
                <a:solidFill>
                  <a:srgbClr val="FFFF00"/>
                </a:solidFill>
                <a:latin typeface="Calibri"/>
                <a:ea typeface="Calibri"/>
                <a:cs typeface="Calibri"/>
                <a:sym typeface="Calibri"/>
              </a:rPr>
              <a:t>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79169" y="9427"/>
            <a:ext cx="8919973" cy="6086112"/>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El método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login</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se encarga de verificar si las credenciales son correctas, pero para ello primero realiza algunas validaciones, como por ejemplo, que los campos del usuario y de la contraseña no deben estar vacíos, también antes de realizar el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login</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determina el estado del valor de la clave temporal, es decir, si el usuario cuenta con una clave temporal, tendrá que actualizar la contraseña para poder seguir, si no cuenta con clave temporal entonces le redirigirá a la pantalla principal.</a:t>
            </a:r>
          </a:p>
          <a:p>
            <a:endParaRPr lang="es-EC" dirty="0"/>
          </a:p>
        </p:txBody>
      </p:sp>
      <p:pic>
        <p:nvPicPr>
          <p:cNvPr id="4" name="Imagen 3">
            <a:extLst>
              <a:ext uri="{FF2B5EF4-FFF2-40B4-BE49-F238E27FC236}">
                <a16:creationId xmlns:a16="http://schemas.microsoft.com/office/drawing/2014/main" id="{9FFA41F7-06FC-1B85-5E3F-061F700676B7}"/>
              </a:ext>
            </a:extLst>
          </p:cNvPr>
          <p:cNvPicPr>
            <a:picLocks noChangeAspect="1"/>
          </p:cNvPicPr>
          <p:nvPr/>
        </p:nvPicPr>
        <p:blipFill>
          <a:blip r:embed="rId3"/>
          <a:stretch>
            <a:fillRect/>
          </a:stretch>
        </p:blipFill>
        <p:spPr>
          <a:xfrm>
            <a:off x="1940860" y="3812168"/>
            <a:ext cx="5943600" cy="3003550"/>
          </a:xfrm>
          <a:prstGeom prst="rect">
            <a:avLst/>
          </a:prstGeom>
        </p:spPr>
      </p:pic>
    </p:spTree>
    <p:extLst>
      <p:ext uri="{BB962C8B-B14F-4D97-AF65-F5344CB8AC3E}">
        <p14:creationId xmlns:p14="http://schemas.microsoft.com/office/powerpoint/2010/main" val="37665183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a:t>
            </a:r>
            <a:r>
              <a:rPr lang="es-ES" sz="1400" dirty="0">
                <a:solidFill>
                  <a:schemeClr val="bg1"/>
                </a:solidFill>
                <a:latin typeface="Calibri"/>
                <a:ea typeface="Calibri"/>
                <a:cs typeface="Calibri"/>
                <a:sym typeface="Calibri"/>
              </a:rPr>
              <a:t>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a:t>
            </a:r>
            <a:r>
              <a:rPr lang="es-ES" sz="1400" dirty="0">
                <a:solidFill>
                  <a:schemeClr val="bg1"/>
                </a:solidFill>
                <a:latin typeface="Calibri"/>
                <a:ea typeface="Calibri"/>
                <a:cs typeface="Calibri"/>
                <a:sym typeface="Calibri"/>
              </a:rPr>
              <a:t>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a:t>
            </a:r>
            <a:r>
              <a:rPr lang="es-ES" sz="1400" dirty="0">
                <a:solidFill>
                  <a:schemeClr val="bg1"/>
                </a:solidFill>
                <a:latin typeface="Calibri"/>
                <a:ea typeface="Calibri"/>
                <a:cs typeface="Calibri"/>
                <a:sym typeface="Calibri"/>
              </a:rPr>
              <a:t>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a:t>
            </a:r>
            <a:r>
              <a:rPr lang="es-ES" sz="1400" dirty="0">
                <a:solidFill>
                  <a:srgbClr val="FFFF00"/>
                </a:solidFill>
                <a:latin typeface="Calibri"/>
                <a:ea typeface="Calibri"/>
                <a:cs typeface="Calibri"/>
                <a:sym typeface="Calibri"/>
              </a:rPr>
              <a:t>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231569" y="-707749"/>
            <a:ext cx="8919973" cy="6086112"/>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Este método se encarga de actualizar la contraseña en la tabla de usuario.</a:t>
            </a:r>
          </a:p>
          <a:p>
            <a:endParaRPr lang="es-EC" dirty="0"/>
          </a:p>
        </p:txBody>
      </p:sp>
      <p:pic>
        <p:nvPicPr>
          <p:cNvPr id="2" name="Imagen 1">
            <a:extLst>
              <a:ext uri="{FF2B5EF4-FFF2-40B4-BE49-F238E27FC236}">
                <a16:creationId xmlns:a16="http://schemas.microsoft.com/office/drawing/2014/main" id="{8604C4CD-0346-35F6-402A-15EFACF98790}"/>
              </a:ext>
            </a:extLst>
          </p:cNvPr>
          <p:cNvPicPr>
            <a:picLocks noChangeAspect="1"/>
          </p:cNvPicPr>
          <p:nvPr/>
        </p:nvPicPr>
        <p:blipFill>
          <a:blip r:embed="rId3"/>
          <a:stretch>
            <a:fillRect/>
          </a:stretch>
        </p:blipFill>
        <p:spPr>
          <a:xfrm>
            <a:off x="1858709" y="2478454"/>
            <a:ext cx="5943600" cy="712470"/>
          </a:xfrm>
          <a:prstGeom prst="rect">
            <a:avLst/>
          </a:prstGeom>
        </p:spPr>
      </p:pic>
    </p:spTree>
    <p:extLst>
      <p:ext uri="{BB962C8B-B14F-4D97-AF65-F5344CB8AC3E}">
        <p14:creationId xmlns:p14="http://schemas.microsoft.com/office/powerpoint/2010/main" val="985364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159852" y="9427"/>
            <a:ext cx="8919973" cy="6086112"/>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Para esta pantalla del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login</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se implementa en los valores de las entradas de texto el valor del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bean</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que en este caso sería para el usuario.</a:t>
            </a:r>
          </a:p>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Y en los botones se asigna las funciones contenidas en el controlador, en este caso, el controlador del usuario, mientras que, para el botón de registro, se redirige a la página de registro.</a:t>
            </a:r>
          </a:p>
          <a:p>
            <a:endParaRPr lang="es-EC" dirty="0"/>
          </a:p>
        </p:txBody>
      </p:sp>
      <p:pic>
        <p:nvPicPr>
          <p:cNvPr id="4" name="Imagen 3">
            <a:extLst>
              <a:ext uri="{FF2B5EF4-FFF2-40B4-BE49-F238E27FC236}">
                <a16:creationId xmlns:a16="http://schemas.microsoft.com/office/drawing/2014/main" id="{BF3BEAD7-87D2-25D5-DB91-62ABFE982CA6}"/>
              </a:ext>
            </a:extLst>
          </p:cNvPr>
          <p:cNvPicPr>
            <a:picLocks noChangeAspect="1"/>
          </p:cNvPicPr>
          <p:nvPr/>
        </p:nvPicPr>
        <p:blipFill>
          <a:blip r:embed="rId3"/>
          <a:stretch>
            <a:fillRect/>
          </a:stretch>
        </p:blipFill>
        <p:spPr>
          <a:xfrm>
            <a:off x="784411" y="3911909"/>
            <a:ext cx="7771899" cy="2460271"/>
          </a:xfrm>
          <a:prstGeom prst="rect">
            <a:avLst/>
          </a:prstGeom>
        </p:spPr>
      </p:pic>
    </p:spTree>
    <p:extLst>
      <p:ext uri="{BB962C8B-B14F-4D97-AF65-F5344CB8AC3E}">
        <p14:creationId xmlns:p14="http://schemas.microsoft.com/office/powerpoint/2010/main" val="11559246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a:t>
            </a:r>
            <a:r>
              <a:rPr lang="es-ES" sz="1400" dirty="0">
                <a:solidFill>
                  <a:schemeClr val="bg1"/>
                </a:solidFill>
                <a:latin typeface="Calibri"/>
                <a:ea typeface="Calibri"/>
                <a:cs typeface="Calibri"/>
                <a:sym typeface="Calibri"/>
              </a:rPr>
              <a:t>LOGIN</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159852" y="9427"/>
            <a:ext cx="8919973" cy="6086112"/>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De la misma manera como en el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login</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se tiene el formulario con los campos para registrar tanto un empleado y un usuario, a excepción de la contraseña ya que el controlador se encargar de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generarlar</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También se establece los valores para cada input, con los valores correspondientes tanto para el empleado como para el usuario, así mismo también se tienen establecidos los métodos de los controladores en el botón de registro.</a:t>
            </a:r>
          </a:p>
          <a:p>
            <a:endParaRPr lang="es-EC" dirty="0"/>
          </a:p>
        </p:txBody>
      </p:sp>
      <p:pic>
        <p:nvPicPr>
          <p:cNvPr id="2" name="Imagen 1">
            <a:extLst>
              <a:ext uri="{FF2B5EF4-FFF2-40B4-BE49-F238E27FC236}">
                <a16:creationId xmlns:a16="http://schemas.microsoft.com/office/drawing/2014/main" id="{E249592F-4CD5-A9ED-2959-AB9769B1FC39}"/>
              </a:ext>
            </a:extLst>
          </p:cNvPr>
          <p:cNvPicPr>
            <a:picLocks noChangeAspect="1"/>
          </p:cNvPicPr>
          <p:nvPr/>
        </p:nvPicPr>
        <p:blipFill>
          <a:blip r:embed="rId3"/>
          <a:stretch>
            <a:fillRect/>
          </a:stretch>
        </p:blipFill>
        <p:spPr>
          <a:xfrm>
            <a:off x="2003612" y="3827630"/>
            <a:ext cx="5943600" cy="2971800"/>
          </a:xfrm>
          <a:prstGeom prst="rect">
            <a:avLst/>
          </a:prstGeom>
        </p:spPr>
      </p:pic>
    </p:spTree>
    <p:extLst>
      <p:ext uri="{BB962C8B-B14F-4D97-AF65-F5344CB8AC3E}">
        <p14:creationId xmlns:p14="http://schemas.microsoft.com/office/powerpoint/2010/main" val="1101589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6"/>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s-ES" sz="2800" b="1" dirty="0">
                <a:effectLst/>
                <a:latin typeface="Arial" panose="020B0604020202020204" pitchFamily="34" charset="0"/>
                <a:ea typeface="Carlito"/>
                <a:cs typeface="Carlito"/>
              </a:rPr>
              <a:t>VENTAJAS DE USAR MYSQL</a:t>
            </a:r>
          </a:p>
        </p:txBody>
      </p:sp>
      <p:sp>
        <p:nvSpPr>
          <p:cNvPr id="154" name="Google Shape;154;p6"/>
          <p:cNvSpPr txBox="1">
            <a:spLocks noGrp="1"/>
          </p:cNvSpPr>
          <p:nvPr>
            <p:ph type="body" idx="1"/>
          </p:nvPr>
        </p:nvSpPr>
        <p:spPr>
          <a:xfrm>
            <a:off x="408347" y="2096772"/>
            <a:ext cx="8219838" cy="4059071"/>
          </a:xfrm>
          <a:prstGeom prst="rect">
            <a:avLst/>
          </a:prstGeom>
          <a:noFill/>
          <a:ln>
            <a:noFill/>
          </a:ln>
        </p:spPr>
        <p:txBody>
          <a:bodyPr spcFirstLastPara="1" wrap="square" lIns="91425" tIns="45700" rIns="91425" bIns="45700" anchor="ctr" anchorCtr="0">
            <a:normAutofit/>
          </a:bodyPr>
          <a:lstStyle/>
          <a:p>
            <a:pPr marL="123444" indent="0" algn="just" rtl="0">
              <a:spcBef>
                <a:spcPts val="1200"/>
              </a:spcBef>
              <a:spcAft>
                <a:spcPts val="1200"/>
              </a:spcAft>
              <a:buNone/>
            </a:pPr>
            <a:r>
              <a:rPr lang="es-ES" sz="1600" dirty="0">
                <a:effectLst/>
                <a:latin typeface="Times New Roman" panose="02020603050405020304" pitchFamily="18" charset="0"/>
                <a:ea typeface="Carlito"/>
                <a:cs typeface="Times New Roman" panose="02020603050405020304" pitchFamily="18" charset="0"/>
              </a:rPr>
              <a:t>Descritas las principales características de MySQL es fácil ver sus ventajas. MySQL es una opción razonable para ser usado en ámbito empresarial. Al estar basado en código abierto permite a pequeñas empresas y desarrolladores disponer de una solución fiable y estandarizada para sus aplicaciones. Por ejemplo, si se cuenta con un listado de clientes, una tienda online con un catálogo de productos o incluso una gran selección de contenidos multimedia disponible, MySQL ayuda a gestionarlo todo debida y ordenadamente.</a:t>
            </a:r>
          </a:p>
        </p:txBody>
      </p:sp>
      <p:sp>
        <p:nvSpPr>
          <p:cNvPr id="2" name="Google Shape;138;p4">
            <a:extLst>
              <a:ext uri="{FF2B5EF4-FFF2-40B4-BE49-F238E27FC236}">
                <a16:creationId xmlns:a16="http://schemas.microsoft.com/office/drawing/2014/main" id="{6F3E55AA-5CE0-B972-AEE6-9D8E63051207}"/>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rgbClr val="FFFF00"/>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DESARROLLO	</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CREACIÓN Y CONFIGURACIÓN PROYECTO	</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40874125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a:t>
            </a:r>
            <a:r>
              <a:rPr lang="es-ES" sz="1400" dirty="0">
                <a:solidFill>
                  <a:schemeClr val="bg1"/>
                </a:solidFill>
                <a:latin typeface="Calibri"/>
                <a:ea typeface="Calibri"/>
                <a:cs typeface="Calibri"/>
                <a:sym typeface="Calibri"/>
              </a:rPr>
              <a:t>LOGIN</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a:t>
            </a:r>
            <a:r>
              <a:rPr lang="es-ES" sz="1400" dirty="0">
                <a:solidFill>
                  <a:schemeClr val="bg1"/>
                </a:solidFill>
                <a:latin typeface="Calibri"/>
                <a:ea typeface="Calibri"/>
                <a:cs typeface="Calibri"/>
                <a:sym typeface="Calibri"/>
              </a:rPr>
              <a:t>REGISTRO</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249500" y="-636032"/>
            <a:ext cx="8830326" cy="6086112"/>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El siguiente código muestra la pantalla de inicio donde se indica el nombre de usuario del usuario que ha iniciado sesión.</a:t>
            </a:r>
          </a:p>
          <a:p>
            <a:endParaRPr lang="es-EC" dirty="0"/>
          </a:p>
        </p:txBody>
      </p:sp>
      <p:pic>
        <p:nvPicPr>
          <p:cNvPr id="4" name="Imagen 3">
            <a:extLst>
              <a:ext uri="{FF2B5EF4-FFF2-40B4-BE49-F238E27FC236}">
                <a16:creationId xmlns:a16="http://schemas.microsoft.com/office/drawing/2014/main" id="{973EBA88-D2F3-6073-B717-79F47EFF9652}"/>
              </a:ext>
            </a:extLst>
          </p:cNvPr>
          <p:cNvPicPr>
            <a:picLocks noChangeAspect="1"/>
          </p:cNvPicPr>
          <p:nvPr/>
        </p:nvPicPr>
        <p:blipFill>
          <a:blip r:embed="rId3"/>
          <a:stretch>
            <a:fillRect/>
          </a:stretch>
        </p:blipFill>
        <p:spPr>
          <a:xfrm>
            <a:off x="927846" y="2556864"/>
            <a:ext cx="7585331" cy="3598980"/>
          </a:xfrm>
          <a:prstGeom prst="rect">
            <a:avLst/>
          </a:prstGeom>
        </p:spPr>
      </p:pic>
    </p:spTree>
    <p:extLst>
      <p:ext uri="{BB962C8B-B14F-4D97-AF65-F5344CB8AC3E}">
        <p14:creationId xmlns:p14="http://schemas.microsoft.com/office/powerpoint/2010/main" val="35818669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a:t>
            </a:r>
            <a:r>
              <a:rPr lang="es-ES" sz="1400" dirty="0">
                <a:solidFill>
                  <a:schemeClr val="bg1"/>
                </a:solidFill>
                <a:latin typeface="Calibri"/>
                <a:ea typeface="Calibri"/>
                <a:cs typeface="Calibri"/>
                <a:sym typeface="Calibri"/>
              </a:rPr>
              <a:t>LOGIN</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a:t>
            </a:r>
            <a:r>
              <a:rPr lang="es-ES" sz="1400" dirty="0">
                <a:solidFill>
                  <a:schemeClr val="bg1"/>
                </a:solidFill>
                <a:latin typeface="Calibri"/>
                <a:ea typeface="Calibri"/>
                <a:cs typeface="Calibri"/>
                <a:sym typeface="Calibri"/>
              </a:rPr>
              <a:t>REGISTRO</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249500" y="-636032"/>
            <a:ext cx="8830326" cy="6086112"/>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En esta pantalla, se muestra un formulario donde el usuario podrá ingresar su nueva contraseña y esta automáticamente se encriptará y se actualizará en la base de datos.</a:t>
            </a:r>
          </a:p>
          <a:p>
            <a:endParaRPr lang="es-EC" dirty="0"/>
          </a:p>
        </p:txBody>
      </p:sp>
      <p:pic>
        <p:nvPicPr>
          <p:cNvPr id="2" name="Imagen 1">
            <a:extLst>
              <a:ext uri="{FF2B5EF4-FFF2-40B4-BE49-F238E27FC236}">
                <a16:creationId xmlns:a16="http://schemas.microsoft.com/office/drawing/2014/main" id="{AFB1B3C0-A1EE-D8F7-CC7C-9362AD46FF5B}"/>
              </a:ext>
            </a:extLst>
          </p:cNvPr>
          <p:cNvPicPr>
            <a:picLocks noChangeAspect="1"/>
          </p:cNvPicPr>
          <p:nvPr/>
        </p:nvPicPr>
        <p:blipFill>
          <a:blip r:embed="rId3"/>
          <a:stretch>
            <a:fillRect/>
          </a:stretch>
        </p:blipFill>
        <p:spPr>
          <a:xfrm>
            <a:off x="730624" y="2918311"/>
            <a:ext cx="7971982" cy="3365948"/>
          </a:xfrm>
          <a:prstGeom prst="rect">
            <a:avLst/>
          </a:prstGeom>
        </p:spPr>
      </p:pic>
    </p:spTree>
    <p:extLst>
      <p:ext uri="{BB962C8B-B14F-4D97-AF65-F5344CB8AC3E}">
        <p14:creationId xmlns:p14="http://schemas.microsoft.com/office/powerpoint/2010/main" val="10375434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a:t>
            </a:r>
            <a:r>
              <a:rPr lang="es-ES" sz="1400" dirty="0">
                <a:solidFill>
                  <a:schemeClr val="bg1"/>
                </a:solidFill>
                <a:latin typeface="Calibri"/>
                <a:ea typeface="Calibri"/>
                <a:cs typeface="Calibri"/>
                <a:sym typeface="Calibri"/>
              </a:rPr>
              <a:t>LOGIN</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a:t>
            </a:r>
            <a:r>
              <a:rPr lang="es-ES" sz="1400" dirty="0">
                <a:solidFill>
                  <a:schemeClr val="bg1"/>
                </a:solidFill>
                <a:latin typeface="Calibri"/>
                <a:ea typeface="Calibri"/>
                <a:cs typeface="Calibri"/>
                <a:sym typeface="Calibri"/>
              </a:rPr>
              <a:t>REGISTRO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249500" y="-636032"/>
            <a:ext cx="8830326" cy="6086112"/>
          </a:xfrm>
        </p:spPr>
        <p:txBody>
          <a:bodyPr/>
          <a:lstStyle/>
          <a:p>
            <a:pPr algn="just">
              <a:lnSpc>
                <a:spcPct val="107000"/>
              </a:lnSpc>
              <a:spcAft>
                <a:spcPts val="800"/>
              </a:spcAft>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En esta pantalla, se muestra un formulario donde el usuario podrá ingresar su nueva contraseña y esta automáticamente se encriptará y se actualizará en la base de datos.</a:t>
            </a:r>
          </a:p>
          <a:p>
            <a:endParaRPr lang="es-EC" dirty="0"/>
          </a:p>
        </p:txBody>
      </p:sp>
      <p:pic>
        <p:nvPicPr>
          <p:cNvPr id="2" name="Imagen 1">
            <a:extLst>
              <a:ext uri="{FF2B5EF4-FFF2-40B4-BE49-F238E27FC236}">
                <a16:creationId xmlns:a16="http://schemas.microsoft.com/office/drawing/2014/main" id="{AFB1B3C0-A1EE-D8F7-CC7C-9362AD46FF5B}"/>
              </a:ext>
            </a:extLst>
          </p:cNvPr>
          <p:cNvPicPr>
            <a:picLocks noChangeAspect="1"/>
          </p:cNvPicPr>
          <p:nvPr/>
        </p:nvPicPr>
        <p:blipFill>
          <a:blip r:embed="rId3"/>
          <a:stretch>
            <a:fillRect/>
          </a:stretch>
        </p:blipFill>
        <p:spPr>
          <a:xfrm>
            <a:off x="730624" y="2918311"/>
            <a:ext cx="7971982" cy="3365948"/>
          </a:xfrm>
          <a:prstGeom prst="rect">
            <a:avLst/>
          </a:prstGeom>
        </p:spPr>
      </p:pic>
    </p:spTree>
    <p:extLst>
      <p:ext uri="{BB962C8B-B14F-4D97-AF65-F5344CB8AC3E}">
        <p14:creationId xmlns:p14="http://schemas.microsoft.com/office/powerpoint/2010/main" val="21070384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464652" y="1017768"/>
            <a:ext cx="5422390" cy="3633047"/>
          </a:xfrm>
        </p:spPr>
        <p:txBody>
          <a:bodyPr/>
          <a:lstStyle/>
          <a:p>
            <a:r>
              <a:rPr lang="es-EC" dirty="0"/>
              <a:t>Inicio</a:t>
            </a:r>
          </a:p>
          <a:p>
            <a:endParaRPr lang="es-EC" dirty="0"/>
          </a:p>
          <a:p>
            <a:endParaRPr lang="es-EC" dirty="0"/>
          </a:p>
        </p:txBody>
      </p:sp>
      <p:sp>
        <p:nvSpPr>
          <p:cNvPr id="4" name="Marcador de texto 3">
            <a:extLst>
              <a:ext uri="{FF2B5EF4-FFF2-40B4-BE49-F238E27FC236}">
                <a16:creationId xmlns:a16="http://schemas.microsoft.com/office/drawing/2014/main" id="{7C7743DB-32A9-1A54-F0C0-1981935C0A42}"/>
              </a:ext>
            </a:extLst>
          </p:cNvPr>
          <p:cNvSpPr>
            <a:spLocks noGrp="1"/>
          </p:cNvSpPr>
          <p:nvPr>
            <p:ph type="body" idx="2"/>
          </p:nvPr>
        </p:nvSpPr>
        <p:spPr>
          <a:xfrm>
            <a:off x="4915428" y="729658"/>
            <a:ext cx="5422392" cy="3633047"/>
          </a:xfrm>
        </p:spPr>
        <p:txBody>
          <a:bodyPr/>
          <a:lstStyle/>
          <a:p>
            <a:r>
              <a:rPr lang="es-EC" dirty="0"/>
              <a:t>Registro</a:t>
            </a: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pic>
        <p:nvPicPr>
          <p:cNvPr id="6" name="Imagen 5">
            <a:extLst>
              <a:ext uri="{FF2B5EF4-FFF2-40B4-BE49-F238E27FC236}">
                <a16:creationId xmlns:a16="http://schemas.microsoft.com/office/drawing/2014/main" id="{A34ABE83-0575-AADC-FB0E-33DCB54301B2}"/>
              </a:ext>
            </a:extLst>
          </p:cNvPr>
          <p:cNvPicPr>
            <a:picLocks noChangeAspect="1"/>
          </p:cNvPicPr>
          <p:nvPr/>
        </p:nvPicPr>
        <p:blipFill rotWithShape="1">
          <a:blip r:embed="rId3"/>
          <a:srcRect l="30956" t="5348" r="25454" b="20144"/>
          <a:stretch/>
        </p:blipFill>
        <p:spPr>
          <a:xfrm>
            <a:off x="1344706" y="2790239"/>
            <a:ext cx="2590800" cy="3792070"/>
          </a:xfrm>
          <a:prstGeom prst="rect">
            <a:avLst/>
          </a:prstGeom>
        </p:spPr>
      </p:pic>
      <p:pic>
        <p:nvPicPr>
          <p:cNvPr id="7" name="Imagen 6">
            <a:extLst>
              <a:ext uri="{FF2B5EF4-FFF2-40B4-BE49-F238E27FC236}">
                <a16:creationId xmlns:a16="http://schemas.microsoft.com/office/drawing/2014/main" id="{0393C452-1716-BE0B-7F96-8984EC9ADFF5}"/>
              </a:ext>
            </a:extLst>
          </p:cNvPr>
          <p:cNvPicPr>
            <a:picLocks noChangeAspect="1"/>
          </p:cNvPicPr>
          <p:nvPr/>
        </p:nvPicPr>
        <p:blipFill rotWithShape="1">
          <a:blip r:embed="rId4"/>
          <a:srcRect l="2812" r="5933" b="7523"/>
          <a:stretch/>
        </p:blipFill>
        <p:spPr>
          <a:xfrm>
            <a:off x="5567082" y="2790239"/>
            <a:ext cx="3019150" cy="3709173"/>
          </a:xfrm>
          <a:prstGeom prst="rect">
            <a:avLst/>
          </a:prstGeom>
        </p:spPr>
      </p:pic>
    </p:spTree>
    <p:extLst>
      <p:ext uri="{BB962C8B-B14F-4D97-AF65-F5344CB8AC3E}">
        <p14:creationId xmlns:p14="http://schemas.microsoft.com/office/powerpoint/2010/main" val="5829778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dirty="0">
                <a:effectLst/>
                <a:latin typeface="Arial" panose="020B0604020202020204" pitchFamily="34" charset="0"/>
                <a:ea typeface="Arial" panose="020B0604020202020204" pitchFamily="34" charset="0"/>
              </a:rPr>
              <a:t>DESARROLLO</a:t>
            </a:r>
            <a:endParaRPr lang="en-US" sz="2800" b="1" dirty="0">
              <a:effectLst/>
              <a:latin typeface="Arial" panose="020B0604020202020204" pitchFamily="34" charset="0"/>
              <a:ea typeface="Arial" panose="020B0604020202020204" pitchFamily="34" charset="0"/>
            </a:endParaRPr>
          </a:p>
        </p:txBody>
      </p:sp>
      <p:sp>
        <p:nvSpPr>
          <p:cNvPr id="5" name="Marcador de texto 4">
            <a:extLst>
              <a:ext uri="{FF2B5EF4-FFF2-40B4-BE49-F238E27FC236}">
                <a16:creationId xmlns:a16="http://schemas.microsoft.com/office/drawing/2014/main" id="{74A183E7-7E44-22A3-8EE7-19D4CE7F43E4}"/>
              </a:ext>
            </a:extLst>
          </p:cNvPr>
          <p:cNvSpPr>
            <a:spLocks noGrp="1"/>
          </p:cNvSpPr>
          <p:nvPr>
            <p:ph type="body" idx="1"/>
          </p:nvPr>
        </p:nvSpPr>
        <p:spPr>
          <a:xfrm>
            <a:off x="464652" y="1017768"/>
            <a:ext cx="5422390" cy="3633047"/>
          </a:xfrm>
        </p:spPr>
        <p:txBody>
          <a:bodyPr/>
          <a:lstStyle/>
          <a:p>
            <a:pPr algn="just">
              <a:spcBef>
                <a:spcPts val="200"/>
              </a:spcBef>
            </a:pPr>
            <a:r>
              <a:rPr lang="es-EC" sz="1800" b="1"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rPr>
              <a:t>Pantalla de cambio de clave</a:t>
            </a:r>
          </a:p>
          <a:p>
            <a:endParaRPr lang="es-EC" dirty="0"/>
          </a:p>
          <a:p>
            <a:endParaRPr lang="es-EC" dirty="0"/>
          </a:p>
        </p:txBody>
      </p:sp>
      <p:sp>
        <p:nvSpPr>
          <p:cNvPr id="4" name="Marcador de texto 3">
            <a:extLst>
              <a:ext uri="{FF2B5EF4-FFF2-40B4-BE49-F238E27FC236}">
                <a16:creationId xmlns:a16="http://schemas.microsoft.com/office/drawing/2014/main" id="{7C7743DB-32A9-1A54-F0C0-1981935C0A42}"/>
              </a:ext>
            </a:extLst>
          </p:cNvPr>
          <p:cNvSpPr>
            <a:spLocks noGrp="1"/>
          </p:cNvSpPr>
          <p:nvPr>
            <p:ph type="body" idx="2"/>
          </p:nvPr>
        </p:nvSpPr>
        <p:spPr>
          <a:xfrm>
            <a:off x="4915428" y="729658"/>
            <a:ext cx="5422392" cy="3633047"/>
          </a:xfrm>
        </p:spPr>
        <p:txBody>
          <a:bodyPr/>
          <a:lstStyle/>
          <a:p>
            <a:pPr algn="just">
              <a:spcBef>
                <a:spcPts val="200"/>
              </a:spcBef>
            </a:pPr>
            <a:r>
              <a:rPr lang="en-US" sz="1800" b="1" dirty="0" err="1">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rPr>
              <a:t>Pantalla</a:t>
            </a:r>
            <a:r>
              <a:rPr lang="en-US" sz="1800" b="1"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rPr>
              <a:t> de </a:t>
            </a:r>
            <a:r>
              <a:rPr lang="en-US" sz="1800" b="1" dirty="0" err="1">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rPr>
              <a:t>inicio</a:t>
            </a:r>
            <a:endParaRPr lang="es-EC" sz="1800" b="1" dirty="0">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rgbClr val="FFFF00"/>
                </a:solidFill>
                <a:latin typeface="Calibri"/>
                <a:ea typeface="Calibri"/>
                <a:cs typeface="Calibri"/>
                <a:sym typeface="Calibri"/>
              </a:rPr>
              <a:t>DESARROLLO</a:t>
            </a:r>
            <a:r>
              <a:rPr lang="es-ES" sz="1600" dirty="0">
                <a:solidFill>
                  <a:schemeClr val="bg1"/>
                </a:solidFill>
                <a:latin typeface="Calibri"/>
                <a:ea typeface="Calibri"/>
                <a:cs typeface="Calibri"/>
                <a:sym typeface="Calibri"/>
              </a:rPr>
              <a:t>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CREACIÓN Y CONFIGURACIÓN </a:t>
            </a:r>
            <a:r>
              <a:rPr lang="es-ES" sz="1400" dirty="0">
                <a:solidFill>
                  <a:schemeClr val="lt1"/>
                </a:solidFill>
                <a:latin typeface="Calibri"/>
                <a:ea typeface="Calibri"/>
                <a:cs typeface="Calibri"/>
                <a:sym typeface="Calibri"/>
              </a:rPr>
              <a:t>PROYECTO	</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bg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rgbClr val="FFFF00"/>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pic>
        <p:nvPicPr>
          <p:cNvPr id="2" name="Imagen 1">
            <a:extLst>
              <a:ext uri="{FF2B5EF4-FFF2-40B4-BE49-F238E27FC236}">
                <a16:creationId xmlns:a16="http://schemas.microsoft.com/office/drawing/2014/main" id="{FCEF1A09-E836-4FE8-FCA7-7D340C0AF777}"/>
              </a:ext>
            </a:extLst>
          </p:cNvPr>
          <p:cNvPicPr>
            <a:picLocks noChangeAspect="1"/>
          </p:cNvPicPr>
          <p:nvPr/>
        </p:nvPicPr>
        <p:blipFill rotWithShape="1">
          <a:blip r:embed="rId3"/>
          <a:srcRect r="28241"/>
          <a:stretch/>
        </p:blipFill>
        <p:spPr>
          <a:xfrm>
            <a:off x="4744471" y="3003487"/>
            <a:ext cx="4265058" cy="2718435"/>
          </a:xfrm>
          <a:prstGeom prst="rect">
            <a:avLst/>
          </a:prstGeom>
        </p:spPr>
      </p:pic>
      <p:pic>
        <p:nvPicPr>
          <p:cNvPr id="8" name="Imagen 7">
            <a:extLst>
              <a:ext uri="{FF2B5EF4-FFF2-40B4-BE49-F238E27FC236}">
                <a16:creationId xmlns:a16="http://schemas.microsoft.com/office/drawing/2014/main" id="{5883E367-A96D-AC37-8CE0-F2983E0718FD}"/>
              </a:ext>
            </a:extLst>
          </p:cNvPr>
          <p:cNvPicPr>
            <a:picLocks noChangeAspect="1"/>
          </p:cNvPicPr>
          <p:nvPr/>
        </p:nvPicPr>
        <p:blipFill>
          <a:blip r:embed="rId4"/>
          <a:stretch>
            <a:fillRect/>
          </a:stretch>
        </p:blipFill>
        <p:spPr>
          <a:xfrm>
            <a:off x="589272" y="2766795"/>
            <a:ext cx="3555279" cy="3768040"/>
          </a:xfrm>
          <a:prstGeom prst="rect">
            <a:avLst/>
          </a:prstGeom>
        </p:spPr>
      </p:pic>
    </p:spTree>
    <p:extLst>
      <p:ext uri="{BB962C8B-B14F-4D97-AF65-F5344CB8AC3E}">
        <p14:creationId xmlns:p14="http://schemas.microsoft.com/office/powerpoint/2010/main" val="21666830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4"/>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2800"/>
              <a:buFont typeface="Gill Sans"/>
              <a:buNone/>
            </a:pPr>
            <a:r>
              <a:rPr lang="es-ES"/>
              <a:t>CONCLUSIONES</a:t>
            </a:r>
            <a:endParaRPr/>
          </a:p>
        </p:txBody>
      </p:sp>
      <p:sp>
        <p:nvSpPr>
          <p:cNvPr id="427" name="Google Shape;427;p44"/>
          <p:cNvSpPr txBox="1">
            <a:spLocks noGrp="1"/>
          </p:cNvSpPr>
          <p:nvPr>
            <p:ph type="body" idx="1"/>
          </p:nvPr>
        </p:nvSpPr>
        <p:spPr>
          <a:xfrm>
            <a:off x="853908" y="1968833"/>
            <a:ext cx="7696534" cy="3678300"/>
          </a:xfrm>
          <a:prstGeom prst="rect">
            <a:avLst/>
          </a:prstGeom>
          <a:noFill/>
          <a:ln>
            <a:noFill/>
          </a:ln>
        </p:spPr>
        <p:txBody>
          <a:bodyPr spcFirstLastPara="1" wrap="square" lIns="91425" tIns="45700" rIns="91425" bIns="45700" anchor="ctr" anchorCtr="0">
            <a:noAutofit/>
          </a:bodyPr>
          <a:lstStyle/>
          <a:p>
            <a:pPr marL="342900" lvl="0" indent="-342900" algn="just">
              <a:lnSpc>
                <a:spcPct val="107000"/>
              </a:lnSpc>
              <a:buClr>
                <a:srgbClr val="2E74B5"/>
              </a:buClr>
              <a:buFont typeface="Symbol" panose="05050102010706020507" pitchFamily="18" charset="2"/>
              <a:buChar char=""/>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Se pudo realizar el aplicativo aplicando las tecnologías y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frameworks</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aprendidos en clase, y con la ayuda de librerías externas.</a:t>
            </a:r>
          </a:p>
          <a:p>
            <a:pPr marL="342900" lvl="0" indent="-342900" algn="just">
              <a:lnSpc>
                <a:spcPct val="107000"/>
              </a:lnSpc>
              <a:spcAft>
                <a:spcPts val="800"/>
              </a:spcAft>
              <a:buClr>
                <a:srgbClr val="2E74B5"/>
              </a:buClr>
              <a:buFont typeface="Symbol" panose="05050102010706020507" pitchFamily="18" charset="2"/>
              <a:buChar char=""/>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Es importante manejar </a:t>
            </a:r>
            <a:r>
              <a:rPr lang="es-EC" sz="18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beans</a:t>
            </a: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para formularios.</a:t>
            </a:r>
          </a:p>
        </p:txBody>
      </p:sp>
      <p:sp>
        <p:nvSpPr>
          <p:cNvPr id="5" name="Google Shape;138;p4">
            <a:extLst>
              <a:ext uri="{FF2B5EF4-FFF2-40B4-BE49-F238E27FC236}">
                <a16:creationId xmlns:a16="http://schemas.microsoft.com/office/drawing/2014/main" id="{2A61E588-F387-4E4B-9128-4D3F7A0D3A29}"/>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306000" marR="0" lvl="0"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600" b="1" i="0" u="none" strike="noStrike" kern="0" cap="none" spc="0" normalizeH="0" baseline="0" noProof="0">
                <a:ln>
                  <a:noFill/>
                </a:ln>
                <a:solidFill>
                  <a:srgbClr val="FFFFFF"/>
                </a:solidFill>
                <a:effectLst/>
                <a:uLnTx/>
                <a:uFillTx/>
                <a:latin typeface="Calibri"/>
                <a:ea typeface="Calibri"/>
                <a:cs typeface="Calibri"/>
                <a:sym typeface="Calibri"/>
              </a:rPr>
              <a:t>OBJETIVOS		</a:t>
            </a:r>
          </a:p>
          <a:p>
            <a:pPr marL="306000" marR="0" lvl="0"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600" b="1" i="0" u="none" strike="noStrike" kern="0" cap="none" spc="0" normalizeH="0" baseline="0" noProof="0">
                <a:ln>
                  <a:noFill/>
                </a:ln>
                <a:solidFill>
                  <a:schemeClr val="bg1"/>
                </a:solidFill>
                <a:effectLst/>
                <a:uLnTx/>
                <a:uFillTx/>
                <a:latin typeface="Calibri"/>
                <a:ea typeface="Calibri"/>
                <a:cs typeface="Calibri"/>
                <a:sym typeface="Calibri"/>
              </a:rPr>
              <a:t>MARCO TEÓRICO	</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rgbClr val="FFFFFF"/>
                </a:solidFill>
                <a:effectLst/>
                <a:uLnTx/>
                <a:uFillTx/>
                <a:latin typeface="Calibri"/>
                <a:ea typeface="Calibri"/>
                <a:cs typeface="Calibri"/>
                <a:sym typeface="Calibri"/>
              </a:rPr>
              <a:t>MICROSOFT VISUAL STUDIO	</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rgbClr val="FFFFFF"/>
                </a:solidFill>
                <a:effectLst/>
                <a:uLnTx/>
                <a:uFillTx/>
                <a:latin typeface="Calibri"/>
                <a:ea typeface="Calibri"/>
                <a:cs typeface="Calibri"/>
                <a:sym typeface="Calibri"/>
              </a:rPr>
              <a:t>MICROSOFT SQL SERVER	</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rgbClr val="FFFFFF"/>
                </a:solidFill>
                <a:effectLst/>
                <a:uLnTx/>
                <a:uFillTx/>
                <a:latin typeface="Calibri"/>
                <a:ea typeface="Calibri"/>
                <a:cs typeface="Calibri"/>
                <a:sym typeface="Calibri"/>
              </a:rPr>
              <a:t>DDL Y DML	</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rgbClr val="FFFFFF"/>
                </a:solidFill>
                <a:effectLst/>
                <a:uLnTx/>
                <a:uFillTx/>
                <a:latin typeface="Calibri"/>
                <a:ea typeface="Calibri"/>
                <a:cs typeface="Calibri"/>
                <a:sym typeface="Calibri"/>
              </a:rPr>
              <a:t>C#	</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rgbClr val="FFFF00"/>
                </a:solidFill>
                <a:effectLst/>
                <a:uLnTx/>
                <a:uFillTx/>
                <a:latin typeface="Calibri"/>
                <a:ea typeface="Calibri"/>
                <a:cs typeface="Calibri"/>
                <a:sym typeface="Calibri"/>
              </a:rPr>
              <a:t>.</a:t>
            </a:r>
            <a:r>
              <a:rPr kumimoji="0" lang="es-ES" sz="1500" b="1" i="0" u="none" strike="noStrike" kern="0" cap="none" spc="0" normalizeH="0" baseline="0" noProof="0">
                <a:ln>
                  <a:noFill/>
                </a:ln>
                <a:solidFill>
                  <a:srgbClr val="FFFFFF"/>
                </a:solidFill>
                <a:effectLst/>
                <a:uLnTx/>
                <a:uFillTx/>
                <a:latin typeface="Calibri"/>
                <a:ea typeface="Calibri"/>
                <a:cs typeface="Calibri"/>
                <a:sym typeface="Calibri"/>
              </a:rPr>
              <a:t>NET FRAMEWORK	</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rgbClr val="FFFFFF"/>
                </a:solidFill>
                <a:effectLst/>
                <a:uLnTx/>
                <a:uFillTx/>
                <a:latin typeface="Calibri"/>
                <a:ea typeface="Calibri"/>
                <a:cs typeface="Calibri"/>
                <a:sym typeface="Calibri"/>
              </a:rPr>
              <a:t>WINDOWS FORMS	</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rgbClr val="FFFFFF"/>
                </a:solidFill>
                <a:effectLst/>
                <a:uLnTx/>
                <a:uFillTx/>
                <a:latin typeface="Calibri"/>
                <a:ea typeface="Calibri"/>
                <a:cs typeface="Calibri"/>
                <a:sym typeface="Calibri"/>
              </a:rPr>
              <a:t>PERSISTENCIA DE LA INFORMACIÓN</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chemeClr val="bg1"/>
                </a:solidFill>
                <a:effectLst/>
                <a:uLnTx/>
                <a:uFillTx/>
                <a:latin typeface="Calibri"/>
                <a:ea typeface="Calibri"/>
                <a:cs typeface="Calibri"/>
                <a:sym typeface="Calibri"/>
              </a:rPr>
              <a:t>MVC </a:t>
            </a:r>
          </a:p>
          <a:p>
            <a:pPr marL="306000" marR="0" lvl="0"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600" b="1" i="0" u="none" strike="noStrike" kern="0" cap="none" spc="0" normalizeH="0" baseline="0" noProof="0">
                <a:ln>
                  <a:noFill/>
                </a:ln>
                <a:solidFill>
                  <a:schemeClr val="bg1"/>
                </a:solidFill>
                <a:effectLst/>
                <a:uLnTx/>
                <a:uFillTx/>
                <a:latin typeface="Calibri"/>
                <a:ea typeface="Calibri"/>
                <a:cs typeface="Calibri"/>
                <a:sym typeface="Calibri"/>
              </a:rPr>
              <a:t>DESARROLLO</a:t>
            </a:r>
            <a:r>
              <a:rPr kumimoji="0" lang="es-ES" sz="1600" b="1" i="0" u="none" strike="noStrike" kern="0" cap="none" spc="0" normalizeH="0" baseline="0" noProof="0">
                <a:ln>
                  <a:noFill/>
                </a:ln>
                <a:solidFill>
                  <a:srgbClr val="FFFFFF"/>
                </a:solidFill>
                <a:effectLst/>
                <a:uLnTx/>
                <a:uFillTx/>
                <a:latin typeface="Calibri"/>
                <a:ea typeface="Calibri"/>
                <a:cs typeface="Calibri"/>
                <a:sym typeface="Calibri"/>
              </a:rPr>
              <a:t>	</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chemeClr val="bg1"/>
                </a:solidFill>
                <a:effectLst/>
                <a:uLnTx/>
                <a:uFillTx/>
                <a:latin typeface="Calibri"/>
                <a:ea typeface="Calibri"/>
                <a:cs typeface="Calibri"/>
                <a:sym typeface="Calibri"/>
              </a:rPr>
              <a:t>DESARROLLO DEL PROYECTO</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chemeClr val="bg1"/>
                </a:solidFill>
                <a:effectLst/>
                <a:uLnTx/>
                <a:uFillTx/>
                <a:latin typeface="Calibri"/>
                <a:ea typeface="Calibri"/>
                <a:cs typeface="Calibri"/>
                <a:sym typeface="Calibri"/>
              </a:rPr>
              <a:t>ESTRUCTURA DEL PROYECTO</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chemeClr val="bg1"/>
                </a:solidFill>
                <a:effectLst/>
                <a:uLnTx/>
                <a:uFillTx/>
                <a:latin typeface="Calibri"/>
                <a:ea typeface="Calibri"/>
                <a:cs typeface="Calibri"/>
                <a:sym typeface="Calibri"/>
              </a:rPr>
              <a:t>INICIO DE SESIÓN</a:t>
            </a:r>
            <a:r>
              <a:rPr kumimoji="0" lang="es-ES" sz="1500" b="1" i="0" u="none" strike="noStrike" kern="0" cap="none" spc="0" normalizeH="0" baseline="0" noProof="0">
                <a:ln>
                  <a:noFill/>
                </a:ln>
                <a:solidFill>
                  <a:srgbClr val="FFFFFF"/>
                </a:solidFill>
                <a:effectLst/>
                <a:uLnTx/>
                <a:uFillTx/>
                <a:latin typeface="Calibri"/>
                <a:ea typeface="Calibri"/>
                <a:cs typeface="Calibri"/>
                <a:sym typeface="Calibri"/>
              </a:rPr>
              <a:t>	</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chemeClr val="bg1"/>
                </a:solidFill>
                <a:effectLst/>
                <a:uLnTx/>
                <a:uFillTx/>
                <a:latin typeface="Calibri"/>
                <a:ea typeface="Calibri"/>
                <a:cs typeface="Calibri"/>
                <a:sym typeface="Calibri"/>
              </a:rPr>
              <a:t>PRIVILEGIOS DE USUARIO Y SEGURIDAD</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chemeClr val="bg1"/>
                </a:solidFill>
                <a:effectLst/>
                <a:uLnTx/>
                <a:uFillTx/>
                <a:latin typeface="Calibri"/>
                <a:ea typeface="Calibri"/>
                <a:cs typeface="Calibri"/>
                <a:sym typeface="Calibri"/>
              </a:rPr>
              <a:t>RECUPERACIÓN DE CONTRASEÑA</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chemeClr val="bg1"/>
                </a:solidFill>
                <a:effectLst/>
                <a:uLnTx/>
                <a:uFillTx/>
                <a:latin typeface="Calibri"/>
                <a:ea typeface="Calibri"/>
                <a:cs typeface="Calibri"/>
                <a:sym typeface="Calibri"/>
              </a:rPr>
              <a:t>ACTUALIZAR DE PERFIL.</a:t>
            </a:r>
            <a:r>
              <a:rPr kumimoji="0" lang="es-ES" sz="1500" b="1" i="0" u="none" strike="noStrike" kern="0" cap="none" spc="0" normalizeH="0" baseline="0" noProof="0">
                <a:ln>
                  <a:noFill/>
                </a:ln>
                <a:solidFill>
                  <a:srgbClr val="FFFF00"/>
                </a:solidFill>
                <a:effectLst/>
                <a:uLnTx/>
                <a:uFillTx/>
                <a:latin typeface="Calibri"/>
                <a:ea typeface="Calibri"/>
                <a:cs typeface="Calibri"/>
                <a:sym typeface="Calibri"/>
              </a:rPr>
              <a:t>	</a:t>
            </a:r>
          </a:p>
          <a:p>
            <a:pPr marL="306000" marR="0" lvl="0"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600" b="1" i="0" u="none" strike="noStrike" kern="0" cap="none" spc="0" normalizeH="0" baseline="0" noProof="0">
                <a:ln>
                  <a:noFill/>
                </a:ln>
                <a:solidFill>
                  <a:srgbClr val="FFFF00"/>
                </a:solidFill>
                <a:effectLst/>
                <a:uLnTx/>
                <a:uFillTx/>
                <a:latin typeface="Calibri"/>
                <a:ea typeface="Calibri"/>
                <a:cs typeface="Calibri"/>
                <a:sym typeface="Calibri"/>
              </a:rPr>
              <a:t>CONCLUSIONES	</a:t>
            </a:r>
          </a:p>
          <a:p>
            <a:pPr marL="306000" marR="0" lvl="0"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600" b="1" i="0" u="none" strike="noStrike" kern="0" cap="none" spc="0" normalizeH="0" baseline="0" noProof="0">
                <a:ln>
                  <a:noFill/>
                </a:ln>
                <a:solidFill>
                  <a:srgbClr val="FFFFFF"/>
                </a:solidFill>
                <a:effectLst/>
                <a:uLnTx/>
                <a:uFillTx/>
                <a:latin typeface="Calibri"/>
                <a:ea typeface="Calibri"/>
                <a:cs typeface="Calibri"/>
                <a:sym typeface="Calibri"/>
              </a:rPr>
              <a:t>RECOMENDACIONES	</a:t>
            </a:r>
          </a:p>
          <a:p>
            <a:pPr marL="306000" marR="0" lvl="0"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600" b="1" i="0" u="none" strike="noStrike" kern="0" cap="none" spc="0" normalizeH="0" baseline="0" noProof="0">
                <a:ln>
                  <a:noFill/>
                </a:ln>
                <a:solidFill>
                  <a:srgbClr val="FFFFFF"/>
                </a:solidFill>
                <a:effectLst/>
                <a:uLnTx/>
                <a:uFillTx/>
                <a:latin typeface="Calibri"/>
                <a:ea typeface="Calibri"/>
                <a:cs typeface="Calibri"/>
                <a:sym typeface="Calibri"/>
              </a:rPr>
              <a:t>REFERENCIAS</a:t>
            </a:r>
            <a:endParaRPr kumimoji="0" lang="es-ES" sz="2100" b="1" i="0" u="none" strike="noStrike" kern="0" cap="none" spc="0" normalizeH="0" baseline="0" noProof="0">
              <a:ln>
                <a:noFill/>
              </a:ln>
              <a:solidFill>
                <a:srgbClr val="FFFFFF"/>
              </a:solidFill>
              <a:effectLst/>
              <a:uLnTx/>
              <a:uFillTx/>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5"/>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2800"/>
              <a:buFont typeface="Gill Sans"/>
              <a:buNone/>
            </a:pPr>
            <a:r>
              <a:rPr lang="es-ES"/>
              <a:t>RECOMENDACIONES</a:t>
            </a:r>
            <a:endParaRPr/>
          </a:p>
        </p:txBody>
      </p:sp>
      <p:sp>
        <p:nvSpPr>
          <p:cNvPr id="434" name="Google Shape;434;p45"/>
          <p:cNvSpPr txBox="1">
            <a:spLocks noGrp="1"/>
          </p:cNvSpPr>
          <p:nvPr>
            <p:ph type="body" idx="1"/>
          </p:nvPr>
        </p:nvSpPr>
        <p:spPr>
          <a:xfrm>
            <a:off x="660028" y="2005328"/>
            <a:ext cx="8052900" cy="3678300"/>
          </a:xfrm>
          <a:prstGeom prst="rect">
            <a:avLst/>
          </a:prstGeom>
          <a:noFill/>
          <a:ln>
            <a:noFill/>
          </a:ln>
        </p:spPr>
        <p:txBody>
          <a:bodyPr spcFirstLastPara="1" wrap="square" lIns="91425" tIns="45700" rIns="91425" bIns="45700" anchor="ctr" anchorCtr="0">
            <a:noAutofit/>
          </a:bodyPr>
          <a:lstStyle/>
          <a:p>
            <a:pPr marL="342900" lvl="0" indent="-342900" algn="just">
              <a:lnSpc>
                <a:spcPct val="107000"/>
              </a:lnSpc>
              <a:buClr>
                <a:srgbClr val="2E74B5"/>
              </a:buClr>
              <a:buFont typeface="Symbol" panose="05050102010706020507" pitchFamily="18" charset="2"/>
              <a:buChar char=""/>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Se recomienda instalar y configurar el gestor de BD SQL Server. El grupo de trabajo tuvo complicaciones con la instalación de este gestor, y por tanto trabajó con MySQL.</a:t>
            </a:r>
          </a:p>
          <a:p>
            <a:pPr marL="342900" lvl="0" indent="-342900" algn="just">
              <a:lnSpc>
                <a:spcPct val="115000"/>
              </a:lnSpc>
              <a:spcAft>
                <a:spcPts val="1000"/>
              </a:spcAft>
              <a:buClr>
                <a:srgbClr val="2E74B5"/>
              </a:buClr>
              <a:buFont typeface="Symbol" panose="05050102010706020507" pitchFamily="18" charset="2"/>
              <a:buChar char=""/>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Se recomendaría realizar más practicas autónomas con relación al tema y no únicamente las que se impartan en la clase.</a:t>
            </a:r>
          </a:p>
          <a:p>
            <a:pPr marL="342900" lvl="0" indent="-342900" algn="just">
              <a:lnSpc>
                <a:spcPct val="115000"/>
              </a:lnSpc>
              <a:spcAft>
                <a:spcPts val="1000"/>
              </a:spcAft>
              <a:buClr>
                <a:srgbClr val="2E74B5"/>
              </a:buClr>
              <a:buFont typeface="Symbol" panose="05050102010706020507" pitchFamily="18" charset="2"/>
              <a:buChar char=""/>
            </a:pPr>
            <a:r>
              <a:rPr lang="es-EC" sz="18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Se recomienda hacer una revisión bibliográfica de los materiales facilitados en clase y de fuentes bibliográficas externas para el mejoramiento del manejo de conceptos.</a:t>
            </a:r>
          </a:p>
          <a:p>
            <a:pPr marL="285750" marR="0" lvl="0" indent="-285750" algn="just">
              <a:lnSpc>
                <a:spcPct val="107000"/>
              </a:lnSpc>
              <a:spcBef>
                <a:spcPts val="0"/>
              </a:spcBef>
              <a:spcAft>
                <a:spcPts val="0"/>
              </a:spcAft>
              <a:buSzPts val="1656"/>
            </a:pPr>
            <a:endParaRPr lang="es" dirty="0">
              <a:ea typeface="Cambria"/>
              <a:cs typeface="Times New Roman" panose="02020603050405020304" pitchFamily="18" charset="0"/>
            </a:endParaRPr>
          </a:p>
          <a:p>
            <a:pPr marL="285750" indent="-285750" algn="just">
              <a:lnSpc>
                <a:spcPct val="107000"/>
              </a:lnSpc>
              <a:spcBef>
                <a:spcPts val="0"/>
              </a:spcBef>
            </a:pPr>
            <a:endParaRPr lang="es-EC" dirty="0">
              <a:latin typeface="Times New Roman" panose="02020603050405020304" pitchFamily="18" charset="0"/>
              <a:ea typeface="Cambria"/>
              <a:cs typeface="Times New Roman" panose="02020603050405020304" pitchFamily="18" charset="0"/>
            </a:endParaRPr>
          </a:p>
        </p:txBody>
      </p:sp>
      <p:sp>
        <p:nvSpPr>
          <p:cNvPr id="5" name="Google Shape;138;p4">
            <a:extLst>
              <a:ext uri="{FF2B5EF4-FFF2-40B4-BE49-F238E27FC236}">
                <a16:creationId xmlns:a16="http://schemas.microsoft.com/office/drawing/2014/main" id="{43398D58-9168-43D7-A084-D0D39AC062FC}"/>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306000" marR="0" lvl="0"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600" b="1" i="0" u="none" strike="noStrike" kern="0" cap="none" spc="0" normalizeH="0" baseline="0" noProof="0">
                <a:ln>
                  <a:noFill/>
                </a:ln>
                <a:solidFill>
                  <a:srgbClr val="FFFFFF"/>
                </a:solidFill>
                <a:effectLst/>
                <a:uLnTx/>
                <a:uFillTx/>
                <a:latin typeface="Calibri"/>
                <a:ea typeface="Calibri"/>
                <a:cs typeface="Calibri"/>
                <a:sym typeface="Calibri"/>
              </a:rPr>
              <a:t>OBJETIVOS		</a:t>
            </a:r>
          </a:p>
          <a:p>
            <a:pPr marL="306000" marR="0" lvl="0"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600" b="1" i="0" u="none" strike="noStrike" kern="0" cap="none" spc="0" normalizeH="0" baseline="0" noProof="0">
                <a:ln>
                  <a:noFill/>
                </a:ln>
                <a:solidFill>
                  <a:schemeClr val="bg1"/>
                </a:solidFill>
                <a:effectLst/>
                <a:uLnTx/>
                <a:uFillTx/>
                <a:latin typeface="Calibri"/>
                <a:ea typeface="Calibri"/>
                <a:cs typeface="Calibri"/>
                <a:sym typeface="Calibri"/>
              </a:rPr>
              <a:t>MARCO TEÓRICO	</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rgbClr val="FFFFFF"/>
                </a:solidFill>
                <a:effectLst/>
                <a:uLnTx/>
                <a:uFillTx/>
                <a:latin typeface="Calibri"/>
                <a:ea typeface="Calibri"/>
                <a:cs typeface="Calibri"/>
                <a:sym typeface="Calibri"/>
              </a:rPr>
              <a:t>MICROSOFT VISUAL STUDIO	</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rgbClr val="FFFFFF"/>
                </a:solidFill>
                <a:effectLst/>
                <a:uLnTx/>
                <a:uFillTx/>
                <a:latin typeface="Calibri"/>
                <a:ea typeface="Calibri"/>
                <a:cs typeface="Calibri"/>
                <a:sym typeface="Calibri"/>
              </a:rPr>
              <a:t>MICROSOFT SQL SERVER	</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rgbClr val="FFFFFF"/>
                </a:solidFill>
                <a:effectLst/>
                <a:uLnTx/>
                <a:uFillTx/>
                <a:latin typeface="Calibri"/>
                <a:ea typeface="Calibri"/>
                <a:cs typeface="Calibri"/>
                <a:sym typeface="Calibri"/>
              </a:rPr>
              <a:t>DDL Y DML	</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rgbClr val="FFFFFF"/>
                </a:solidFill>
                <a:effectLst/>
                <a:uLnTx/>
                <a:uFillTx/>
                <a:latin typeface="Calibri"/>
                <a:ea typeface="Calibri"/>
                <a:cs typeface="Calibri"/>
                <a:sym typeface="Calibri"/>
              </a:rPr>
              <a:t>C#	</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rgbClr val="FFFF00"/>
                </a:solidFill>
                <a:effectLst/>
                <a:uLnTx/>
                <a:uFillTx/>
                <a:latin typeface="Calibri"/>
                <a:ea typeface="Calibri"/>
                <a:cs typeface="Calibri"/>
                <a:sym typeface="Calibri"/>
              </a:rPr>
              <a:t>.</a:t>
            </a:r>
            <a:r>
              <a:rPr kumimoji="0" lang="es-ES" sz="1500" b="1" i="0" u="none" strike="noStrike" kern="0" cap="none" spc="0" normalizeH="0" baseline="0" noProof="0">
                <a:ln>
                  <a:noFill/>
                </a:ln>
                <a:solidFill>
                  <a:srgbClr val="FFFFFF"/>
                </a:solidFill>
                <a:effectLst/>
                <a:uLnTx/>
                <a:uFillTx/>
                <a:latin typeface="Calibri"/>
                <a:ea typeface="Calibri"/>
                <a:cs typeface="Calibri"/>
                <a:sym typeface="Calibri"/>
              </a:rPr>
              <a:t>NET FRAMEWORK	</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rgbClr val="FFFFFF"/>
                </a:solidFill>
                <a:effectLst/>
                <a:uLnTx/>
                <a:uFillTx/>
                <a:latin typeface="Calibri"/>
                <a:ea typeface="Calibri"/>
                <a:cs typeface="Calibri"/>
                <a:sym typeface="Calibri"/>
              </a:rPr>
              <a:t>WINDOWS FORMS	</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rgbClr val="FFFFFF"/>
                </a:solidFill>
                <a:effectLst/>
                <a:uLnTx/>
                <a:uFillTx/>
                <a:latin typeface="Calibri"/>
                <a:ea typeface="Calibri"/>
                <a:cs typeface="Calibri"/>
                <a:sym typeface="Calibri"/>
              </a:rPr>
              <a:t>PERSISTENCIA DE LA INFORMACIÓN</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chemeClr val="bg1"/>
                </a:solidFill>
                <a:effectLst/>
                <a:uLnTx/>
                <a:uFillTx/>
                <a:latin typeface="Calibri"/>
                <a:ea typeface="Calibri"/>
                <a:cs typeface="Calibri"/>
                <a:sym typeface="Calibri"/>
              </a:rPr>
              <a:t>MVC </a:t>
            </a:r>
          </a:p>
          <a:p>
            <a:pPr marL="306000" marR="0" lvl="0"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600" b="1" i="0" u="none" strike="noStrike" kern="0" cap="none" spc="0" normalizeH="0" baseline="0" noProof="0">
                <a:ln>
                  <a:noFill/>
                </a:ln>
                <a:solidFill>
                  <a:schemeClr val="bg1"/>
                </a:solidFill>
                <a:effectLst/>
                <a:uLnTx/>
                <a:uFillTx/>
                <a:latin typeface="Calibri"/>
                <a:ea typeface="Calibri"/>
                <a:cs typeface="Calibri"/>
                <a:sym typeface="Calibri"/>
              </a:rPr>
              <a:t>DESARROLLO</a:t>
            </a:r>
            <a:r>
              <a:rPr kumimoji="0" lang="es-ES" sz="1600" b="1" i="0" u="none" strike="noStrike" kern="0" cap="none" spc="0" normalizeH="0" baseline="0" noProof="0">
                <a:ln>
                  <a:noFill/>
                </a:ln>
                <a:solidFill>
                  <a:srgbClr val="FFFFFF"/>
                </a:solidFill>
                <a:effectLst/>
                <a:uLnTx/>
                <a:uFillTx/>
                <a:latin typeface="Calibri"/>
                <a:ea typeface="Calibri"/>
                <a:cs typeface="Calibri"/>
                <a:sym typeface="Calibri"/>
              </a:rPr>
              <a:t>	</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chemeClr val="bg1"/>
                </a:solidFill>
                <a:effectLst/>
                <a:uLnTx/>
                <a:uFillTx/>
                <a:latin typeface="Calibri"/>
                <a:ea typeface="Calibri"/>
                <a:cs typeface="Calibri"/>
                <a:sym typeface="Calibri"/>
              </a:rPr>
              <a:t>DESARROLLO DEL PROYECTO</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chemeClr val="bg1"/>
                </a:solidFill>
                <a:effectLst/>
                <a:uLnTx/>
                <a:uFillTx/>
                <a:latin typeface="Calibri"/>
                <a:ea typeface="Calibri"/>
                <a:cs typeface="Calibri"/>
                <a:sym typeface="Calibri"/>
              </a:rPr>
              <a:t>ESTRUCTURA DEL PROYECTO</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chemeClr val="bg1"/>
                </a:solidFill>
                <a:effectLst/>
                <a:uLnTx/>
                <a:uFillTx/>
                <a:latin typeface="Calibri"/>
                <a:ea typeface="Calibri"/>
                <a:cs typeface="Calibri"/>
                <a:sym typeface="Calibri"/>
              </a:rPr>
              <a:t>INICIO DE SESIÓN</a:t>
            </a:r>
            <a:r>
              <a:rPr kumimoji="0" lang="es-ES" sz="1500" b="1" i="0" u="none" strike="noStrike" kern="0" cap="none" spc="0" normalizeH="0" baseline="0" noProof="0">
                <a:ln>
                  <a:noFill/>
                </a:ln>
                <a:solidFill>
                  <a:srgbClr val="FFFFFF"/>
                </a:solidFill>
                <a:effectLst/>
                <a:uLnTx/>
                <a:uFillTx/>
                <a:latin typeface="Calibri"/>
                <a:ea typeface="Calibri"/>
                <a:cs typeface="Calibri"/>
                <a:sym typeface="Calibri"/>
              </a:rPr>
              <a:t>	</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chemeClr val="bg1"/>
                </a:solidFill>
                <a:effectLst/>
                <a:uLnTx/>
                <a:uFillTx/>
                <a:latin typeface="Calibri"/>
                <a:ea typeface="Calibri"/>
                <a:cs typeface="Calibri"/>
                <a:sym typeface="Calibri"/>
              </a:rPr>
              <a:t>PRIVILEGIOS DE USUARIO Y SEGURIDAD</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chemeClr val="bg1"/>
                </a:solidFill>
                <a:effectLst/>
                <a:uLnTx/>
                <a:uFillTx/>
                <a:latin typeface="Calibri"/>
                <a:ea typeface="Calibri"/>
                <a:cs typeface="Calibri"/>
                <a:sym typeface="Calibri"/>
              </a:rPr>
              <a:t>RECUPERACIÓN DE CONTRASEÑA</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chemeClr val="bg1"/>
                </a:solidFill>
                <a:effectLst/>
                <a:uLnTx/>
                <a:uFillTx/>
                <a:latin typeface="Calibri"/>
                <a:ea typeface="Calibri"/>
                <a:cs typeface="Calibri"/>
                <a:sym typeface="Calibri"/>
              </a:rPr>
              <a:t>ACTUALIZAR DE PERFIL.</a:t>
            </a:r>
            <a:r>
              <a:rPr kumimoji="0" lang="es-ES" sz="1500" b="1" i="0" u="none" strike="noStrike" kern="0" cap="none" spc="0" normalizeH="0" baseline="0" noProof="0">
                <a:ln>
                  <a:noFill/>
                </a:ln>
                <a:solidFill>
                  <a:srgbClr val="FFFF00"/>
                </a:solidFill>
                <a:effectLst/>
                <a:uLnTx/>
                <a:uFillTx/>
                <a:latin typeface="Calibri"/>
                <a:ea typeface="Calibri"/>
                <a:cs typeface="Calibri"/>
                <a:sym typeface="Calibri"/>
              </a:rPr>
              <a:t>	</a:t>
            </a:r>
          </a:p>
          <a:p>
            <a:pPr marL="306000" marR="0" lvl="0"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600" b="1" i="0" u="none" strike="noStrike" kern="0" cap="none" spc="0" normalizeH="0" baseline="0" noProof="0">
                <a:ln>
                  <a:noFill/>
                </a:ln>
                <a:solidFill>
                  <a:schemeClr val="bg1"/>
                </a:solidFill>
                <a:effectLst/>
                <a:uLnTx/>
                <a:uFillTx/>
                <a:latin typeface="Calibri"/>
                <a:ea typeface="Calibri"/>
                <a:cs typeface="Calibri"/>
                <a:sym typeface="Calibri"/>
              </a:rPr>
              <a:t>CONCLUSIONES</a:t>
            </a:r>
            <a:r>
              <a:rPr kumimoji="0" lang="es-ES" sz="1600" b="1" i="0" u="none" strike="noStrike" kern="0" cap="none" spc="0" normalizeH="0" baseline="0" noProof="0">
                <a:ln>
                  <a:noFill/>
                </a:ln>
                <a:solidFill>
                  <a:srgbClr val="FFFF00"/>
                </a:solidFill>
                <a:effectLst/>
                <a:uLnTx/>
                <a:uFillTx/>
                <a:latin typeface="Calibri"/>
                <a:ea typeface="Calibri"/>
                <a:cs typeface="Calibri"/>
                <a:sym typeface="Calibri"/>
              </a:rPr>
              <a:t>	</a:t>
            </a:r>
          </a:p>
          <a:p>
            <a:pPr marL="306000" marR="0" lvl="0"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600" b="1" i="0" u="none" strike="noStrike" kern="0" cap="none" spc="0" normalizeH="0" baseline="0" noProof="0">
                <a:ln>
                  <a:noFill/>
                </a:ln>
                <a:solidFill>
                  <a:srgbClr val="FFFF00"/>
                </a:solidFill>
                <a:effectLst/>
                <a:uLnTx/>
                <a:uFillTx/>
                <a:latin typeface="Calibri"/>
                <a:ea typeface="Calibri"/>
                <a:cs typeface="Calibri"/>
                <a:sym typeface="Calibri"/>
              </a:rPr>
              <a:t>RECOMENDACIONES</a:t>
            </a:r>
            <a:r>
              <a:rPr kumimoji="0" lang="es-ES" sz="1600" b="1" i="0" u="none" strike="noStrike" kern="0" cap="none" spc="0" normalizeH="0" baseline="0" noProof="0">
                <a:ln>
                  <a:noFill/>
                </a:ln>
                <a:solidFill>
                  <a:srgbClr val="FFFFFF"/>
                </a:solidFill>
                <a:effectLst/>
                <a:uLnTx/>
                <a:uFillTx/>
                <a:latin typeface="Calibri"/>
                <a:ea typeface="Calibri"/>
                <a:cs typeface="Calibri"/>
                <a:sym typeface="Calibri"/>
              </a:rPr>
              <a:t>	</a:t>
            </a:r>
          </a:p>
          <a:p>
            <a:pPr marL="306000" marR="0" lvl="0"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600" b="1" i="0" u="none" strike="noStrike" kern="0" cap="none" spc="0" normalizeH="0" baseline="0" noProof="0">
                <a:ln>
                  <a:noFill/>
                </a:ln>
                <a:solidFill>
                  <a:srgbClr val="FFFFFF"/>
                </a:solidFill>
                <a:effectLst/>
                <a:uLnTx/>
                <a:uFillTx/>
                <a:latin typeface="Calibri"/>
                <a:ea typeface="Calibri"/>
                <a:cs typeface="Calibri"/>
                <a:sym typeface="Calibri"/>
              </a:rPr>
              <a:t>REFERENCIAS</a:t>
            </a:r>
            <a:endParaRPr kumimoji="0" lang="es-ES" sz="2100" b="1" i="0" u="none" strike="noStrike" kern="0" cap="none" spc="0" normalizeH="0" baseline="0" noProof="0">
              <a:ln>
                <a:noFill/>
              </a:ln>
              <a:solidFill>
                <a:srgbClr val="FFFFFF"/>
              </a:solidFill>
              <a:effectLst/>
              <a:uLnTx/>
              <a:uFillTx/>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6"/>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s-ES"/>
              <a:t>BIBLIOGRAFÍA</a:t>
            </a:r>
            <a:endParaRPr/>
          </a:p>
        </p:txBody>
      </p:sp>
      <p:sp>
        <p:nvSpPr>
          <p:cNvPr id="5" name="Google Shape;138;p4">
            <a:extLst>
              <a:ext uri="{FF2B5EF4-FFF2-40B4-BE49-F238E27FC236}">
                <a16:creationId xmlns:a16="http://schemas.microsoft.com/office/drawing/2014/main" id="{5CEF5969-2CA6-49A2-AEEC-656E11ECF6BB}"/>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306000" marR="0" lvl="0"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600" b="1" i="0" u="none" strike="noStrike" kern="0" cap="none" spc="0" normalizeH="0" baseline="0" noProof="0">
                <a:ln>
                  <a:noFill/>
                </a:ln>
                <a:solidFill>
                  <a:srgbClr val="FFFFFF"/>
                </a:solidFill>
                <a:effectLst/>
                <a:uLnTx/>
                <a:uFillTx/>
                <a:latin typeface="Calibri"/>
                <a:ea typeface="Calibri"/>
                <a:cs typeface="Calibri"/>
                <a:sym typeface="Calibri"/>
              </a:rPr>
              <a:t>OBJETIVOS		</a:t>
            </a:r>
          </a:p>
          <a:p>
            <a:pPr marL="306000" marR="0" lvl="0"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600" b="1" i="0" u="none" strike="noStrike" kern="0" cap="none" spc="0" normalizeH="0" baseline="0" noProof="0">
                <a:ln>
                  <a:noFill/>
                </a:ln>
                <a:solidFill>
                  <a:schemeClr val="bg1"/>
                </a:solidFill>
                <a:effectLst/>
                <a:uLnTx/>
                <a:uFillTx/>
                <a:latin typeface="Calibri"/>
                <a:ea typeface="Calibri"/>
                <a:cs typeface="Calibri"/>
                <a:sym typeface="Calibri"/>
              </a:rPr>
              <a:t>MARCO TEÓRICO	</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rgbClr val="FFFFFF"/>
                </a:solidFill>
                <a:effectLst/>
                <a:uLnTx/>
                <a:uFillTx/>
                <a:latin typeface="Calibri"/>
                <a:ea typeface="Calibri"/>
                <a:cs typeface="Calibri"/>
                <a:sym typeface="Calibri"/>
              </a:rPr>
              <a:t>MICROSOFT VISUAL STUDIO	</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rgbClr val="FFFFFF"/>
                </a:solidFill>
                <a:effectLst/>
                <a:uLnTx/>
                <a:uFillTx/>
                <a:latin typeface="Calibri"/>
                <a:ea typeface="Calibri"/>
                <a:cs typeface="Calibri"/>
                <a:sym typeface="Calibri"/>
              </a:rPr>
              <a:t>MICROSOFT SQL SERVER	</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rgbClr val="FFFFFF"/>
                </a:solidFill>
                <a:effectLst/>
                <a:uLnTx/>
                <a:uFillTx/>
                <a:latin typeface="Calibri"/>
                <a:ea typeface="Calibri"/>
                <a:cs typeface="Calibri"/>
                <a:sym typeface="Calibri"/>
              </a:rPr>
              <a:t>DDL Y DML	</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rgbClr val="FFFFFF"/>
                </a:solidFill>
                <a:effectLst/>
                <a:uLnTx/>
                <a:uFillTx/>
                <a:latin typeface="Calibri"/>
                <a:ea typeface="Calibri"/>
                <a:cs typeface="Calibri"/>
                <a:sym typeface="Calibri"/>
              </a:rPr>
              <a:t>C#	</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rgbClr val="FFFF00"/>
                </a:solidFill>
                <a:effectLst/>
                <a:uLnTx/>
                <a:uFillTx/>
                <a:latin typeface="Calibri"/>
                <a:ea typeface="Calibri"/>
                <a:cs typeface="Calibri"/>
                <a:sym typeface="Calibri"/>
              </a:rPr>
              <a:t>.</a:t>
            </a:r>
            <a:r>
              <a:rPr kumimoji="0" lang="es-ES" sz="1500" b="1" i="0" u="none" strike="noStrike" kern="0" cap="none" spc="0" normalizeH="0" baseline="0" noProof="0">
                <a:ln>
                  <a:noFill/>
                </a:ln>
                <a:solidFill>
                  <a:srgbClr val="FFFFFF"/>
                </a:solidFill>
                <a:effectLst/>
                <a:uLnTx/>
                <a:uFillTx/>
                <a:latin typeface="Calibri"/>
                <a:ea typeface="Calibri"/>
                <a:cs typeface="Calibri"/>
                <a:sym typeface="Calibri"/>
              </a:rPr>
              <a:t>NET FRAMEWORK	</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rgbClr val="FFFFFF"/>
                </a:solidFill>
                <a:effectLst/>
                <a:uLnTx/>
                <a:uFillTx/>
                <a:latin typeface="Calibri"/>
                <a:ea typeface="Calibri"/>
                <a:cs typeface="Calibri"/>
                <a:sym typeface="Calibri"/>
              </a:rPr>
              <a:t>WINDOWS FORMS	</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rgbClr val="FFFFFF"/>
                </a:solidFill>
                <a:effectLst/>
                <a:uLnTx/>
                <a:uFillTx/>
                <a:latin typeface="Calibri"/>
                <a:ea typeface="Calibri"/>
                <a:cs typeface="Calibri"/>
                <a:sym typeface="Calibri"/>
              </a:rPr>
              <a:t>PERSISTENCIA DE LA INFORMACIÓN</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chemeClr val="bg1"/>
                </a:solidFill>
                <a:effectLst/>
                <a:uLnTx/>
                <a:uFillTx/>
                <a:latin typeface="Calibri"/>
                <a:ea typeface="Calibri"/>
                <a:cs typeface="Calibri"/>
                <a:sym typeface="Calibri"/>
              </a:rPr>
              <a:t>MVC </a:t>
            </a:r>
          </a:p>
          <a:p>
            <a:pPr marL="306000" marR="0" lvl="0"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600" b="1" i="0" u="none" strike="noStrike" kern="0" cap="none" spc="0" normalizeH="0" baseline="0" noProof="0">
                <a:ln>
                  <a:noFill/>
                </a:ln>
                <a:solidFill>
                  <a:schemeClr val="bg1"/>
                </a:solidFill>
                <a:effectLst/>
                <a:uLnTx/>
                <a:uFillTx/>
                <a:latin typeface="Calibri"/>
                <a:ea typeface="Calibri"/>
                <a:cs typeface="Calibri"/>
                <a:sym typeface="Calibri"/>
              </a:rPr>
              <a:t>DESARROLLO</a:t>
            </a:r>
            <a:r>
              <a:rPr kumimoji="0" lang="es-ES" sz="1600" b="1" i="0" u="none" strike="noStrike" kern="0" cap="none" spc="0" normalizeH="0" baseline="0" noProof="0">
                <a:ln>
                  <a:noFill/>
                </a:ln>
                <a:solidFill>
                  <a:srgbClr val="FFFFFF"/>
                </a:solidFill>
                <a:effectLst/>
                <a:uLnTx/>
                <a:uFillTx/>
                <a:latin typeface="Calibri"/>
                <a:ea typeface="Calibri"/>
                <a:cs typeface="Calibri"/>
                <a:sym typeface="Calibri"/>
              </a:rPr>
              <a:t>	</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chemeClr val="bg1"/>
                </a:solidFill>
                <a:effectLst/>
                <a:uLnTx/>
                <a:uFillTx/>
                <a:latin typeface="Calibri"/>
                <a:ea typeface="Calibri"/>
                <a:cs typeface="Calibri"/>
                <a:sym typeface="Calibri"/>
              </a:rPr>
              <a:t>DESARROLLO DEL PROYECTO</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chemeClr val="bg1"/>
                </a:solidFill>
                <a:effectLst/>
                <a:uLnTx/>
                <a:uFillTx/>
                <a:latin typeface="Calibri"/>
                <a:ea typeface="Calibri"/>
                <a:cs typeface="Calibri"/>
                <a:sym typeface="Calibri"/>
              </a:rPr>
              <a:t>ESTRUCTURA DEL PROYECTO</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chemeClr val="bg1"/>
                </a:solidFill>
                <a:effectLst/>
                <a:uLnTx/>
                <a:uFillTx/>
                <a:latin typeface="Calibri"/>
                <a:ea typeface="Calibri"/>
                <a:cs typeface="Calibri"/>
                <a:sym typeface="Calibri"/>
              </a:rPr>
              <a:t>INICIO DE SESIÓN</a:t>
            </a:r>
            <a:r>
              <a:rPr kumimoji="0" lang="es-ES" sz="1500" b="1" i="0" u="none" strike="noStrike" kern="0" cap="none" spc="0" normalizeH="0" baseline="0" noProof="0">
                <a:ln>
                  <a:noFill/>
                </a:ln>
                <a:solidFill>
                  <a:srgbClr val="FFFFFF"/>
                </a:solidFill>
                <a:effectLst/>
                <a:uLnTx/>
                <a:uFillTx/>
                <a:latin typeface="Calibri"/>
                <a:ea typeface="Calibri"/>
                <a:cs typeface="Calibri"/>
                <a:sym typeface="Calibri"/>
              </a:rPr>
              <a:t>	</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chemeClr val="bg1"/>
                </a:solidFill>
                <a:effectLst/>
                <a:uLnTx/>
                <a:uFillTx/>
                <a:latin typeface="Calibri"/>
                <a:ea typeface="Calibri"/>
                <a:cs typeface="Calibri"/>
                <a:sym typeface="Calibri"/>
              </a:rPr>
              <a:t>PRIVILEGIOS DE USUARIO Y SEGURIDAD</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chemeClr val="bg1"/>
                </a:solidFill>
                <a:effectLst/>
                <a:uLnTx/>
                <a:uFillTx/>
                <a:latin typeface="Calibri"/>
                <a:ea typeface="Calibri"/>
                <a:cs typeface="Calibri"/>
                <a:sym typeface="Calibri"/>
              </a:rPr>
              <a:t>RECUPERACIÓN DE CONTRASEÑA</a:t>
            </a:r>
          </a:p>
          <a:p>
            <a:pPr marL="763200" marR="0" lvl="1"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500" b="1" i="0" u="none" strike="noStrike" kern="0" cap="none" spc="0" normalizeH="0" baseline="0" noProof="0">
                <a:ln>
                  <a:noFill/>
                </a:ln>
                <a:solidFill>
                  <a:schemeClr val="bg1"/>
                </a:solidFill>
                <a:effectLst/>
                <a:uLnTx/>
                <a:uFillTx/>
                <a:latin typeface="Calibri"/>
                <a:ea typeface="Calibri"/>
                <a:cs typeface="Calibri"/>
                <a:sym typeface="Calibri"/>
              </a:rPr>
              <a:t>ACTUALIZAR DE PERFIL.</a:t>
            </a:r>
            <a:r>
              <a:rPr kumimoji="0" lang="es-ES" sz="1500" b="1" i="0" u="none" strike="noStrike" kern="0" cap="none" spc="0" normalizeH="0" baseline="0" noProof="0">
                <a:ln>
                  <a:noFill/>
                </a:ln>
                <a:solidFill>
                  <a:srgbClr val="FFFF00"/>
                </a:solidFill>
                <a:effectLst/>
                <a:uLnTx/>
                <a:uFillTx/>
                <a:latin typeface="Calibri"/>
                <a:ea typeface="Calibri"/>
                <a:cs typeface="Calibri"/>
                <a:sym typeface="Calibri"/>
              </a:rPr>
              <a:t>	</a:t>
            </a:r>
          </a:p>
          <a:p>
            <a:pPr marL="306000" marR="0" lvl="0"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600" b="1" i="0" u="none" strike="noStrike" kern="0" cap="none" spc="0" normalizeH="0" baseline="0" noProof="0">
                <a:ln>
                  <a:noFill/>
                </a:ln>
                <a:solidFill>
                  <a:schemeClr val="bg1"/>
                </a:solidFill>
                <a:effectLst/>
                <a:uLnTx/>
                <a:uFillTx/>
                <a:latin typeface="Calibri"/>
                <a:ea typeface="Calibri"/>
                <a:cs typeface="Calibri"/>
                <a:sym typeface="Calibri"/>
              </a:rPr>
              <a:t>CONCLUSIONES</a:t>
            </a:r>
            <a:r>
              <a:rPr kumimoji="0" lang="es-ES" sz="1600" b="1" i="0" u="none" strike="noStrike" kern="0" cap="none" spc="0" normalizeH="0" baseline="0" noProof="0">
                <a:ln>
                  <a:noFill/>
                </a:ln>
                <a:solidFill>
                  <a:srgbClr val="FFFF00"/>
                </a:solidFill>
                <a:effectLst/>
                <a:uLnTx/>
                <a:uFillTx/>
                <a:latin typeface="Calibri"/>
                <a:ea typeface="Calibri"/>
                <a:cs typeface="Calibri"/>
                <a:sym typeface="Calibri"/>
              </a:rPr>
              <a:t>	</a:t>
            </a:r>
          </a:p>
          <a:p>
            <a:pPr marL="306000" marR="0" lvl="0"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600" b="1" i="0" u="none" strike="noStrike" kern="0" cap="none" spc="0" normalizeH="0" baseline="0" noProof="0">
                <a:ln>
                  <a:noFill/>
                </a:ln>
                <a:solidFill>
                  <a:srgbClr val="FFFFFF"/>
                </a:solidFill>
                <a:effectLst/>
                <a:uLnTx/>
                <a:uFillTx/>
                <a:latin typeface="Calibri"/>
                <a:ea typeface="Calibri"/>
                <a:cs typeface="Calibri"/>
                <a:sym typeface="Calibri"/>
              </a:rPr>
              <a:t>RECOMENDACIONES	</a:t>
            </a:r>
          </a:p>
          <a:p>
            <a:pPr marL="306000" marR="0" lvl="0" indent="-334194" algn="l" defTabSz="914400" rtl="0" eaLnBrk="1" fontAlgn="auto" latinLnBrk="0" hangingPunct="1">
              <a:lnSpc>
                <a:spcPct val="100000"/>
              </a:lnSpc>
              <a:spcBef>
                <a:spcPts val="0"/>
              </a:spcBef>
              <a:spcAft>
                <a:spcPts val="0"/>
              </a:spcAft>
              <a:buClr>
                <a:srgbClr val="FFFFFF"/>
              </a:buClr>
              <a:buSzPts val="2100"/>
              <a:buFont typeface="Noto Sans Symbols"/>
              <a:buChar char="◼"/>
              <a:tabLst/>
              <a:defRPr/>
            </a:pPr>
            <a:r>
              <a:rPr kumimoji="0" lang="es-ES" sz="1600" b="1" i="0" u="none" strike="noStrike" kern="0" cap="none" spc="0" normalizeH="0" baseline="0" noProof="0">
                <a:ln>
                  <a:noFill/>
                </a:ln>
                <a:solidFill>
                  <a:srgbClr val="FFFF00"/>
                </a:solidFill>
                <a:effectLst/>
                <a:uLnTx/>
                <a:uFillTx/>
                <a:latin typeface="Calibri"/>
                <a:ea typeface="Calibri"/>
                <a:cs typeface="Calibri"/>
                <a:sym typeface="Calibri"/>
              </a:rPr>
              <a:t>REFERENCIAS</a:t>
            </a:r>
            <a:endParaRPr kumimoji="0" lang="es-ES" sz="2100" b="1" i="0" u="none" strike="noStrike" kern="0" cap="none" spc="0" normalizeH="0" baseline="0" noProof="0">
              <a:ln>
                <a:noFill/>
              </a:ln>
              <a:solidFill>
                <a:srgbClr val="FFFF00"/>
              </a:solidFill>
              <a:effectLst/>
              <a:uLnTx/>
              <a:uFillTx/>
              <a:latin typeface="Calibri"/>
              <a:ea typeface="Calibri"/>
              <a:cs typeface="Calibri"/>
              <a:sym typeface="Calibri"/>
            </a:endParaRPr>
          </a:p>
        </p:txBody>
      </p:sp>
      <p:graphicFrame>
        <p:nvGraphicFramePr>
          <p:cNvPr id="9" name="Tabla 8">
            <a:extLst>
              <a:ext uri="{FF2B5EF4-FFF2-40B4-BE49-F238E27FC236}">
                <a16:creationId xmlns:a16="http://schemas.microsoft.com/office/drawing/2014/main" id="{2851CB40-0558-4F92-9F0D-826FFBE31B87}"/>
              </a:ext>
            </a:extLst>
          </p:cNvPr>
          <p:cNvGraphicFramePr>
            <a:graphicFrameLocks noGrp="1"/>
          </p:cNvGraphicFramePr>
          <p:nvPr>
            <p:extLst>
              <p:ext uri="{D42A27DB-BD31-4B8C-83A1-F6EECF244321}">
                <p14:modId xmlns:p14="http://schemas.microsoft.com/office/powerpoint/2010/main" val="3861712020"/>
              </p:ext>
            </p:extLst>
          </p:nvPr>
        </p:nvGraphicFramePr>
        <p:xfrm>
          <a:off x="864528" y="2184750"/>
          <a:ext cx="7687330" cy="3825464"/>
        </p:xfrm>
        <a:graphic>
          <a:graphicData uri="http://schemas.openxmlformats.org/drawingml/2006/table">
            <a:tbl>
              <a:tblPr firstRow="1" firstCol="1" bandRow="1">
                <a:tableStyleId>{2D5ABB26-0587-4C30-8999-92F81FD0307C}</a:tableStyleId>
              </a:tblPr>
              <a:tblGrid>
                <a:gridCol w="7534484">
                  <a:extLst>
                    <a:ext uri="{9D8B030D-6E8A-4147-A177-3AD203B41FA5}">
                      <a16:colId xmlns:a16="http://schemas.microsoft.com/office/drawing/2014/main" val="1704365051"/>
                    </a:ext>
                  </a:extLst>
                </a:gridCol>
                <a:gridCol w="152846">
                  <a:extLst>
                    <a:ext uri="{9D8B030D-6E8A-4147-A177-3AD203B41FA5}">
                      <a16:colId xmlns:a16="http://schemas.microsoft.com/office/drawing/2014/main" val="1696731967"/>
                    </a:ext>
                  </a:extLst>
                </a:gridCol>
              </a:tblGrid>
              <a:tr h="335875">
                <a:tc gridSpan="2">
                  <a:txBody>
                    <a:bodyPr/>
                    <a:lstStyle/>
                    <a:p>
                      <a:pPr marL="171450" marR="0" indent="-171450" algn="just">
                        <a:spcBef>
                          <a:spcPts val="450"/>
                        </a:spcBef>
                        <a:spcAft>
                          <a:spcPts val="600"/>
                        </a:spcAft>
                        <a:buFont typeface="Arial" panose="020B0604020202020204" pitchFamily="34" charset="0"/>
                        <a:buChar char="•"/>
                      </a:pPr>
                      <a:r>
                        <a:rPr lang="es-ES" sz="1200">
                          <a:effectLst/>
                        </a:rPr>
                        <a:t>Wikipedia, «Microsoft Visual Studio,» 2020. [En línea]. </a:t>
                      </a:r>
                      <a:r>
                        <a:rPr lang="en-US" sz="1200">
                          <a:effectLst/>
                        </a:rPr>
                        <a:t>Available: https://en.wikipedia.org/wiki/Microsoft_Visual_Studio. </a:t>
                      </a:r>
                      <a:r>
                        <a:rPr lang="es-ES" sz="1200">
                          <a:effectLst/>
                        </a:rPr>
                        <a:t>[Último acceso: 02 Enero 2022].</a:t>
                      </a:r>
                      <a:endParaRPr lang="en-US" sz="1200">
                        <a:effectLst/>
                        <a:latin typeface="Arial" panose="020B0604020202020204" pitchFamily="34" charset="0"/>
                        <a:ea typeface="Carlito"/>
                        <a:cs typeface="Carlito"/>
                      </a:endParaRPr>
                    </a:p>
                  </a:txBody>
                  <a:tcPr marL="6638" marR="6638" marT="6638" marB="6638"/>
                </a:tc>
                <a:tc hMerge="1">
                  <a:txBody>
                    <a:bodyPr/>
                    <a:lstStyle/>
                    <a:p>
                      <a:endParaRPr lang="es-CO"/>
                    </a:p>
                  </a:txBody>
                  <a:tcPr/>
                </a:tc>
                <a:extLst>
                  <a:ext uri="{0D108BD9-81ED-4DB2-BD59-A6C34878D82A}">
                    <a16:rowId xmlns:a16="http://schemas.microsoft.com/office/drawing/2014/main" val="2626968018"/>
                  </a:ext>
                </a:extLst>
              </a:tr>
              <a:tr h="335875">
                <a:tc>
                  <a:txBody>
                    <a:bodyPr/>
                    <a:lstStyle/>
                    <a:p>
                      <a:pPr marL="171450" marR="0" indent="-171450" algn="just">
                        <a:spcBef>
                          <a:spcPts val="450"/>
                        </a:spcBef>
                        <a:spcAft>
                          <a:spcPts val="600"/>
                        </a:spcAft>
                        <a:buFont typeface="Arial" panose="020B0604020202020204" pitchFamily="34" charset="0"/>
                        <a:buChar char="•"/>
                      </a:pPr>
                      <a:r>
                        <a:rPr lang="es-ES" sz="1200">
                          <a:effectLst/>
                        </a:rPr>
                        <a:t>Wikipedia, «Microsoft SQL Server,» 2021. [En línea]. </a:t>
                      </a:r>
                      <a:r>
                        <a:rPr lang="en-US" sz="1200">
                          <a:effectLst/>
                        </a:rPr>
                        <a:t>Available: https://en.wikipedia.org/wiki/Microsoft_SQL_Server. </a:t>
                      </a:r>
                      <a:r>
                        <a:rPr lang="es-ES" sz="1200">
                          <a:effectLst/>
                        </a:rPr>
                        <a:t>[Último acceso: 02 Enero 2022].</a:t>
                      </a:r>
                      <a:endParaRPr lang="en-US" sz="1200">
                        <a:effectLst/>
                        <a:latin typeface="Arial" panose="020B0604020202020204" pitchFamily="34" charset="0"/>
                        <a:ea typeface="Carlito"/>
                        <a:cs typeface="Carlito"/>
                      </a:endParaRPr>
                    </a:p>
                  </a:txBody>
                  <a:tcPr marL="6638" marR="6638" marT="6638" marB="6638"/>
                </a:tc>
                <a:tc>
                  <a:txBody>
                    <a:bodyPr/>
                    <a:lstStyle/>
                    <a:p>
                      <a:endParaRPr lang="es-CO" sz="1000"/>
                    </a:p>
                  </a:txBody>
                  <a:tcPr marL="63723" marR="63723" marT="31862" marB="31862"/>
                </a:tc>
                <a:extLst>
                  <a:ext uri="{0D108BD9-81ED-4DB2-BD59-A6C34878D82A}">
                    <a16:rowId xmlns:a16="http://schemas.microsoft.com/office/drawing/2014/main" val="2464659185"/>
                  </a:ext>
                </a:extLst>
              </a:tr>
              <a:tr h="454471">
                <a:tc>
                  <a:txBody>
                    <a:bodyPr/>
                    <a:lstStyle/>
                    <a:p>
                      <a:pPr marL="171450" marR="0" indent="-171450" algn="just">
                        <a:spcBef>
                          <a:spcPts val="450"/>
                        </a:spcBef>
                        <a:spcAft>
                          <a:spcPts val="600"/>
                        </a:spcAft>
                        <a:buFont typeface="Arial" panose="020B0604020202020204" pitchFamily="34" charset="0"/>
                        <a:buChar char="•"/>
                      </a:pPr>
                      <a:r>
                        <a:rPr lang="en-US" sz="1200">
                          <a:effectLst/>
                        </a:rPr>
                        <a:t>GeeksforGeeks, «Difference between DDL and DML in DBMS,» GeeksforGeeks, [En línea]. Available: https://www.geeksforgeeks.org/difference-between-ddl-and-dml-in-dbms/. </a:t>
                      </a:r>
                      <a:r>
                        <a:rPr lang="es-ES" sz="1200">
                          <a:effectLst/>
                        </a:rPr>
                        <a:t>[Último acceso: 20 Enero 2022].</a:t>
                      </a:r>
                      <a:endParaRPr lang="en-US" sz="1200">
                        <a:effectLst/>
                        <a:latin typeface="Arial" panose="020B0604020202020204" pitchFamily="34" charset="0"/>
                        <a:ea typeface="Carlito"/>
                        <a:cs typeface="Carlito"/>
                      </a:endParaRPr>
                    </a:p>
                  </a:txBody>
                  <a:tcPr marL="6638" marR="6638" marT="6638" marB="6638"/>
                </a:tc>
                <a:tc>
                  <a:txBody>
                    <a:bodyPr/>
                    <a:lstStyle/>
                    <a:p>
                      <a:endParaRPr lang="es-CO" sz="1000"/>
                    </a:p>
                  </a:txBody>
                  <a:tcPr marL="63723" marR="63723" marT="31862" marB="31862"/>
                </a:tc>
                <a:extLst>
                  <a:ext uri="{0D108BD9-81ED-4DB2-BD59-A6C34878D82A}">
                    <a16:rowId xmlns:a16="http://schemas.microsoft.com/office/drawing/2014/main" val="1418125585"/>
                  </a:ext>
                </a:extLst>
              </a:tr>
              <a:tr h="454471">
                <a:tc>
                  <a:txBody>
                    <a:bodyPr/>
                    <a:lstStyle/>
                    <a:p>
                      <a:pPr marL="171450" marR="0" indent="-171450" algn="just">
                        <a:spcBef>
                          <a:spcPts val="450"/>
                        </a:spcBef>
                        <a:spcAft>
                          <a:spcPts val="600"/>
                        </a:spcAft>
                        <a:buFont typeface="Arial" panose="020B0604020202020204" pitchFamily="34" charset="0"/>
                        <a:buChar char="•"/>
                      </a:pPr>
                      <a:r>
                        <a:rPr lang="es-ES" sz="1200">
                          <a:effectLst/>
                        </a:rPr>
                        <a:t>Wikipedia, «C Sharp,» 2021. [En línea]. </a:t>
                      </a:r>
                      <a:r>
                        <a:rPr lang="en-US" sz="1200">
                          <a:effectLst/>
                        </a:rPr>
                        <a:t>Available: https://en.wikipedia.org/wiki/C_Sharp_(programming_language). </a:t>
                      </a:r>
                      <a:r>
                        <a:rPr lang="es-ES" sz="1200">
                          <a:effectLst/>
                        </a:rPr>
                        <a:t>[Último acceso: 02 Enero 2022].</a:t>
                      </a:r>
                      <a:endParaRPr lang="en-US" sz="1200">
                        <a:effectLst/>
                        <a:latin typeface="Arial" panose="020B0604020202020204" pitchFamily="34" charset="0"/>
                        <a:ea typeface="Carlito"/>
                        <a:cs typeface="Carlito"/>
                      </a:endParaRPr>
                    </a:p>
                  </a:txBody>
                  <a:tcPr marL="6638" marR="6638" marT="6638" marB="6638"/>
                </a:tc>
                <a:tc>
                  <a:txBody>
                    <a:bodyPr/>
                    <a:lstStyle/>
                    <a:p>
                      <a:endParaRPr lang="es-CO" sz="1000"/>
                    </a:p>
                  </a:txBody>
                  <a:tcPr marL="63723" marR="63723" marT="31862" marB="31862"/>
                </a:tc>
                <a:extLst>
                  <a:ext uri="{0D108BD9-81ED-4DB2-BD59-A6C34878D82A}">
                    <a16:rowId xmlns:a16="http://schemas.microsoft.com/office/drawing/2014/main" val="2188970910"/>
                  </a:ext>
                </a:extLst>
              </a:tr>
              <a:tr h="454471">
                <a:tc>
                  <a:txBody>
                    <a:bodyPr/>
                    <a:lstStyle/>
                    <a:p>
                      <a:pPr marL="171450" marR="0" indent="-171450" algn="just">
                        <a:spcBef>
                          <a:spcPts val="450"/>
                        </a:spcBef>
                        <a:spcAft>
                          <a:spcPts val="600"/>
                        </a:spcAft>
                        <a:buFont typeface="Arial" panose="020B0604020202020204" pitchFamily="34" charset="0"/>
                        <a:buChar char="•"/>
                      </a:pPr>
                      <a:r>
                        <a:rPr lang="en-US" sz="1200">
                          <a:effectLst/>
                        </a:rPr>
                        <a:t>Microsoft, «What is .NET Framework?,» .NET, 2022. </a:t>
                      </a:r>
                      <a:r>
                        <a:rPr lang="es-ES" sz="1200">
                          <a:effectLst/>
                        </a:rPr>
                        <a:t>[En línea]. Available: https://dotnet.microsoft.com/en-us/learn/dotnet/what-is-dotnet-framework. [Último acceso: 20 Enero 2022].</a:t>
                      </a:r>
                      <a:endParaRPr lang="en-US" sz="1200">
                        <a:effectLst/>
                        <a:latin typeface="Arial" panose="020B0604020202020204" pitchFamily="34" charset="0"/>
                        <a:ea typeface="Carlito"/>
                        <a:cs typeface="Carlito"/>
                      </a:endParaRPr>
                    </a:p>
                  </a:txBody>
                  <a:tcPr marL="6638" marR="6638" marT="6638" marB="6638"/>
                </a:tc>
                <a:tc>
                  <a:txBody>
                    <a:bodyPr/>
                    <a:lstStyle/>
                    <a:p>
                      <a:endParaRPr lang="es-CO" sz="1000"/>
                    </a:p>
                  </a:txBody>
                  <a:tcPr marL="63723" marR="63723" marT="31862" marB="31862"/>
                </a:tc>
                <a:extLst>
                  <a:ext uri="{0D108BD9-81ED-4DB2-BD59-A6C34878D82A}">
                    <a16:rowId xmlns:a16="http://schemas.microsoft.com/office/drawing/2014/main" val="2888615489"/>
                  </a:ext>
                </a:extLst>
              </a:tr>
              <a:tr h="580147">
                <a:tc>
                  <a:txBody>
                    <a:bodyPr/>
                    <a:lstStyle/>
                    <a:p>
                      <a:pPr marL="171450" marR="0" indent="-171450" algn="just">
                        <a:spcBef>
                          <a:spcPts val="450"/>
                        </a:spcBef>
                        <a:spcAft>
                          <a:spcPts val="600"/>
                        </a:spcAft>
                        <a:buFont typeface="Arial" panose="020B0604020202020204" pitchFamily="34" charset="0"/>
                        <a:buChar char="•"/>
                      </a:pPr>
                      <a:r>
                        <a:rPr lang="en-US" sz="1200">
                          <a:effectLst/>
                        </a:rPr>
                        <a:t>Microsoft, «Desktop Guide (Windows Forms .NET),» Microsoft, 2022. </a:t>
                      </a:r>
                      <a:r>
                        <a:rPr lang="es-ES" sz="1200">
                          <a:effectLst/>
                        </a:rPr>
                        <a:t>[En línea]. Available: https://docs.microsoft.com/en-us/dotnet/desktop/winforms/overview/?view=netdesktop-6.0. [Último acceso: 20 Enero 2022].</a:t>
                      </a:r>
                      <a:endParaRPr lang="en-US" sz="1200">
                        <a:effectLst/>
                        <a:latin typeface="Arial" panose="020B0604020202020204" pitchFamily="34" charset="0"/>
                        <a:ea typeface="Carlito"/>
                        <a:cs typeface="Carlito"/>
                      </a:endParaRPr>
                    </a:p>
                  </a:txBody>
                  <a:tcPr marL="6638" marR="6638" marT="6638" marB="6638"/>
                </a:tc>
                <a:tc>
                  <a:txBody>
                    <a:bodyPr/>
                    <a:lstStyle/>
                    <a:p>
                      <a:endParaRPr lang="es-CO" sz="1000"/>
                    </a:p>
                  </a:txBody>
                  <a:tcPr marL="63723" marR="63723" marT="31862" marB="31862"/>
                </a:tc>
                <a:extLst>
                  <a:ext uri="{0D108BD9-81ED-4DB2-BD59-A6C34878D82A}">
                    <a16:rowId xmlns:a16="http://schemas.microsoft.com/office/drawing/2014/main" val="4281392889"/>
                  </a:ext>
                </a:extLst>
              </a:tr>
              <a:tr h="454471">
                <a:tc>
                  <a:txBody>
                    <a:bodyPr/>
                    <a:lstStyle/>
                    <a:p>
                      <a:pPr marL="171450" marR="0" indent="-171450" algn="just">
                        <a:spcBef>
                          <a:spcPts val="450"/>
                        </a:spcBef>
                        <a:spcAft>
                          <a:spcPts val="600"/>
                        </a:spcAft>
                        <a:buFont typeface="Arial" panose="020B0604020202020204" pitchFamily="34" charset="0"/>
                        <a:buChar char="•"/>
                      </a:pPr>
                      <a:r>
                        <a:rPr lang="es-ES" sz="1200">
                          <a:effectLst/>
                        </a:rPr>
                        <a:t>«Persistencia de la información,» Universidad Carlos III,, [En línea]. Available: http://www.it.uc3m.es/pbasanta/asng/course_notes/data_modeling_persistency_es.html. [Último acceso: 20 Enero 2022].</a:t>
                      </a:r>
                      <a:endParaRPr lang="en-US" sz="1200">
                        <a:effectLst/>
                        <a:latin typeface="Arial" panose="020B0604020202020204" pitchFamily="34" charset="0"/>
                        <a:ea typeface="Carlito"/>
                        <a:cs typeface="Carlito"/>
                      </a:endParaRPr>
                    </a:p>
                  </a:txBody>
                  <a:tcPr marL="6638" marR="6638" marT="6638" marB="6638"/>
                </a:tc>
                <a:tc>
                  <a:txBody>
                    <a:bodyPr/>
                    <a:lstStyle/>
                    <a:p>
                      <a:endParaRPr lang="es-CO" sz="1000"/>
                    </a:p>
                  </a:txBody>
                  <a:tcPr marL="63723" marR="63723" marT="31862" marB="31862"/>
                </a:tc>
                <a:extLst>
                  <a:ext uri="{0D108BD9-81ED-4DB2-BD59-A6C34878D82A}">
                    <a16:rowId xmlns:a16="http://schemas.microsoft.com/office/drawing/2014/main" val="4033580590"/>
                  </a:ext>
                </a:extLst>
              </a:tr>
              <a:tr h="454471">
                <a:tc>
                  <a:txBody>
                    <a:bodyPr/>
                    <a:lstStyle/>
                    <a:p>
                      <a:pPr marL="171450" marR="0" indent="-171450" algn="just">
                        <a:spcBef>
                          <a:spcPts val="450"/>
                        </a:spcBef>
                        <a:spcAft>
                          <a:spcPts val="600"/>
                        </a:spcAft>
                        <a:buFont typeface="Arial" panose="020B0604020202020204" pitchFamily="34" charset="0"/>
                        <a:buChar char="•"/>
                      </a:pPr>
                      <a:r>
                        <a:rPr lang="es-ES" sz="1200">
                          <a:effectLst/>
                        </a:rPr>
                        <a:t>U. d. Alicante, «DATAACCESS PRESENTACIÓN DOMINIO (MVC),» 2018. [En línea]. </a:t>
                      </a:r>
                      <a:r>
                        <a:rPr lang="es-ES" sz="1200" err="1">
                          <a:effectLst/>
                        </a:rPr>
                        <a:t>Available</a:t>
                      </a:r>
                      <a:r>
                        <a:rPr lang="es-ES" sz="1200">
                          <a:effectLst/>
                        </a:rPr>
                        <a:t>: https://si.ua.es/es/</a:t>
                      </a:r>
                      <a:r>
                        <a:rPr lang="es-ES" sz="1200" err="1">
                          <a:effectLst/>
                        </a:rPr>
                        <a:t>documentacion</a:t>
                      </a:r>
                      <a:r>
                        <a:rPr lang="es-ES" sz="1200">
                          <a:effectLst/>
                        </a:rPr>
                        <a:t>/asp-net-mvc-3/1-dia/DATAACCESS-PRESENTACIÓN-DOMINIO-mvc.html. [Último acceso: 26 Noviembre 2021].</a:t>
                      </a:r>
                      <a:endParaRPr lang="en-US" sz="1200">
                        <a:effectLst/>
                        <a:latin typeface="Arial" panose="020B0604020202020204" pitchFamily="34" charset="0"/>
                        <a:ea typeface="Carlito"/>
                        <a:cs typeface="Carlito"/>
                      </a:endParaRPr>
                    </a:p>
                  </a:txBody>
                  <a:tcPr marL="6638" marR="6638" marT="6638" marB="6638"/>
                </a:tc>
                <a:tc>
                  <a:txBody>
                    <a:bodyPr/>
                    <a:lstStyle/>
                    <a:p>
                      <a:endParaRPr lang="es-CO" sz="1000"/>
                    </a:p>
                  </a:txBody>
                  <a:tcPr marL="63723" marR="63723" marT="31862" marB="31862"/>
                </a:tc>
                <a:extLst>
                  <a:ext uri="{0D108BD9-81ED-4DB2-BD59-A6C34878D82A}">
                    <a16:rowId xmlns:a16="http://schemas.microsoft.com/office/drawing/2014/main" val="230055975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6"/>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s-ES" sz="2800" b="1" dirty="0">
                <a:effectLst/>
                <a:latin typeface="Arial" panose="020B0604020202020204" pitchFamily="34" charset="0"/>
                <a:ea typeface="Carlito"/>
                <a:cs typeface="Carlito"/>
              </a:rPr>
              <a:t>HISTORIA Y VERSIONES DE MYSQL</a:t>
            </a:r>
          </a:p>
        </p:txBody>
      </p:sp>
      <p:sp>
        <p:nvSpPr>
          <p:cNvPr id="154" name="Google Shape;154;p6"/>
          <p:cNvSpPr txBox="1">
            <a:spLocks noGrp="1"/>
          </p:cNvSpPr>
          <p:nvPr>
            <p:ph type="body" idx="1"/>
          </p:nvPr>
        </p:nvSpPr>
        <p:spPr>
          <a:xfrm>
            <a:off x="408347" y="2096772"/>
            <a:ext cx="8219838" cy="4059071"/>
          </a:xfrm>
          <a:prstGeom prst="rect">
            <a:avLst/>
          </a:prstGeom>
          <a:noFill/>
          <a:ln>
            <a:noFill/>
          </a:ln>
        </p:spPr>
        <p:txBody>
          <a:bodyPr spcFirstLastPara="1" wrap="square" lIns="91425" tIns="45700" rIns="91425" bIns="45700" anchor="ctr" anchorCtr="0">
            <a:normAutofit/>
          </a:bodyPr>
          <a:lstStyle/>
          <a:p>
            <a:pPr marL="123444" indent="0" algn="just" rtl="0">
              <a:spcBef>
                <a:spcPts val="1200"/>
              </a:spcBef>
              <a:spcAft>
                <a:spcPts val="1200"/>
              </a:spcAft>
              <a:buNone/>
            </a:pPr>
            <a:r>
              <a:rPr lang="es-ES" sz="1600" dirty="0">
                <a:effectLst/>
                <a:latin typeface="Times New Roman" panose="02020603050405020304" pitchFamily="18" charset="0"/>
                <a:ea typeface="Carlito"/>
                <a:cs typeface="Times New Roman" panose="02020603050405020304" pitchFamily="18" charset="0"/>
              </a:rPr>
              <a:t>La historia de MySQL comienza cuando Michael </a:t>
            </a:r>
            <a:r>
              <a:rPr lang="es-ES" sz="1600" dirty="0" err="1">
                <a:effectLst/>
                <a:latin typeface="Times New Roman" panose="02020603050405020304" pitchFamily="18" charset="0"/>
                <a:ea typeface="Carlito"/>
                <a:cs typeface="Times New Roman" panose="02020603050405020304" pitchFamily="18" charset="0"/>
              </a:rPr>
              <a:t>Widenius</a:t>
            </a:r>
            <a:r>
              <a:rPr lang="es-ES" sz="1600" dirty="0">
                <a:effectLst/>
                <a:latin typeface="Times New Roman" panose="02020603050405020304" pitchFamily="18" charset="0"/>
                <a:ea typeface="Carlito"/>
                <a:cs typeface="Times New Roman" panose="02020603050405020304" pitchFamily="18" charset="0"/>
              </a:rPr>
              <a:t>, un programador de software, buscaba una solución sencilla que permitiera dar salida a sus proyectos sin recurrir a soluciones de terceros. Al comienzo MySQL carecía de elementos considerados esenciales como la integridad referencial y transacciones pero a pesar de ello atrajo rápidamente a desarrolladores web.</a:t>
            </a:r>
          </a:p>
          <a:p>
            <a:pPr marL="123444" indent="0" algn="just" rtl="0">
              <a:spcBef>
                <a:spcPts val="1200"/>
              </a:spcBef>
              <a:spcAft>
                <a:spcPts val="1200"/>
              </a:spcAft>
              <a:buNone/>
            </a:pPr>
            <a:r>
              <a:rPr lang="es-ES" sz="1600" dirty="0">
                <a:effectLst/>
                <a:latin typeface="Times New Roman" panose="02020603050405020304" pitchFamily="18" charset="0"/>
                <a:ea typeface="Carlito"/>
                <a:cs typeface="Times New Roman" panose="02020603050405020304" pitchFamily="18" charset="0"/>
              </a:rPr>
              <a:t>Esto </a:t>
            </a:r>
            <a:r>
              <a:rPr lang="es-ES" sz="1600" dirty="0" err="1">
                <a:effectLst/>
                <a:latin typeface="Times New Roman" panose="02020603050405020304" pitchFamily="18" charset="0"/>
                <a:ea typeface="Carlito"/>
                <a:cs typeface="Times New Roman" panose="02020603050405020304" pitchFamily="18" charset="0"/>
              </a:rPr>
              <a:t>dió</a:t>
            </a:r>
            <a:r>
              <a:rPr lang="es-ES" sz="1600" dirty="0">
                <a:effectLst/>
                <a:latin typeface="Times New Roman" panose="02020603050405020304" pitchFamily="18" charset="0"/>
                <a:ea typeface="Carlito"/>
                <a:cs typeface="Times New Roman" panose="02020603050405020304" pitchFamily="18" charset="0"/>
              </a:rPr>
              <a:t> lugar a la fundación de la empresa MySQL AB (empresa fundada por David </a:t>
            </a:r>
            <a:r>
              <a:rPr lang="es-ES" sz="1600" dirty="0" err="1">
                <a:effectLst/>
                <a:latin typeface="Times New Roman" panose="02020603050405020304" pitchFamily="18" charset="0"/>
                <a:ea typeface="Carlito"/>
                <a:cs typeface="Times New Roman" panose="02020603050405020304" pitchFamily="18" charset="0"/>
              </a:rPr>
              <a:t>Axmark</a:t>
            </a:r>
            <a:r>
              <a:rPr lang="es-ES" sz="1600" dirty="0">
                <a:effectLst/>
                <a:latin typeface="Times New Roman" panose="02020603050405020304" pitchFamily="18" charset="0"/>
                <a:ea typeface="Carlito"/>
                <a:cs typeface="Times New Roman" panose="02020603050405020304" pitchFamily="18" charset="0"/>
              </a:rPr>
              <a:t>, Allan Larsson y Michael </a:t>
            </a:r>
            <a:r>
              <a:rPr lang="es-ES" sz="1600" dirty="0" err="1">
                <a:effectLst/>
                <a:latin typeface="Times New Roman" panose="02020603050405020304" pitchFamily="18" charset="0"/>
                <a:ea typeface="Carlito"/>
                <a:cs typeface="Times New Roman" panose="02020603050405020304" pitchFamily="18" charset="0"/>
              </a:rPr>
              <a:t>Widenius</a:t>
            </a:r>
            <a:r>
              <a:rPr lang="es-ES" sz="1600" dirty="0">
                <a:effectLst/>
                <a:latin typeface="Times New Roman" panose="02020603050405020304" pitchFamily="18" charset="0"/>
                <a:ea typeface="Carlito"/>
                <a:cs typeface="Times New Roman" panose="02020603050405020304" pitchFamily="18" charset="0"/>
              </a:rPr>
              <a:t>) para dar continuidad al proyecto. Posteriormente la empresa fue adquirida por Sun </a:t>
            </a:r>
            <a:r>
              <a:rPr lang="es-ES" sz="1600" dirty="0" err="1">
                <a:effectLst/>
                <a:latin typeface="Times New Roman" panose="02020603050405020304" pitchFamily="18" charset="0"/>
                <a:ea typeface="Carlito"/>
                <a:cs typeface="Times New Roman" panose="02020603050405020304" pitchFamily="18" charset="0"/>
              </a:rPr>
              <a:t>MicroSystems</a:t>
            </a:r>
            <a:r>
              <a:rPr lang="es-ES" sz="1600" dirty="0">
                <a:effectLst/>
                <a:latin typeface="Times New Roman" panose="02020603050405020304" pitchFamily="18" charset="0"/>
                <a:ea typeface="Carlito"/>
                <a:cs typeface="Times New Roman" panose="02020603050405020304" pitchFamily="18" charset="0"/>
              </a:rPr>
              <a:t> en 2008 quien </a:t>
            </a:r>
            <a:r>
              <a:rPr lang="es-ES" sz="1600" dirty="0" err="1">
                <a:effectLst/>
                <a:latin typeface="Times New Roman" panose="02020603050405020304" pitchFamily="18" charset="0"/>
                <a:ea typeface="Carlito"/>
                <a:cs typeface="Times New Roman" panose="02020603050405020304" pitchFamily="18" charset="0"/>
              </a:rPr>
              <a:t>vió</a:t>
            </a:r>
            <a:r>
              <a:rPr lang="es-ES" sz="1600" dirty="0">
                <a:effectLst/>
                <a:latin typeface="Times New Roman" panose="02020603050405020304" pitchFamily="18" charset="0"/>
                <a:ea typeface="Carlito"/>
                <a:cs typeface="Times New Roman" panose="02020603050405020304" pitchFamily="18" charset="0"/>
              </a:rPr>
              <a:t> en MySQL una solución para competir con su competidor Oracle quien, curiosamente, acabó por hacerse con la compañía en 2010.</a:t>
            </a:r>
          </a:p>
        </p:txBody>
      </p:sp>
      <p:sp>
        <p:nvSpPr>
          <p:cNvPr id="2" name="Google Shape;138;p4">
            <a:extLst>
              <a:ext uri="{FF2B5EF4-FFF2-40B4-BE49-F238E27FC236}">
                <a16:creationId xmlns:a16="http://schemas.microsoft.com/office/drawing/2014/main" id="{6F3E55AA-5CE0-B972-AEE6-9D8E63051207}"/>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bg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rgbClr val="FFFF00"/>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DESARROLLO	</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CREACIÓN Y CONFIGURACIÓN PROYECTO	</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719152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CO" sz="2800" b="1">
                <a:effectLst/>
                <a:latin typeface="Arial" panose="020B0604020202020204" pitchFamily="34" charset="0"/>
                <a:ea typeface="Arial" panose="020B0604020202020204" pitchFamily="34" charset="0"/>
              </a:rPr>
              <a:t>DDL Y DML</a:t>
            </a:r>
            <a:endParaRPr lang="en-US" sz="2800" b="1">
              <a:effectLst/>
              <a:latin typeface="Arial" panose="020B0604020202020204" pitchFamily="34" charset="0"/>
              <a:ea typeface="Arial" panose="020B0604020202020204" pitchFamily="34" charset="0"/>
            </a:endParaRPr>
          </a:p>
        </p:txBody>
      </p:sp>
      <p:sp>
        <p:nvSpPr>
          <p:cNvPr id="162" name="Google Shape;162;p7"/>
          <p:cNvSpPr txBox="1">
            <a:spLocks noGrp="1"/>
          </p:cNvSpPr>
          <p:nvPr>
            <p:ph type="body" idx="1"/>
          </p:nvPr>
        </p:nvSpPr>
        <p:spPr>
          <a:xfrm>
            <a:off x="446856" y="1715956"/>
            <a:ext cx="8456512" cy="2230402"/>
          </a:xfrm>
          <a:prstGeom prst="rect">
            <a:avLst/>
          </a:prstGeom>
          <a:noFill/>
          <a:ln>
            <a:noFill/>
          </a:ln>
        </p:spPr>
        <p:txBody>
          <a:bodyPr spcFirstLastPara="1" wrap="square" lIns="91425" tIns="45700" rIns="91425" bIns="45700" anchor="ctr" anchorCtr="0">
            <a:normAutofit/>
          </a:bodyPr>
          <a:lstStyle/>
          <a:p>
            <a:pPr marL="0" marR="0" indent="0" algn="just">
              <a:spcBef>
                <a:spcPts val="450"/>
              </a:spcBef>
              <a:spcAft>
                <a:spcPts val="600"/>
              </a:spcAft>
              <a:buNone/>
            </a:pPr>
            <a:r>
              <a:rPr lang="es-CO" sz="1600">
                <a:effectLst/>
                <a:latin typeface="Times New Roman" panose="02020603050405020304" pitchFamily="18" charset="0"/>
                <a:ea typeface="Carlito"/>
                <a:cs typeface="Times New Roman" panose="02020603050405020304" pitchFamily="18" charset="0"/>
              </a:rPr>
              <a:t>LAS SENTENCIAS SQL SE DIVIDEN EN DOS GRANDES CATEGORÍAS</a:t>
            </a:r>
            <a:r>
              <a:rPr lang="es-ES" sz="1600">
                <a:effectLst/>
                <a:latin typeface="Times New Roman" panose="02020603050405020304" pitchFamily="18" charset="0"/>
                <a:ea typeface="Carlito"/>
                <a:cs typeface="Times New Roman" panose="02020603050405020304" pitchFamily="18" charset="0"/>
              </a:rPr>
              <a:t>; LA PRIMERA DENOMINADA LENGUAJE DE DEFINICIÓN</a:t>
            </a:r>
            <a:r>
              <a:rPr lang="es-CO" sz="1600">
                <a:effectLst/>
                <a:latin typeface="Times New Roman" panose="02020603050405020304" pitchFamily="18" charset="0"/>
                <a:ea typeface="Carlito"/>
                <a:cs typeface="Times New Roman" panose="02020603050405020304" pitchFamily="18" charset="0"/>
              </a:rPr>
              <a:t> DE DATOS (DATA DEFINITION LANGUAGE DDL) Y LENGUAJE DE MANIPULACIÓN DE DATOS (DATA MANIPULATION LANGUAGE DML)</a:t>
            </a:r>
            <a:endParaRPr lang="en-US" sz="1600">
              <a:effectLst/>
              <a:latin typeface="Times New Roman" panose="02020603050405020304" pitchFamily="18" charset="0"/>
              <a:ea typeface="Carlito"/>
              <a:cs typeface="Times New Roman" panose="02020603050405020304" pitchFamily="18" charset="0"/>
            </a:endParaRPr>
          </a:p>
        </p:txBody>
      </p:sp>
      <p:graphicFrame>
        <p:nvGraphicFramePr>
          <p:cNvPr id="2" name="Tabla 2">
            <a:extLst>
              <a:ext uri="{FF2B5EF4-FFF2-40B4-BE49-F238E27FC236}">
                <a16:creationId xmlns:a16="http://schemas.microsoft.com/office/drawing/2014/main" id="{10902A49-B007-49BA-B282-034558ADB5C8}"/>
              </a:ext>
            </a:extLst>
          </p:cNvPr>
          <p:cNvGraphicFramePr>
            <a:graphicFrameLocks noGrp="1"/>
          </p:cNvGraphicFramePr>
          <p:nvPr>
            <p:extLst>
              <p:ext uri="{D42A27DB-BD31-4B8C-83A1-F6EECF244321}">
                <p14:modId xmlns:p14="http://schemas.microsoft.com/office/powerpoint/2010/main" val="1031647793"/>
              </p:ext>
            </p:extLst>
          </p:nvPr>
        </p:nvGraphicFramePr>
        <p:xfrm>
          <a:off x="1957137" y="3735581"/>
          <a:ext cx="5871410" cy="2055620"/>
        </p:xfrm>
        <a:graphic>
          <a:graphicData uri="http://schemas.openxmlformats.org/drawingml/2006/table">
            <a:tbl>
              <a:tblPr firstRow="1" bandRow="1">
                <a:tableStyleId>{5C22544A-7EE6-4342-B048-85BDC9FD1C3A}</a:tableStyleId>
              </a:tblPr>
              <a:tblGrid>
                <a:gridCol w="2935705">
                  <a:extLst>
                    <a:ext uri="{9D8B030D-6E8A-4147-A177-3AD203B41FA5}">
                      <a16:colId xmlns:a16="http://schemas.microsoft.com/office/drawing/2014/main" val="4058889659"/>
                    </a:ext>
                  </a:extLst>
                </a:gridCol>
                <a:gridCol w="2935705">
                  <a:extLst>
                    <a:ext uri="{9D8B030D-6E8A-4147-A177-3AD203B41FA5}">
                      <a16:colId xmlns:a16="http://schemas.microsoft.com/office/drawing/2014/main" val="3695244114"/>
                    </a:ext>
                  </a:extLst>
                </a:gridCol>
              </a:tblGrid>
              <a:tr h="411124">
                <a:tc>
                  <a:txBody>
                    <a:bodyPr/>
                    <a:lstStyle/>
                    <a:p>
                      <a:pPr algn="ctr"/>
                      <a:r>
                        <a:rPr lang="es-CO" b="1" i="1"/>
                        <a:t>DDL</a:t>
                      </a:r>
                    </a:p>
                  </a:txBody>
                  <a:tcPr/>
                </a:tc>
                <a:tc>
                  <a:txBody>
                    <a:bodyPr/>
                    <a:lstStyle/>
                    <a:p>
                      <a:pPr algn="ctr"/>
                      <a:r>
                        <a:rPr lang="es-CO" b="1" i="1"/>
                        <a:t>DML</a:t>
                      </a:r>
                    </a:p>
                  </a:txBody>
                  <a:tcPr/>
                </a:tc>
                <a:extLst>
                  <a:ext uri="{0D108BD9-81ED-4DB2-BD59-A6C34878D82A}">
                    <a16:rowId xmlns:a16="http://schemas.microsoft.com/office/drawing/2014/main" val="3358634264"/>
                  </a:ext>
                </a:extLst>
              </a:tr>
              <a:tr h="411124">
                <a:tc>
                  <a:txBody>
                    <a:bodyPr/>
                    <a:lstStyle/>
                    <a:p>
                      <a:r>
                        <a:rPr lang="es-CO"/>
                        <a:t>CREATE</a:t>
                      </a:r>
                    </a:p>
                  </a:txBody>
                  <a:tcPr/>
                </a:tc>
                <a:tc>
                  <a:txBody>
                    <a:bodyPr/>
                    <a:lstStyle/>
                    <a:p>
                      <a:r>
                        <a:rPr lang="es-CO"/>
                        <a:t>SELECT</a:t>
                      </a:r>
                    </a:p>
                  </a:txBody>
                  <a:tcPr/>
                </a:tc>
                <a:extLst>
                  <a:ext uri="{0D108BD9-81ED-4DB2-BD59-A6C34878D82A}">
                    <a16:rowId xmlns:a16="http://schemas.microsoft.com/office/drawing/2014/main" val="621850525"/>
                  </a:ext>
                </a:extLst>
              </a:tr>
              <a:tr h="411124">
                <a:tc>
                  <a:txBody>
                    <a:bodyPr/>
                    <a:lstStyle/>
                    <a:p>
                      <a:r>
                        <a:rPr lang="es-CO"/>
                        <a:t>ALTER</a:t>
                      </a:r>
                    </a:p>
                  </a:txBody>
                  <a:tcPr/>
                </a:tc>
                <a:tc>
                  <a:txBody>
                    <a:bodyPr/>
                    <a:lstStyle/>
                    <a:p>
                      <a:r>
                        <a:rPr lang="es-CO"/>
                        <a:t>INSERT</a:t>
                      </a:r>
                    </a:p>
                  </a:txBody>
                  <a:tcPr/>
                </a:tc>
                <a:extLst>
                  <a:ext uri="{0D108BD9-81ED-4DB2-BD59-A6C34878D82A}">
                    <a16:rowId xmlns:a16="http://schemas.microsoft.com/office/drawing/2014/main" val="4094176320"/>
                  </a:ext>
                </a:extLst>
              </a:tr>
              <a:tr h="411124">
                <a:tc>
                  <a:txBody>
                    <a:bodyPr/>
                    <a:lstStyle/>
                    <a:p>
                      <a:r>
                        <a:rPr lang="es-CO"/>
                        <a:t>DROP</a:t>
                      </a:r>
                    </a:p>
                  </a:txBody>
                  <a:tcPr/>
                </a:tc>
                <a:tc>
                  <a:txBody>
                    <a:bodyPr/>
                    <a:lstStyle/>
                    <a:p>
                      <a:r>
                        <a:rPr lang="es-CO"/>
                        <a:t>UPDATE</a:t>
                      </a:r>
                    </a:p>
                  </a:txBody>
                  <a:tcPr/>
                </a:tc>
                <a:extLst>
                  <a:ext uri="{0D108BD9-81ED-4DB2-BD59-A6C34878D82A}">
                    <a16:rowId xmlns:a16="http://schemas.microsoft.com/office/drawing/2014/main" val="2451312863"/>
                  </a:ext>
                </a:extLst>
              </a:tr>
              <a:tr h="411124">
                <a:tc>
                  <a:txBody>
                    <a:bodyPr/>
                    <a:lstStyle/>
                    <a:p>
                      <a:r>
                        <a:rPr lang="es-CO"/>
                        <a:t>TRUNCATE</a:t>
                      </a:r>
                    </a:p>
                  </a:txBody>
                  <a:tcPr/>
                </a:tc>
                <a:tc>
                  <a:txBody>
                    <a:bodyPr/>
                    <a:lstStyle/>
                    <a:p>
                      <a:r>
                        <a:rPr lang="es-CO"/>
                        <a:t>DELETE</a:t>
                      </a:r>
                    </a:p>
                  </a:txBody>
                  <a:tcPr/>
                </a:tc>
                <a:extLst>
                  <a:ext uri="{0D108BD9-81ED-4DB2-BD59-A6C34878D82A}">
                    <a16:rowId xmlns:a16="http://schemas.microsoft.com/office/drawing/2014/main" val="3979471170"/>
                  </a:ext>
                </a:extLst>
              </a:tr>
            </a:tbl>
          </a:graphicData>
        </a:graphic>
      </p:graphicFrame>
      <p:sp>
        <p:nvSpPr>
          <p:cNvPr id="3" name="Google Shape;138;p4">
            <a:extLst>
              <a:ext uri="{FF2B5EF4-FFF2-40B4-BE49-F238E27FC236}">
                <a16:creationId xmlns:a16="http://schemas.microsoft.com/office/drawing/2014/main" id="{18A4FF99-1C07-013C-DAD3-3C17148632EC}"/>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rgbClr val="FFFF00"/>
                </a:solidFill>
                <a:latin typeface="Calibri"/>
                <a:ea typeface="Calibri"/>
                <a:cs typeface="Calibri"/>
                <a:sym typeface="Calibri"/>
              </a:rPr>
              <a:t>DDL Y DML</a:t>
            </a:r>
            <a:r>
              <a:rPr lang="es-ES" dirty="0">
                <a:solidFill>
                  <a:schemeClr val="lt1"/>
                </a:solidFill>
                <a:latin typeface="Calibri"/>
                <a:ea typeface="Calibri"/>
                <a:cs typeface="Calibri"/>
                <a:sym typeface="Calibri"/>
              </a:rPr>
              <a:t>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DESARROLLO	</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CREACIÓN Y CONFIGURACIÓN PROYECTO	</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a:effectLst/>
                <a:latin typeface="Arial" panose="020B0604020202020204" pitchFamily="34" charset="0"/>
                <a:ea typeface="Arial" panose="020B0604020202020204" pitchFamily="34" charset="0"/>
              </a:rPr>
              <a:t>PERSISTENCIA DE LA INFORMACIÓN </a:t>
            </a:r>
            <a:endParaRPr lang="en-US" sz="2800" b="1">
              <a:effectLst/>
              <a:latin typeface="Arial" panose="020B0604020202020204" pitchFamily="34" charset="0"/>
              <a:ea typeface="Arial" panose="020B0604020202020204" pitchFamily="34" charset="0"/>
            </a:endParaRPr>
          </a:p>
        </p:txBody>
      </p:sp>
      <p:sp>
        <p:nvSpPr>
          <p:cNvPr id="162" name="Google Shape;162;p7"/>
          <p:cNvSpPr txBox="1">
            <a:spLocks noGrp="1"/>
          </p:cNvSpPr>
          <p:nvPr>
            <p:ph type="body" idx="1"/>
          </p:nvPr>
        </p:nvSpPr>
        <p:spPr>
          <a:xfrm>
            <a:off x="533074" y="2384104"/>
            <a:ext cx="3926640" cy="3302306"/>
          </a:xfrm>
          <a:prstGeom prst="rect">
            <a:avLst/>
          </a:prstGeom>
          <a:noFill/>
          <a:ln>
            <a:noFill/>
          </a:ln>
        </p:spPr>
        <p:txBody>
          <a:bodyPr spcFirstLastPara="1" wrap="square" lIns="91425" tIns="45700" rIns="91425" bIns="45700" anchor="ctr" anchorCtr="0">
            <a:normAutofit/>
          </a:bodyPr>
          <a:lstStyle/>
          <a:p>
            <a:pPr marL="0" marR="0" lvl="0" indent="0" algn="just" rtl="0">
              <a:lnSpc>
                <a:spcPct val="107000"/>
              </a:lnSpc>
              <a:spcBef>
                <a:spcPts val="0"/>
              </a:spcBef>
              <a:spcAft>
                <a:spcPts val="0"/>
              </a:spcAft>
              <a:buSzPts val="1656"/>
              <a:buNone/>
            </a:pPr>
            <a:r>
              <a:rPr lang="es-ES" sz="1600" dirty="0">
                <a:solidFill>
                  <a:srgbClr val="000000"/>
                </a:solidFill>
                <a:effectLst/>
                <a:latin typeface="Times New Roman" panose="02020603050405020304" pitchFamily="18" charset="0"/>
                <a:ea typeface="Carlito"/>
                <a:cs typeface="Times New Roman" panose="02020603050405020304" pitchFamily="18" charset="0"/>
              </a:rPr>
              <a:t>PARA EL ALMACENAMIENTO DE INFORMACIÓN PERSISTENTE ANTE DIFERENTES EJECUCIONES, NO CABE LA POSIBILIDAD DE ALMACENARLA EN MEMORIA DEL PROGRAMA YA SEA ESTÁTICA O DINÁMICA, PORQUE TRAS LA TERMINACIÓN DE EJECUCIÓN DEL PROGRAMA, DICHA INFORMACIÓN DESAPARECE O AÚN PEOR, QUEDA INACCESIBLE CONSUMIENDO MEMORIA </a:t>
            </a:r>
            <a:endParaRPr lang="es-ES" sz="1600" dirty="0">
              <a:solidFill>
                <a:schemeClr val="tx1"/>
              </a:solidFill>
              <a:latin typeface="Times New Roman" panose="02020603050405020304" pitchFamily="18" charset="0"/>
              <a:ea typeface="Cambria"/>
              <a:cs typeface="Times New Roman" panose="02020603050405020304" pitchFamily="18" charset="0"/>
              <a:sym typeface="Cambria"/>
            </a:endParaRPr>
          </a:p>
        </p:txBody>
      </p:sp>
      <p:pic>
        <p:nvPicPr>
          <p:cNvPr id="6" name="Imagen 5">
            <a:extLst>
              <a:ext uri="{FF2B5EF4-FFF2-40B4-BE49-F238E27FC236}">
                <a16:creationId xmlns:a16="http://schemas.microsoft.com/office/drawing/2014/main" id="{A68FA162-DF85-4C7B-9BA0-D4770D6DE2CC}"/>
              </a:ext>
            </a:extLst>
          </p:cNvPr>
          <p:cNvPicPr>
            <a:picLocks noChangeAspect="1"/>
          </p:cNvPicPr>
          <p:nvPr/>
        </p:nvPicPr>
        <p:blipFill rotWithShape="1">
          <a:blip r:embed="rId3">
            <a:extLst>
              <a:ext uri="{28A0092B-C50C-407E-A947-70E740481C1C}">
                <a14:useLocalDpi xmlns:a14="http://schemas.microsoft.com/office/drawing/2010/main" val="0"/>
              </a:ext>
            </a:extLst>
          </a:blip>
          <a:srcRect l="25500" b="-1500"/>
          <a:stretch/>
        </p:blipFill>
        <p:spPr bwMode="auto">
          <a:xfrm>
            <a:off x="4672515" y="2606591"/>
            <a:ext cx="4194509" cy="2857333"/>
          </a:xfrm>
          <a:prstGeom prst="rect">
            <a:avLst/>
          </a:prstGeom>
          <a:noFill/>
          <a:ln>
            <a:noFill/>
          </a:ln>
          <a:extLst>
            <a:ext uri="{53640926-AAD7-44D8-BBD7-CCE9431645EC}">
              <a14:shadowObscured xmlns:a14="http://schemas.microsoft.com/office/drawing/2010/main"/>
            </a:ext>
          </a:extLst>
        </p:spPr>
      </p:pic>
      <p:sp>
        <p:nvSpPr>
          <p:cNvPr id="2" name="Google Shape;138;p4">
            <a:extLst>
              <a:ext uri="{FF2B5EF4-FFF2-40B4-BE49-F238E27FC236}">
                <a16:creationId xmlns:a16="http://schemas.microsoft.com/office/drawing/2014/main" id="{008EF834-CDA5-6AEA-6F00-F84C31C99FF8}"/>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rgbClr val="FFFF00"/>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DESARROLLO	</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CREACIÓN Y CONFIGURACIÓN PROYECTO	</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842922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marR="0" algn="just">
              <a:spcBef>
                <a:spcPts val="450"/>
              </a:spcBef>
              <a:spcAft>
                <a:spcPts val="600"/>
              </a:spcAft>
            </a:pPr>
            <a:r>
              <a:rPr lang="es-ES" sz="2800" b="1">
                <a:effectLst/>
                <a:latin typeface="Arial" panose="020B0604020202020204" pitchFamily="34" charset="0"/>
                <a:ea typeface="Carlito"/>
                <a:cs typeface="Carlito"/>
              </a:rPr>
              <a:t>MVC (DATAACCESS PRESENTACIÓN DOMINIO)</a:t>
            </a:r>
            <a:endParaRPr lang="en-US" sz="2800" b="1">
              <a:effectLst/>
              <a:latin typeface="Arial" panose="020B0604020202020204" pitchFamily="34" charset="0"/>
              <a:ea typeface="Arial" panose="020B0604020202020204" pitchFamily="34" charset="0"/>
            </a:endParaRPr>
          </a:p>
        </p:txBody>
      </p:sp>
      <p:sp>
        <p:nvSpPr>
          <p:cNvPr id="162" name="Google Shape;162;p7"/>
          <p:cNvSpPr txBox="1">
            <a:spLocks noGrp="1"/>
          </p:cNvSpPr>
          <p:nvPr>
            <p:ph type="body" idx="1"/>
          </p:nvPr>
        </p:nvSpPr>
        <p:spPr>
          <a:xfrm>
            <a:off x="533073" y="1999093"/>
            <a:ext cx="8546751" cy="1738717"/>
          </a:xfrm>
          <a:prstGeom prst="rect">
            <a:avLst/>
          </a:prstGeom>
          <a:noFill/>
          <a:ln>
            <a:noFill/>
          </a:ln>
        </p:spPr>
        <p:txBody>
          <a:bodyPr spcFirstLastPara="1" wrap="square" lIns="91425" tIns="45700" rIns="91425" bIns="45700" anchor="ctr" anchorCtr="0">
            <a:normAutofit/>
          </a:bodyPr>
          <a:lstStyle/>
          <a:p>
            <a:pPr marL="0" marR="0" indent="0" algn="just">
              <a:spcBef>
                <a:spcPts val="450"/>
              </a:spcBef>
              <a:spcAft>
                <a:spcPts val="600"/>
              </a:spcAft>
              <a:buNone/>
            </a:pPr>
            <a:r>
              <a:rPr lang="es-EC" sz="1600">
                <a:solidFill>
                  <a:srgbClr val="202122"/>
                </a:solidFill>
                <a:effectLst/>
                <a:latin typeface="Times New Roman" panose="02020603050405020304" pitchFamily="18" charset="0"/>
                <a:ea typeface="Carlito"/>
                <a:cs typeface="Times New Roman" panose="02020603050405020304" pitchFamily="18" charset="0"/>
              </a:rPr>
              <a:t>ES UN ESTILO DE ARQUITECTURA DE SOFTWARE QUE SEPARA LOS DATOS DE UNA APLICACIÓN, LA INTERFAZ DE USUARIO, Y LA LÓGICA DE CONTROL EN TRES COMPONENTES DISTINTOS.</a:t>
            </a:r>
            <a:endParaRPr lang="en-US" sz="1600">
              <a:effectLst/>
              <a:latin typeface="Times New Roman" panose="02020603050405020304" pitchFamily="18" charset="0"/>
              <a:ea typeface="Carlito"/>
              <a:cs typeface="Times New Roman" panose="02020603050405020304" pitchFamily="18" charset="0"/>
            </a:endParaRPr>
          </a:p>
        </p:txBody>
      </p:sp>
      <p:graphicFrame>
        <p:nvGraphicFramePr>
          <p:cNvPr id="2" name="Tabla 2">
            <a:extLst>
              <a:ext uri="{FF2B5EF4-FFF2-40B4-BE49-F238E27FC236}">
                <a16:creationId xmlns:a16="http://schemas.microsoft.com/office/drawing/2014/main" id="{28B95FA9-1804-443B-A8AE-65BF2BFACD42}"/>
              </a:ext>
            </a:extLst>
          </p:cNvPr>
          <p:cNvGraphicFramePr>
            <a:graphicFrameLocks noGrp="1"/>
          </p:cNvGraphicFramePr>
          <p:nvPr>
            <p:extLst>
              <p:ext uri="{D42A27DB-BD31-4B8C-83A1-F6EECF244321}">
                <p14:modId xmlns:p14="http://schemas.microsoft.com/office/powerpoint/2010/main" val="1748934605"/>
              </p:ext>
            </p:extLst>
          </p:nvPr>
        </p:nvGraphicFramePr>
        <p:xfrm>
          <a:off x="705894" y="3726754"/>
          <a:ext cx="7258530" cy="2262566"/>
        </p:xfrm>
        <a:graphic>
          <a:graphicData uri="http://schemas.openxmlformats.org/drawingml/2006/table">
            <a:tbl>
              <a:tblPr firstRow="1" bandRow="1">
                <a:tableStyleId>{5C22544A-7EE6-4342-B048-85BDC9FD1C3A}</a:tableStyleId>
              </a:tblPr>
              <a:tblGrid>
                <a:gridCol w="2584530">
                  <a:extLst>
                    <a:ext uri="{9D8B030D-6E8A-4147-A177-3AD203B41FA5}">
                      <a16:colId xmlns:a16="http://schemas.microsoft.com/office/drawing/2014/main" val="1682122275"/>
                    </a:ext>
                  </a:extLst>
                </a:gridCol>
                <a:gridCol w="4674000">
                  <a:extLst>
                    <a:ext uri="{9D8B030D-6E8A-4147-A177-3AD203B41FA5}">
                      <a16:colId xmlns:a16="http://schemas.microsoft.com/office/drawing/2014/main" val="593193467"/>
                    </a:ext>
                  </a:extLst>
                </a:gridCol>
              </a:tblGrid>
              <a:tr h="971861">
                <a:tc>
                  <a:txBody>
                    <a:bodyPr/>
                    <a:lstStyle/>
                    <a:p>
                      <a:r>
                        <a:rPr lang="es-CO"/>
                        <a:t>DATAACCESS</a:t>
                      </a:r>
                    </a:p>
                  </a:txBody>
                  <a:tcPr/>
                </a:tc>
                <a:tc>
                  <a:txBody>
                    <a:bodyPr/>
                    <a:lstStyle/>
                    <a:p>
                      <a:r>
                        <a:rPr lang="es-EC" sz="1400" b="0" dirty="0">
                          <a:solidFill>
                            <a:schemeClr val="tx1"/>
                          </a:solidFill>
                          <a:effectLst/>
                          <a:latin typeface="Arial" panose="020B0604020202020204" pitchFamily="34" charset="0"/>
                          <a:ea typeface="Carlito"/>
                        </a:rPr>
                        <a:t>Contiene una representación de los datos que maneja el sistema, su lógica de negocio, y sus mecanismos de persistencia</a:t>
                      </a:r>
                      <a:endParaRPr lang="es-CO" b="0" dirty="0">
                        <a:solidFill>
                          <a:schemeClr val="tx1"/>
                        </a:solidFill>
                      </a:endParaRPr>
                    </a:p>
                  </a:txBody>
                  <a:tcPr>
                    <a:solidFill>
                      <a:schemeClr val="accent4">
                        <a:lumMod val="40000"/>
                        <a:lumOff val="60000"/>
                      </a:schemeClr>
                    </a:solidFill>
                  </a:tcPr>
                </a:tc>
                <a:extLst>
                  <a:ext uri="{0D108BD9-81ED-4DB2-BD59-A6C34878D82A}">
                    <a16:rowId xmlns:a16="http://schemas.microsoft.com/office/drawing/2014/main" val="2229499537"/>
                  </a:ext>
                </a:extLst>
              </a:tr>
              <a:tr h="538297">
                <a:tc>
                  <a:txBody>
                    <a:bodyPr/>
                    <a:lstStyle/>
                    <a:p>
                      <a:r>
                        <a:rPr lang="es-CO" b="1">
                          <a:solidFill>
                            <a:schemeClr val="bg1"/>
                          </a:solidFill>
                        </a:rPr>
                        <a:t>PRESENTACIÓN </a:t>
                      </a:r>
                    </a:p>
                  </a:txBody>
                  <a:tcPr>
                    <a:solidFill>
                      <a:schemeClr val="accent1"/>
                    </a:solidFill>
                  </a:tcPr>
                </a:tc>
                <a:tc>
                  <a:txBody>
                    <a:bodyPr/>
                    <a:lstStyle/>
                    <a:p>
                      <a:r>
                        <a:rPr lang="es-EC" sz="1400">
                          <a:solidFill>
                            <a:schemeClr val="tx1"/>
                          </a:solidFill>
                          <a:effectLst/>
                          <a:latin typeface="Arial" panose="020B0604020202020204" pitchFamily="34" charset="0"/>
                          <a:ea typeface="Carlito"/>
                        </a:rPr>
                        <a:t>También conocido como interfaz de usuario,</a:t>
                      </a:r>
                      <a:endParaRPr lang="es-CO">
                        <a:solidFill>
                          <a:schemeClr val="tx1"/>
                        </a:solidFill>
                      </a:endParaRPr>
                    </a:p>
                  </a:txBody>
                  <a:tcPr>
                    <a:solidFill>
                      <a:schemeClr val="accent4">
                        <a:lumMod val="40000"/>
                        <a:lumOff val="60000"/>
                      </a:schemeClr>
                    </a:solidFill>
                  </a:tcPr>
                </a:tc>
                <a:extLst>
                  <a:ext uri="{0D108BD9-81ED-4DB2-BD59-A6C34878D82A}">
                    <a16:rowId xmlns:a16="http://schemas.microsoft.com/office/drawing/2014/main" val="3787737436"/>
                  </a:ext>
                </a:extLst>
              </a:tr>
              <a:tr h="752408">
                <a:tc>
                  <a:txBody>
                    <a:bodyPr/>
                    <a:lstStyle/>
                    <a:p>
                      <a:r>
                        <a:rPr lang="es-CO" b="1">
                          <a:solidFill>
                            <a:schemeClr val="bg1"/>
                          </a:solidFill>
                        </a:rPr>
                        <a:t>DOMINIO</a:t>
                      </a:r>
                    </a:p>
                  </a:txBody>
                  <a:tcPr>
                    <a:solidFill>
                      <a:schemeClr val="accent1"/>
                    </a:solidFill>
                  </a:tcPr>
                </a:tc>
                <a:tc>
                  <a:txBody>
                    <a:bodyPr/>
                    <a:lstStyle/>
                    <a:p>
                      <a:r>
                        <a:rPr lang="es-EC" sz="1400" dirty="0">
                          <a:solidFill>
                            <a:schemeClr val="tx1"/>
                          </a:solidFill>
                          <a:effectLst/>
                          <a:latin typeface="Arial" panose="020B0604020202020204" pitchFamily="34" charset="0"/>
                          <a:ea typeface="Carlito"/>
                        </a:rPr>
                        <a:t>Actúa como intermediario entre el DATAACCESS y la PRESENTACIÓN</a:t>
                      </a:r>
                      <a:endParaRPr lang="es-CO" dirty="0">
                        <a:solidFill>
                          <a:schemeClr val="tx1"/>
                        </a:solidFill>
                      </a:endParaRPr>
                    </a:p>
                  </a:txBody>
                  <a:tcPr>
                    <a:solidFill>
                      <a:schemeClr val="accent4">
                        <a:lumMod val="40000"/>
                        <a:lumOff val="60000"/>
                      </a:schemeClr>
                    </a:solidFill>
                  </a:tcPr>
                </a:tc>
                <a:extLst>
                  <a:ext uri="{0D108BD9-81ED-4DB2-BD59-A6C34878D82A}">
                    <a16:rowId xmlns:a16="http://schemas.microsoft.com/office/drawing/2014/main" val="2283446395"/>
                  </a:ext>
                </a:extLst>
              </a:tr>
            </a:tbl>
          </a:graphicData>
        </a:graphic>
      </p:graphicFrame>
      <p:sp>
        <p:nvSpPr>
          <p:cNvPr id="3" name="Google Shape;138;p4">
            <a:extLst>
              <a:ext uri="{FF2B5EF4-FFF2-40B4-BE49-F238E27FC236}">
                <a16:creationId xmlns:a16="http://schemas.microsoft.com/office/drawing/2014/main" id="{AA87B0FE-5482-18D4-CF9B-4DB9438CA0DE}"/>
              </a:ext>
            </a:extLst>
          </p:cNvPr>
          <p:cNvSpPr/>
          <p:nvPr/>
        </p:nvSpPr>
        <p:spPr>
          <a:xfrm>
            <a:off x="9079825" y="9427"/>
            <a:ext cx="31122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OBJETIVOS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MARCO TEÓRICO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CARACTERISTICAS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VENTAJAS DE USAR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HISTORIA Y VERSIONES DE MYSQL</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DDL Y DML		</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PERSISTENCIA DE LA INFORMACIÓN</a:t>
            </a:r>
          </a:p>
          <a:p>
            <a:pPr marL="429006" lvl="1" indent="0">
              <a:spcBef>
                <a:spcPts val="0"/>
              </a:spcBef>
              <a:buClr>
                <a:schemeClr val="lt1"/>
              </a:buClr>
              <a:buSzPts val="2100"/>
              <a:buNone/>
            </a:pPr>
            <a:r>
              <a:rPr lang="es-ES" dirty="0">
                <a:solidFill>
                  <a:srgbClr val="FFFF00"/>
                </a:solidFill>
                <a:latin typeface="Calibri"/>
                <a:ea typeface="Calibri"/>
                <a:cs typeface="Calibri"/>
                <a:sym typeface="Calibri"/>
              </a:rPr>
              <a:t>MVC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DESARROLLO	</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CREACIÓN Y CONFIGURACIÓN PROYECTO	</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MODELO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CONEXIÓN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EMPLEADOCONTROLADOR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USUARIOCONTROLADOR</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CONTROLADORPRINCIPAL</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VISTA</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LOGIN</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REGISTRO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INICIO</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	CAMBIAR CLAVE</a:t>
            </a:r>
          </a:p>
          <a:p>
            <a:pPr marL="429006" lvl="1" indent="0">
              <a:spcBef>
                <a:spcPts val="0"/>
              </a:spcBef>
              <a:buClr>
                <a:schemeClr val="lt1"/>
              </a:buClr>
              <a:buSzPts val="2100"/>
              <a:buNone/>
            </a:pPr>
            <a:r>
              <a:rPr lang="es-ES" sz="1400" dirty="0">
                <a:solidFill>
                  <a:schemeClr val="lt1"/>
                </a:solidFill>
                <a:latin typeface="Calibri"/>
                <a:ea typeface="Calibri"/>
                <a:cs typeface="Calibri"/>
                <a:sym typeface="Calibri"/>
              </a:rPr>
              <a:t>EJECUCIÓN</a:t>
            </a:r>
          </a:p>
          <a:p>
            <a:pPr marL="429006" lvl="1" indent="0">
              <a:spcBef>
                <a:spcPts val="0"/>
              </a:spcBef>
              <a:buClr>
                <a:schemeClr val="lt1"/>
              </a:buClr>
              <a:buSzPts val="2100"/>
              <a:buNone/>
            </a:pPr>
            <a:r>
              <a:rPr lang="es-ES" dirty="0">
                <a:solidFill>
                  <a:schemeClr val="lt1"/>
                </a:solidFill>
                <a:latin typeface="Calibri"/>
                <a:ea typeface="Calibri"/>
                <a:cs typeface="Calibri"/>
                <a:sym typeface="Calibri"/>
              </a:rPr>
              <a:t>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CONCLUSIONES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RECOMENDACIONES	</a:t>
            </a:r>
          </a:p>
          <a:p>
            <a:pPr marL="0" lvl="0" indent="0" algn="l" rtl="0">
              <a:spcBef>
                <a:spcPts val="0"/>
              </a:spcBef>
              <a:spcAft>
                <a:spcPts val="0"/>
              </a:spcAft>
              <a:buClr>
                <a:schemeClr val="lt1"/>
              </a:buClr>
              <a:buSzPts val="2100"/>
              <a:buNone/>
            </a:pPr>
            <a:r>
              <a:rPr lang="es-ES" sz="1600" dirty="0">
                <a:solidFill>
                  <a:schemeClr val="lt1"/>
                </a:solidFill>
                <a:latin typeface="Calibri"/>
                <a:ea typeface="Calibri"/>
                <a:cs typeface="Calibri"/>
                <a:sym typeface="Calibri"/>
              </a:rPr>
              <a:t>REFERENCIAS	</a:t>
            </a:r>
            <a:endParaRPr lang="es-ES" sz="2100"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270172303"/>
      </p:ext>
    </p:extLst>
  </p:cSld>
  <p:clrMapOvr>
    <a:masterClrMapping/>
  </p:clrMapOvr>
</p:sld>
</file>

<file path=ppt/theme/theme1.xml><?xml version="1.0" encoding="utf-8"?>
<a:theme xmlns:a="http://schemas.openxmlformats.org/drawingml/2006/main" name="Dividendo">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6794</Words>
  <Application>Microsoft Office PowerPoint</Application>
  <PresentationFormat>Panorámica</PresentationFormat>
  <Paragraphs>1752</Paragraphs>
  <Slides>57</Slides>
  <Notes>57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57</vt:i4>
      </vt:variant>
    </vt:vector>
  </HeadingPairs>
  <TitlesOfParts>
    <vt:vector size="64" baseType="lpstr">
      <vt:lpstr>Symbol</vt:lpstr>
      <vt:lpstr>Times New Roman</vt:lpstr>
      <vt:lpstr>Calibri</vt:lpstr>
      <vt:lpstr>Noto Sans Symbols</vt:lpstr>
      <vt:lpstr>Arial</vt:lpstr>
      <vt:lpstr>Gill Sans</vt:lpstr>
      <vt:lpstr>Dividendo</vt:lpstr>
      <vt:lpstr>LOGIN JAVA</vt:lpstr>
      <vt:lpstr>Presentación de PowerPoint</vt:lpstr>
      <vt:lpstr>MYSQL</vt:lpstr>
      <vt:lpstr>CARACTERISTICAS DE MYSQL</vt:lpstr>
      <vt:lpstr>VENTAJAS DE USAR MYSQL</vt:lpstr>
      <vt:lpstr>HISTORIA Y VERSIONES DE MYSQL</vt:lpstr>
      <vt:lpstr>DDL Y DML</vt:lpstr>
      <vt:lpstr>PERSISTENCIA DE LA INFORMACIÓN </vt:lpstr>
      <vt:lpstr>MVC (DATAACCESS PRESENTACIÓN DOMINIO)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CONCLUSIONES</vt:lpstr>
      <vt:lpstr>RECOMENDACIONES</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PROYECTO WEB SERVICE SOAP JAVA BDD</dc:title>
  <dc:creator>Nicolas Ortiz</dc:creator>
  <cp:lastModifiedBy>Adrian Alejandro Burgos Riascos</cp:lastModifiedBy>
  <cp:revision>7</cp:revision>
  <dcterms:created xsi:type="dcterms:W3CDTF">2020-08-13T07:15:02Z</dcterms:created>
  <dcterms:modified xsi:type="dcterms:W3CDTF">2023-02-08T21:07:09Z</dcterms:modified>
</cp:coreProperties>
</file>