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2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7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6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0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5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6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5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4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27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2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1" r:id="rId5"/>
    <p:sldLayoutId id="2147483697" r:id="rId6"/>
    <p:sldLayoutId id="2147483698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tr.unican.es/asignaturas/MC_OO/Doc/OO_08_I2_Proceso.pdf" TargetMode="External"/><Relationship Id="rId3" Type="http://schemas.openxmlformats.org/officeDocument/2006/relationships/hyperlink" Target="http://www.pmoinformatica.com/2017/02/requerimientos-funcionales-ejemplos.html" TargetMode="External"/><Relationship Id="rId7" Type="http://schemas.openxmlformats.org/officeDocument/2006/relationships/hyperlink" Target="https://www.scrummanager.net/bok/index.php/Historia_de_usuario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royectosagiles.org/que-es-scrum/" TargetMode="External"/><Relationship Id="rId5" Type="http://schemas.openxmlformats.org/officeDocument/2006/relationships/hyperlink" Target="https://www.ecured.cu/Requisitos_no_funcionales" TargetMode="External"/><Relationship Id="rId4" Type="http://schemas.openxmlformats.org/officeDocument/2006/relationships/hyperlink" Target="https://es.wikipedia.org/wiki/Requisito_funciona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n que contiene estrella, cielo, lluvia&#10;&#10;Descripción generada automáticamente">
            <a:extLst>
              <a:ext uri="{FF2B5EF4-FFF2-40B4-BE49-F238E27FC236}">
                <a16:creationId xmlns="" xmlns:a16="http://schemas.microsoft.com/office/drawing/2014/main" id="{68910ECC-6D49-42F7-9280-B0845DB0D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BF9FFE17-DE95-4821-ACC1-B90C954492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5" name="Rectangle 19">
            <a:extLst>
              <a:ext uri="{FF2B5EF4-FFF2-40B4-BE49-F238E27FC236}">
                <a16:creationId xmlns="" xmlns:a16="http://schemas.microsoft.com/office/drawing/2014/main" id="{03CF76AF-FF72-4430-A772-0584032902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DC2B62F-5ED1-4189-9BB2-748DF9436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s-EC" sz="6300" dirty="0"/>
              <a:t>Administrador virtual de condominios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B1C8180-2FDD-4202-8C45-4057CB1AB2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23">
            <a:extLst>
              <a:ext uri="{FF2B5EF4-FFF2-40B4-BE49-F238E27FC236}">
                <a16:creationId xmlns="" xmlns:a16="http://schemas.microsoft.com/office/drawing/2014/main" id="{D6E86CC6-13EA-4A88-86AD-CF27BF52CC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25">
            <a:extLst>
              <a:ext uri="{FF2B5EF4-FFF2-40B4-BE49-F238E27FC236}">
                <a16:creationId xmlns="" xmlns:a16="http://schemas.microsoft.com/office/drawing/2014/main" id="{3F80B441-4F7D-4B40-8A13-FED03A1F3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27">
            <a:extLst>
              <a:ext uri="{FF2B5EF4-FFF2-40B4-BE49-F238E27FC236}">
                <a16:creationId xmlns="" xmlns:a16="http://schemas.microsoft.com/office/drawing/2014/main" id="{70C7FD1A-44B1-4E4C-B0C9-A8103DCCDC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594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91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93">
            <a:extLst>
              <a:ext uri="{FF2B5EF4-FFF2-40B4-BE49-F238E27FC236}">
                <a16:creationId xmlns="" xmlns:a16="http://schemas.microsoft.com/office/drawing/2014/main" id="{FB65ABA3-820C-4D75-9437-9EFA1ADFE1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6" name="Rectangle 95">
            <a:extLst>
              <a:ext uri="{FF2B5EF4-FFF2-40B4-BE49-F238E27FC236}">
                <a16:creationId xmlns="" xmlns:a16="http://schemas.microsoft.com/office/drawing/2014/main" id="{036BF2FB-90D8-48DB-BD34-D040CDCFF2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07" name="Rectangle 97">
            <a:extLst>
              <a:ext uri="{FF2B5EF4-FFF2-40B4-BE49-F238E27FC236}">
                <a16:creationId xmlns="" xmlns:a16="http://schemas.microsoft.com/office/drawing/2014/main" id="{78A66977-9B4F-4B2C-AE86-901641B90D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4" name="Picture 3" descr="Imagen que contiene estrella, cielo, lluvia&#10;&#10;Descripción generada automáticamente">
            <a:extLst>
              <a:ext uri="{FF2B5EF4-FFF2-40B4-BE49-F238E27FC236}">
                <a16:creationId xmlns="" xmlns:a16="http://schemas.microsoft.com/office/drawing/2014/main" id="{68910ECC-6D49-42F7-9280-B0845DB0D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DC2B62F-5ED1-4189-9BB2-748DF9436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7200" cap="none" spc="0" dirty="0"/>
              <a:t>Marco </a:t>
            </a:r>
            <a:r>
              <a:rPr lang="en-US" sz="7200" cap="none" spc="0" dirty="0" err="1"/>
              <a:t>teórico</a:t>
            </a:r>
            <a:endParaRPr lang="en-US" sz="7200" cap="none" spc="0" dirty="0"/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1D03DC7E-7E0D-4C2D-BD2B-C7EF372A8554}"/>
              </a:ext>
            </a:extLst>
          </p:cNvPr>
          <p:cNvSpPr txBox="1"/>
          <p:nvPr/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F701E939-CA85-439A-A0C1-A8A817F12EF4}"/>
              </a:ext>
            </a:extLst>
          </p:cNvPr>
          <p:cNvSpPr txBox="1"/>
          <p:nvPr/>
        </p:nvSpPr>
        <p:spPr>
          <a:xfrm>
            <a:off x="371856" y="2103120"/>
            <a:ext cx="114482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/>
              <a:t>HISTORIAS DE USUARIO </a:t>
            </a:r>
            <a:endParaRPr lang="es-EC" dirty="0"/>
          </a:p>
          <a:p>
            <a:r>
              <a:rPr lang="es-EC" b="1" dirty="0"/>
              <a:t> </a:t>
            </a:r>
            <a:endParaRPr lang="es-EC" dirty="0"/>
          </a:p>
          <a:p>
            <a:r>
              <a:rPr lang="es-EC" dirty="0"/>
              <a:t>Descripción de una funcionalidad que debe incorporar un producto software, y cuya implementación aporta valor al cliente. </a:t>
            </a:r>
          </a:p>
          <a:p>
            <a:r>
              <a:rPr lang="es-EC" dirty="0"/>
              <a:t> </a:t>
            </a:r>
          </a:p>
          <a:p>
            <a:r>
              <a:rPr lang="es-EC" dirty="0"/>
              <a:t>La estructura de una historia de usuario está formada por: </a:t>
            </a:r>
          </a:p>
          <a:p>
            <a:r>
              <a:rPr lang="es-EC" dirty="0"/>
              <a:t> </a:t>
            </a:r>
          </a:p>
          <a:p>
            <a:pPr lvl="0" fontAlgn="base"/>
            <a:r>
              <a:rPr lang="es-EC" dirty="0"/>
              <a:t>Nombre breve y descriptivo. </a:t>
            </a:r>
          </a:p>
          <a:p>
            <a:pPr lvl="0" fontAlgn="base"/>
            <a:r>
              <a:rPr lang="es-EC" dirty="0"/>
              <a:t>Descripción de la funcionalidad en forma de diálogo o monólogo del usuario describiendo la funcionalidad que desea realizar. </a:t>
            </a:r>
          </a:p>
          <a:p>
            <a:pPr lvl="0" fontAlgn="base"/>
            <a:r>
              <a:rPr lang="es-EC" dirty="0"/>
              <a:t>Criterio de validación y verificación que determinará para considerar terminado y aceptable por el cliente el desarrollo de la funcionalidad descrita. </a:t>
            </a:r>
          </a:p>
          <a:p>
            <a:r>
              <a:rPr lang="es-EC" dirty="0"/>
              <a:t> </a:t>
            </a:r>
          </a:p>
          <a:p>
            <a:r>
              <a:rPr lang="es-EC" dirty="0"/>
              <a:t>Y adicionalmente por la información que resulte necesaria por el modelo de implementación: Prioridad, Riesgo, Tamaño, etc. 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75789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91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93">
            <a:extLst>
              <a:ext uri="{FF2B5EF4-FFF2-40B4-BE49-F238E27FC236}">
                <a16:creationId xmlns="" xmlns:a16="http://schemas.microsoft.com/office/drawing/2014/main" id="{FB65ABA3-820C-4D75-9437-9EFA1ADFE1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6" name="Rectangle 95">
            <a:extLst>
              <a:ext uri="{FF2B5EF4-FFF2-40B4-BE49-F238E27FC236}">
                <a16:creationId xmlns="" xmlns:a16="http://schemas.microsoft.com/office/drawing/2014/main" id="{036BF2FB-90D8-48DB-BD34-D040CDCFF2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07" name="Rectangle 97">
            <a:extLst>
              <a:ext uri="{FF2B5EF4-FFF2-40B4-BE49-F238E27FC236}">
                <a16:creationId xmlns="" xmlns:a16="http://schemas.microsoft.com/office/drawing/2014/main" id="{78A66977-9B4F-4B2C-AE86-901641B90D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4" name="Picture 3" descr="Imagen que contiene estrella, cielo, lluvia&#10;&#10;Descripción generada automáticamente">
            <a:extLst>
              <a:ext uri="{FF2B5EF4-FFF2-40B4-BE49-F238E27FC236}">
                <a16:creationId xmlns="" xmlns:a16="http://schemas.microsoft.com/office/drawing/2014/main" id="{68910ECC-6D49-42F7-9280-B0845DB0D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DC2B62F-5ED1-4189-9BB2-748DF9436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7200" cap="none" spc="0" dirty="0"/>
              <a:t>Marco </a:t>
            </a:r>
            <a:r>
              <a:rPr lang="en-US" sz="7200" cap="none" spc="0" dirty="0" err="1"/>
              <a:t>teórico</a:t>
            </a:r>
            <a:endParaRPr lang="en-US" sz="7200" cap="none" spc="0" dirty="0"/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1D03DC7E-7E0D-4C2D-BD2B-C7EF372A8554}"/>
              </a:ext>
            </a:extLst>
          </p:cNvPr>
          <p:cNvSpPr txBox="1"/>
          <p:nvPr/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C619D879-32E3-450B-8B4B-AA7CB7BB4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044" y="2014194"/>
            <a:ext cx="7348956" cy="443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9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91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93">
            <a:extLst>
              <a:ext uri="{FF2B5EF4-FFF2-40B4-BE49-F238E27FC236}">
                <a16:creationId xmlns="" xmlns:a16="http://schemas.microsoft.com/office/drawing/2014/main" id="{FB65ABA3-820C-4D75-9437-9EFA1ADFE1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6" name="Rectangle 95">
            <a:extLst>
              <a:ext uri="{FF2B5EF4-FFF2-40B4-BE49-F238E27FC236}">
                <a16:creationId xmlns="" xmlns:a16="http://schemas.microsoft.com/office/drawing/2014/main" id="{036BF2FB-90D8-48DB-BD34-D040CDCFF2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07" name="Rectangle 97">
            <a:extLst>
              <a:ext uri="{FF2B5EF4-FFF2-40B4-BE49-F238E27FC236}">
                <a16:creationId xmlns="" xmlns:a16="http://schemas.microsoft.com/office/drawing/2014/main" id="{78A66977-9B4F-4B2C-AE86-901641B90D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4" name="Picture 3" descr="Imagen que contiene estrella, cielo, lluvia&#10;&#10;Descripción generada automáticamente">
            <a:extLst>
              <a:ext uri="{FF2B5EF4-FFF2-40B4-BE49-F238E27FC236}">
                <a16:creationId xmlns="" xmlns:a16="http://schemas.microsoft.com/office/drawing/2014/main" id="{68910ECC-6D49-42F7-9280-B0845DB0D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DC2B62F-5ED1-4189-9BB2-748DF9436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7200" cap="none" spc="0" dirty="0"/>
              <a:t>Marco </a:t>
            </a:r>
            <a:r>
              <a:rPr lang="en-US" sz="7200" cap="none" spc="0" dirty="0" err="1"/>
              <a:t>teórico</a:t>
            </a:r>
            <a:endParaRPr lang="en-US" sz="7200" cap="none" spc="0" dirty="0"/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1D03DC7E-7E0D-4C2D-BD2B-C7EF372A8554}"/>
              </a:ext>
            </a:extLst>
          </p:cNvPr>
          <p:cNvSpPr txBox="1"/>
          <p:nvPr/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31967C65-E061-49A5-8E37-997D3BDFA240}"/>
              </a:ext>
            </a:extLst>
          </p:cNvPr>
          <p:cNvSpPr txBox="1"/>
          <p:nvPr/>
        </p:nvSpPr>
        <p:spPr>
          <a:xfrm>
            <a:off x="371856" y="2103120"/>
            <a:ext cx="113290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/>
            <a:r>
              <a:rPr lang="es-EC" sz="2000" b="1" dirty="0"/>
              <a:t>Librería </a:t>
            </a:r>
            <a:r>
              <a:rPr lang="es-EC" sz="2000" b="1" dirty="0" err="1"/>
              <a:t>Tkinter</a:t>
            </a:r>
            <a:r>
              <a:rPr lang="es-EC" sz="2000" b="1" dirty="0"/>
              <a:t>/Python</a:t>
            </a:r>
            <a:endParaRPr lang="es-EC" sz="2000" dirty="0"/>
          </a:p>
          <a:p>
            <a:r>
              <a:rPr lang="es-EC" sz="2000" dirty="0" err="1"/>
              <a:t>Tkinter</a:t>
            </a:r>
            <a:r>
              <a:rPr lang="es-EC" sz="2000" dirty="0"/>
              <a:t> es un </a:t>
            </a:r>
            <a:r>
              <a:rPr lang="es-EC" sz="2000" dirty="0" err="1"/>
              <a:t>binding</a:t>
            </a:r>
            <a:r>
              <a:rPr lang="es-EC" sz="2000" dirty="0"/>
              <a:t> de la biblioteca gráfica </a:t>
            </a:r>
            <a:r>
              <a:rPr lang="es-EC" sz="2000" dirty="0" err="1"/>
              <a:t>Tcl</a:t>
            </a:r>
            <a:r>
              <a:rPr lang="es-EC" sz="2000" dirty="0"/>
              <a:t>/</a:t>
            </a:r>
            <a:r>
              <a:rPr lang="es-EC" sz="2000" dirty="0" err="1"/>
              <a:t>Tk</a:t>
            </a:r>
            <a:r>
              <a:rPr lang="es-EC" sz="2000" dirty="0"/>
              <a:t> para el lenguaje de programación Python. Se considera un estándar para la interfaz gráfica de usuario (GUI) para Python y es el que viene por defecto con la instalación para Microsoft Windows.</a:t>
            </a:r>
          </a:p>
          <a:p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2856265E-92FE-4E49-B3D5-51EE2C842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12" y="3665225"/>
            <a:ext cx="3656376" cy="276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03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91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93">
            <a:extLst>
              <a:ext uri="{FF2B5EF4-FFF2-40B4-BE49-F238E27FC236}">
                <a16:creationId xmlns="" xmlns:a16="http://schemas.microsoft.com/office/drawing/2014/main" id="{FB65ABA3-820C-4D75-9437-9EFA1ADFE1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6" name="Rectangle 95">
            <a:extLst>
              <a:ext uri="{FF2B5EF4-FFF2-40B4-BE49-F238E27FC236}">
                <a16:creationId xmlns="" xmlns:a16="http://schemas.microsoft.com/office/drawing/2014/main" id="{036BF2FB-90D8-48DB-BD34-D040CDCFF2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07" name="Rectangle 97">
            <a:extLst>
              <a:ext uri="{FF2B5EF4-FFF2-40B4-BE49-F238E27FC236}">
                <a16:creationId xmlns="" xmlns:a16="http://schemas.microsoft.com/office/drawing/2014/main" id="{78A66977-9B4F-4B2C-AE86-901641B90D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4" name="Picture 3" descr="Imagen que contiene estrella, cielo, lluvia&#10;&#10;Descripción generada automáticamente">
            <a:extLst>
              <a:ext uri="{FF2B5EF4-FFF2-40B4-BE49-F238E27FC236}">
                <a16:creationId xmlns="" xmlns:a16="http://schemas.microsoft.com/office/drawing/2014/main" id="{68910ECC-6D49-42F7-9280-B0845DB0D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DC2B62F-5ED1-4189-9BB2-748DF9436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7200" cap="none" spc="0" dirty="0"/>
              <a:t>Ideas a defender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1D03DC7E-7E0D-4C2D-BD2B-C7EF372A8554}"/>
              </a:ext>
            </a:extLst>
          </p:cNvPr>
          <p:cNvSpPr txBox="1"/>
          <p:nvPr/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C599F672-9D32-4F9F-BFB6-7D0D6D8D7ACA}"/>
              </a:ext>
            </a:extLst>
          </p:cNvPr>
          <p:cNvSpPr txBox="1"/>
          <p:nvPr/>
        </p:nvSpPr>
        <p:spPr>
          <a:xfrm>
            <a:off x="491067" y="2103120"/>
            <a:ext cx="11176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b="1" dirty="0"/>
              <a:t> </a:t>
            </a:r>
            <a:endParaRPr lang="es-EC" sz="2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s-EC" sz="2400" dirty="0"/>
              <a:t>Demostrar la eficiencia de analizar adecuadamente la información obtenida para la etapa de levantamiento de requisitos. 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s-EC" sz="2400" dirty="0"/>
              <a:t>Demostrar la seguridad y fácil acceso a la información guardado dentro de un archivo de texto 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s-EC" sz="2400" dirty="0"/>
              <a:t>Demostrar que un archivo plano es una forma de almacenar datos y obtener información de los mismos de manera eficaz. 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93055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91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93">
            <a:extLst>
              <a:ext uri="{FF2B5EF4-FFF2-40B4-BE49-F238E27FC236}">
                <a16:creationId xmlns="" xmlns:a16="http://schemas.microsoft.com/office/drawing/2014/main" id="{FB65ABA3-820C-4D75-9437-9EFA1ADFE1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6" name="Rectangle 95">
            <a:extLst>
              <a:ext uri="{FF2B5EF4-FFF2-40B4-BE49-F238E27FC236}">
                <a16:creationId xmlns="" xmlns:a16="http://schemas.microsoft.com/office/drawing/2014/main" id="{036BF2FB-90D8-48DB-BD34-D040CDCFF2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07" name="Rectangle 97">
            <a:extLst>
              <a:ext uri="{FF2B5EF4-FFF2-40B4-BE49-F238E27FC236}">
                <a16:creationId xmlns="" xmlns:a16="http://schemas.microsoft.com/office/drawing/2014/main" id="{78A66977-9B4F-4B2C-AE86-901641B90D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4" name="Picture 3" descr="Imagen que contiene estrella, cielo, lluvia&#10;&#10;Descripción generada automáticamente">
            <a:extLst>
              <a:ext uri="{FF2B5EF4-FFF2-40B4-BE49-F238E27FC236}">
                <a16:creationId xmlns="" xmlns:a16="http://schemas.microsoft.com/office/drawing/2014/main" id="{68910ECC-6D49-42F7-9280-B0845DB0D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DC2B62F-5ED1-4189-9BB2-748DF9436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7200" cap="none" spc="0" dirty="0" err="1"/>
              <a:t>Resultados</a:t>
            </a:r>
            <a:r>
              <a:rPr lang="en-US" sz="7200" cap="none" spc="0" dirty="0"/>
              <a:t> </a:t>
            </a:r>
            <a:r>
              <a:rPr lang="en-US" sz="7200" cap="none" spc="0" dirty="0" err="1"/>
              <a:t>esperados</a:t>
            </a:r>
            <a:endParaRPr lang="en-US" sz="7200" cap="none" spc="0" dirty="0"/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1D03DC7E-7E0D-4C2D-BD2B-C7EF372A8554}"/>
              </a:ext>
            </a:extLst>
          </p:cNvPr>
          <p:cNvSpPr txBox="1"/>
          <p:nvPr/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C599F672-9D32-4F9F-BFB6-7D0D6D8D7ACA}"/>
              </a:ext>
            </a:extLst>
          </p:cNvPr>
          <p:cNvSpPr txBox="1"/>
          <p:nvPr/>
        </p:nvSpPr>
        <p:spPr>
          <a:xfrm>
            <a:off x="491067" y="2103120"/>
            <a:ext cx="1117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b="1" dirty="0"/>
              <a:t> </a:t>
            </a:r>
            <a:endParaRPr lang="es-EC" sz="2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s-EC" sz="2400" dirty="0"/>
              <a:t>Elaborar un programa en el cual sea fácil la lectura, búsqueda, edición y consulta de los ingresos y egresos guardados en un archivo de texto. 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s-EC" sz="2400" dirty="0"/>
              <a:t>Administrar de forma ágil y segura el archivo plano. 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s-EC" sz="2400" dirty="0"/>
              <a:t>Elaborar un Administrador </a:t>
            </a:r>
            <a:r>
              <a:rPr lang="es-EC" sz="2400" dirty="0" err="1"/>
              <a:t>virutal</a:t>
            </a:r>
            <a:r>
              <a:rPr lang="es-EC" sz="2400" dirty="0"/>
              <a:t> con una interfaz gráfica amigable para el usuario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44418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91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93">
            <a:extLst>
              <a:ext uri="{FF2B5EF4-FFF2-40B4-BE49-F238E27FC236}">
                <a16:creationId xmlns="" xmlns:a16="http://schemas.microsoft.com/office/drawing/2014/main" id="{FB65ABA3-820C-4D75-9437-9EFA1ADFE1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6" name="Rectangle 95">
            <a:extLst>
              <a:ext uri="{FF2B5EF4-FFF2-40B4-BE49-F238E27FC236}">
                <a16:creationId xmlns="" xmlns:a16="http://schemas.microsoft.com/office/drawing/2014/main" id="{036BF2FB-90D8-48DB-BD34-D040CDCFF2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07" name="Rectangle 97">
            <a:extLst>
              <a:ext uri="{FF2B5EF4-FFF2-40B4-BE49-F238E27FC236}">
                <a16:creationId xmlns="" xmlns:a16="http://schemas.microsoft.com/office/drawing/2014/main" id="{78A66977-9B4F-4B2C-AE86-901641B90D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4" name="Picture 3" descr="Imagen que contiene estrella, cielo, lluvia&#10;&#10;Descripción generada automáticamente">
            <a:extLst>
              <a:ext uri="{FF2B5EF4-FFF2-40B4-BE49-F238E27FC236}">
                <a16:creationId xmlns="" xmlns:a16="http://schemas.microsoft.com/office/drawing/2014/main" id="{68910ECC-6D49-42F7-9280-B0845DB0D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43750"/>
          <a:stretch/>
        </p:blipFill>
        <p:spPr>
          <a:xfrm>
            <a:off x="0" y="39635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DC2B62F-5ED1-4189-9BB2-748DF9436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73228"/>
            <a:ext cx="10058400" cy="16409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7200" cap="none" spc="0" dirty="0" err="1"/>
              <a:t>Bibliografía</a:t>
            </a:r>
            <a:endParaRPr lang="en-US" sz="7200" cap="none" spc="0" dirty="0"/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1D03DC7E-7E0D-4C2D-BD2B-C7EF372A8554}"/>
              </a:ext>
            </a:extLst>
          </p:cNvPr>
          <p:cNvSpPr txBox="1"/>
          <p:nvPr/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67F2561D-E923-48F7-AEBB-903AFA72F52E}"/>
              </a:ext>
            </a:extLst>
          </p:cNvPr>
          <p:cNvSpPr txBox="1"/>
          <p:nvPr/>
        </p:nvSpPr>
        <p:spPr>
          <a:xfrm>
            <a:off x="371856" y="1778001"/>
            <a:ext cx="115854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s-EC" i="1" dirty="0"/>
              <a:t>pmoinformatica.com.(2017).  Requisitos Funcionales: PMOInformática.com. </a:t>
            </a:r>
            <a:endParaRPr lang="es-EC" dirty="0"/>
          </a:p>
          <a:p>
            <a:r>
              <a:rPr lang="es-EC" i="1" dirty="0"/>
              <a:t>                 Recuperado de: </a:t>
            </a:r>
            <a:r>
              <a:rPr lang="es-EC" i="1" dirty="0">
                <a:hlinkClick r:id="rId3"/>
              </a:rPr>
              <a:t>http://www.pmoinformatica.com/2017/02/requerimientos-funcionales-ejemplos .</a:t>
            </a:r>
            <a:r>
              <a:rPr lang="es-EC" i="1" dirty="0" err="1">
                <a:hlinkClick r:id="rId3"/>
              </a:rPr>
              <a:t>html</a:t>
            </a:r>
            <a:r>
              <a:rPr lang="es-EC" i="1" dirty="0">
                <a:hlinkClick r:id="rId3"/>
              </a:rPr>
              <a:t> </a:t>
            </a:r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i="1" dirty="0"/>
              <a:t> Desconocido.(</a:t>
            </a:r>
            <a:r>
              <a:rPr lang="es-EC" i="1" dirty="0" err="1"/>
              <a:t>s.f</a:t>
            </a:r>
            <a:r>
              <a:rPr lang="es-EC" i="1" dirty="0"/>
              <a:t>). Requisito funcional: Wikipedia. Recuperado de:</a:t>
            </a:r>
            <a:endParaRPr lang="es-EC" dirty="0"/>
          </a:p>
          <a:p>
            <a:r>
              <a:rPr lang="es-EC" i="1" dirty="0">
                <a:hlinkClick r:id="rId4"/>
              </a:rPr>
              <a:t>https://es.wikipedia.org/wiki/Requisito_funcional </a:t>
            </a:r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i="1" dirty="0"/>
              <a:t> EcuRed.(2015).Requisitos no funcionales: EcuRed. Recuperado de: </a:t>
            </a:r>
            <a:r>
              <a:rPr lang="es-EC" i="1" dirty="0">
                <a:hlinkClick r:id="rId5"/>
              </a:rPr>
              <a:t>https://www.ecured.cu/Requisitos_no_funcionales</a:t>
            </a:r>
            <a:r>
              <a:rPr lang="es-EC" i="1" dirty="0"/>
              <a:t> </a:t>
            </a:r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i="1" dirty="0"/>
              <a:t> </a:t>
            </a:r>
            <a:r>
              <a:rPr lang="es-EC" i="1" dirty="0" err="1"/>
              <a:t>ProyectosÁgiles</a:t>
            </a:r>
            <a:r>
              <a:rPr lang="es-EC" i="1" dirty="0"/>
              <a:t>.(</a:t>
            </a:r>
            <a:r>
              <a:rPr lang="es-EC" i="1" dirty="0" err="1"/>
              <a:t>s.f</a:t>
            </a:r>
            <a:r>
              <a:rPr lang="es-EC" i="1" dirty="0"/>
              <a:t>).Qué es SCRUM: </a:t>
            </a:r>
            <a:r>
              <a:rPr lang="es-EC" i="1" dirty="0" err="1"/>
              <a:t>ProyectosÁgiles</a:t>
            </a:r>
            <a:r>
              <a:rPr lang="es-EC" i="1" dirty="0"/>
              <a:t>. Recuperado de: </a:t>
            </a:r>
            <a:endParaRPr lang="es-EC" dirty="0"/>
          </a:p>
          <a:p>
            <a:r>
              <a:rPr lang="es-EC" i="1" dirty="0">
                <a:hlinkClick r:id="rId6"/>
              </a:rPr>
              <a:t>https://proyectosagiles.org/que-es-scrum/</a:t>
            </a:r>
            <a:r>
              <a:rPr lang="es-EC" i="1" dirty="0"/>
              <a:t> </a:t>
            </a:r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i="1" dirty="0"/>
              <a:t> </a:t>
            </a:r>
            <a:r>
              <a:rPr lang="es-EC" i="1" dirty="0" err="1"/>
              <a:t>ScrumManager</a:t>
            </a:r>
            <a:r>
              <a:rPr lang="es-EC" i="1" dirty="0"/>
              <a:t>.(2014). Historia de Usuario: </a:t>
            </a:r>
            <a:r>
              <a:rPr lang="es-EC" i="1" dirty="0" err="1"/>
              <a:t>ScrumManager</a:t>
            </a:r>
            <a:r>
              <a:rPr lang="es-EC" i="1" dirty="0"/>
              <a:t>. Recuperado de: </a:t>
            </a:r>
            <a:r>
              <a:rPr lang="es-EC" i="1" dirty="0">
                <a:hlinkClick r:id="rId7"/>
              </a:rPr>
              <a:t>https://www.scrummanager.net/bok/index.php/Historia_de_usuario</a:t>
            </a:r>
            <a:r>
              <a:rPr lang="es-EC" i="1" dirty="0"/>
              <a:t> </a:t>
            </a:r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i="1" dirty="0"/>
              <a:t> José M. (2008). Proceso de </a:t>
            </a:r>
            <a:r>
              <a:rPr lang="es-EC" i="1" dirty="0" err="1"/>
              <a:t>desarrollo:Unican</a:t>
            </a:r>
            <a:r>
              <a:rPr lang="es-EC" i="1" dirty="0"/>
              <a:t>. Recuperado de: </a:t>
            </a:r>
            <a:endParaRPr lang="es-EC" dirty="0"/>
          </a:p>
          <a:p>
            <a:r>
              <a:rPr lang="es-EC" i="1" dirty="0">
                <a:hlinkClick r:id="rId8"/>
              </a:rPr>
              <a:t>https://www.ctr.unican.es/asignaturas/MC_OO/Doc/OO_08_I2_Proceso.pdf </a:t>
            </a: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20821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smtClean="0"/>
              <a:t>GRUPO N 1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s-EC" sz="2000" b="1" dirty="0" smtClean="0"/>
              <a:t>INTEGRANTES :</a:t>
            </a:r>
          </a:p>
          <a:p>
            <a:pPr marL="0" indent="0" algn="ctr">
              <a:buNone/>
            </a:pPr>
            <a:r>
              <a:rPr lang="es-EC" sz="2000" smtClean="0"/>
              <a:t>EZEQUIEL MATEO </a:t>
            </a:r>
            <a:r>
              <a:rPr lang="es-EC" sz="2000" dirty="0" smtClean="0"/>
              <a:t>CASTILLO HIDALGO</a:t>
            </a:r>
          </a:p>
          <a:p>
            <a:pPr marL="0" indent="0" algn="ctr">
              <a:buNone/>
            </a:pPr>
            <a:r>
              <a:rPr lang="es-EC" sz="2000" dirty="0" smtClean="0"/>
              <a:t>ADRIÁN ALEJANDRO BURGOS RIASCOS</a:t>
            </a:r>
          </a:p>
          <a:p>
            <a:pPr marL="0" indent="0" algn="ctr">
              <a:buNone/>
            </a:pPr>
            <a:endParaRPr lang="es-EC" sz="2000" dirty="0"/>
          </a:p>
          <a:p>
            <a:pPr marL="0" indent="0" algn="ctr">
              <a:buNone/>
            </a:pPr>
            <a:r>
              <a:rPr lang="es-EC" sz="2000" b="1" dirty="0" smtClean="0"/>
              <a:t>NRC:</a:t>
            </a:r>
          </a:p>
          <a:p>
            <a:pPr marL="0" indent="0" algn="ctr">
              <a:buNone/>
            </a:pPr>
            <a:r>
              <a:rPr lang="es-EC" sz="2000" dirty="0" smtClean="0"/>
              <a:t>5780</a:t>
            </a:r>
          </a:p>
          <a:p>
            <a:pPr marL="0" indent="0" algn="ctr">
              <a:buNone/>
            </a:pPr>
            <a:endParaRPr lang="es-EC" sz="2000" dirty="0"/>
          </a:p>
          <a:p>
            <a:pPr marL="0" indent="0" algn="ctr">
              <a:buNone/>
            </a:pPr>
            <a:r>
              <a:rPr lang="es-EC" sz="2000" b="1" dirty="0" smtClean="0"/>
              <a:t>PROFESORA:</a:t>
            </a:r>
          </a:p>
          <a:p>
            <a:pPr marL="0" indent="0" algn="ctr">
              <a:buNone/>
            </a:pPr>
            <a:r>
              <a:rPr lang="es-EC" sz="2000" dirty="0" smtClean="0"/>
              <a:t>ING JENNY RUIZ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333745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91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93">
            <a:extLst>
              <a:ext uri="{FF2B5EF4-FFF2-40B4-BE49-F238E27FC236}">
                <a16:creationId xmlns="" xmlns:a16="http://schemas.microsoft.com/office/drawing/2014/main" id="{FB65ABA3-820C-4D75-9437-9EFA1ADFE1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6" name="Rectangle 95">
            <a:extLst>
              <a:ext uri="{FF2B5EF4-FFF2-40B4-BE49-F238E27FC236}">
                <a16:creationId xmlns="" xmlns:a16="http://schemas.microsoft.com/office/drawing/2014/main" id="{036BF2FB-90D8-48DB-BD34-D040CDCFF2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07" name="Rectangle 97">
            <a:extLst>
              <a:ext uri="{FF2B5EF4-FFF2-40B4-BE49-F238E27FC236}">
                <a16:creationId xmlns="" xmlns:a16="http://schemas.microsoft.com/office/drawing/2014/main" id="{78A66977-9B4F-4B2C-AE86-901641B90D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4" name="Picture 3" descr="Imagen que contiene estrella, cielo, lluvia&#10;&#10;Descripción generada automáticamente">
            <a:extLst>
              <a:ext uri="{FF2B5EF4-FFF2-40B4-BE49-F238E27FC236}">
                <a16:creationId xmlns="" xmlns:a16="http://schemas.microsoft.com/office/drawing/2014/main" id="{68910ECC-6D49-42F7-9280-B0845DB0D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DC2B62F-5ED1-4189-9BB2-748DF9436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cap="none" spc="0" dirty="0"/>
              <a:t>Definición y justificación del problema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1D03DC7E-7E0D-4C2D-BD2B-C7EF372A8554}"/>
              </a:ext>
            </a:extLst>
          </p:cNvPr>
          <p:cNvSpPr txBox="1"/>
          <p:nvPr/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400" dirty="0"/>
              <a:t>El fácil manejo de una base de datos en modo digital lo hace eficaz y muy útil para una gran cantidad de información que se posea. </a:t>
            </a:r>
          </a:p>
          <a:p>
            <a:pPr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endParaRPr lang="en-US" sz="2400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400" dirty="0"/>
              <a:t>Para esto se necesitará una organización de sólo información necesaria, y esta tiene que ser explícita con los datos que se quieren guardar, ya sea de tipo texto, numérico o de fechas y horas; ayudando así a la eficacia previamente mencionada. </a:t>
            </a:r>
          </a:p>
          <a:p>
            <a:pPr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endParaRPr lang="en-US" sz="2400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400" dirty="0"/>
              <a:t>Para realizar esto se deberá usar el proceso CRUD para obtener así una buena gestión de archivos planos. 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80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91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93">
            <a:extLst>
              <a:ext uri="{FF2B5EF4-FFF2-40B4-BE49-F238E27FC236}">
                <a16:creationId xmlns="" xmlns:a16="http://schemas.microsoft.com/office/drawing/2014/main" id="{FB65ABA3-820C-4D75-9437-9EFA1ADFE1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6" name="Rectangle 95">
            <a:extLst>
              <a:ext uri="{FF2B5EF4-FFF2-40B4-BE49-F238E27FC236}">
                <a16:creationId xmlns="" xmlns:a16="http://schemas.microsoft.com/office/drawing/2014/main" id="{036BF2FB-90D8-48DB-BD34-D040CDCFF2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07" name="Rectangle 97">
            <a:extLst>
              <a:ext uri="{FF2B5EF4-FFF2-40B4-BE49-F238E27FC236}">
                <a16:creationId xmlns="" xmlns:a16="http://schemas.microsoft.com/office/drawing/2014/main" id="{78A66977-9B4F-4B2C-AE86-901641B90D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4" name="Picture 3" descr="Imagen que contiene estrella, cielo, lluvia&#10;&#10;Descripción generada automáticamente">
            <a:extLst>
              <a:ext uri="{FF2B5EF4-FFF2-40B4-BE49-F238E27FC236}">
                <a16:creationId xmlns="" xmlns:a16="http://schemas.microsoft.com/office/drawing/2014/main" id="{68910ECC-6D49-42F7-9280-B0845DB0D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DC2B62F-5ED1-4189-9BB2-748DF9436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7200" cap="none" spc="0" dirty="0" err="1"/>
              <a:t>Objetivos</a:t>
            </a:r>
            <a:endParaRPr lang="en-US" sz="7200" cap="none" spc="0" dirty="0"/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1D03DC7E-7E0D-4C2D-BD2B-C7EF372A8554}"/>
              </a:ext>
            </a:extLst>
          </p:cNvPr>
          <p:cNvSpPr txBox="1"/>
          <p:nvPr/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s-EC" sz="2000" b="1" dirty="0"/>
              <a:t>GENERAL </a:t>
            </a:r>
            <a:endParaRPr lang="es-EC" sz="2000" dirty="0"/>
          </a:p>
          <a:p>
            <a:r>
              <a:rPr lang="es-EC" sz="2000" b="1" dirty="0"/>
              <a:t> </a:t>
            </a:r>
            <a:endParaRPr lang="es-EC" sz="2000" dirty="0"/>
          </a:p>
          <a:p>
            <a:pPr lvl="0" fontAlgn="base"/>
            <a:r>
              <a:rPr lang="es-EC" sz="2000" dirty="0"/>
              <a:t>Desarrollar un programa que nos permitirá gestionar los ingresos y egresos de un conjunto habitacional registrando la gastos generados dentro y fuera del conjunto en varios archivos de texto para poder mostrarlos a través de la pantalla.</a:t>
            </a: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2000" dirty="0"/>
          </a:p>
          <a:p>
            <a:r>
              <a:rPr lang="es-EC" sz="2000" b="1" dirty="0"/>
              <a:t>ESPECÍFICOS </a:t>
            </a:r>
            <a:endParaRPr lang="es-EC" sz="2000" dirty="0"/>
          </a:p>
          <a:p>
            <a:r>
              <a:rPr lang="es-EC" sz="2000" b="1" dirty="0"/>
              <a:t> </a:t>
            </a:r>
            <a:endParaRPr lang="es-EC" sz="2000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s-EC" sz="2000" dirty="0"/>
              <a:t>Determinar los requisitos funcionales y no funcionales que deberá cumplir el programa en cada etapa de desarrollo. 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s-EC" sz="2000" dirty="0"/>
              <a:t>Aplicar herramientas de la metodología SCRUM en el proceso de análisis del programa (Historias de Usuario). 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s-EC" sz="2000" dirty="0"/>
              <a:t>Desarrollar e implementar el proceso denominado CRUD (</a:t>
            </a:r>
            <a:r>
              <a:rPr lang="es-EC" sz="2000" dirty="0" err="1"/>
              <a:t>create</a:t>
            </a:r>
            <a:r>
              <a:rPr lang="es-EC" sz="2000" dirty="0"/>
              <a:t>, </a:t>
            </a:r>
            <a:r>
              <a:rPr lang="es-EC" sz="2000" dirty="0" err="1"/>
              <a:t>read</a:t>
            </a:r>
            <a:r>
              <a:rPr lang="es-EC" sz="2000" dirty="0"/>
              <a:t>, </a:t>
            </a:r>
          </a:p>
          <a:p>
            <a:r>
              <a:rPr lang="es-EC" sz="2000" dirty="0"/>
              <a:t>     </a:t>
            </a:r>
            <a:r>
              <a:rPr lang="es-EC" sz="2000" dirty="0" err="1"/>
              <a:t>update</a:t>
            </a:r>
            <a:r>
              <a:rPr lang="es-EC" sz="2000" dirty="0"/>
              <a:t>, </a:t>
            </a:r>
            <a:r>
              <a:rPr lang="es-EC" sz="2000" dirty="0" err="1"/>
              <a:t>delete</a:t>
            </a:r>
            <a:r>
              <a:rPr lang="es-EC" sz="2000" dirty="0"/>
              <a:t>).​ </a:t>
            </a:r>
          </a:p>
          <a:p>
            <a:pPr marL="285750" indent="-28575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3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91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93">
            <a:extLst>
              <a:ext uri="{FF2B5EF4-FFF2-40B4-BE49-F238E27FC236}">
                <a16:creationId xmlns="" xmlns:a16="http://schemas.microsoft.com/office/drawing/2014/main" id="{FB65ABA3-820C-4D75-9437-9EFA1ADFE1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6" name="Rectangle 95">
            <a:extLst>
              <a:ext uri="{FF2B5EF4-FFF2-40B4-BE49-F238E27FC236}">
                <a16:creationId xmlns="" xmlns:a16="http://schemas.microsoft.com/office/drawing/2014/main" id="{036BF2FB-90D8-48DB-BD34-D040CDCFF2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07" name="Rectangle 97">
            <a:extLst>
              <a:ext uri="{FF2B5EF4-FFF2-40B4-BE49-F238E27FC236}">
                <a16:creationId xmlns="" xmlns:a16="http://schemas.microsoft.com/office/drawing/2014/main" id="{78A66977-9B4F-4B2C-AE86-901641B90D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4" name="Picture 3" descr="Imagen que contiene estrella, cielo, lluvia&#10;&#10;Descripción generada automáticamente">
            <a:extLst>
              <a:ext uri="{FF2B5EF4-FFF2-40B4-BE49-F238E27FC236}">
                <a16:creationId xmlns="" xmlns:a16="http://schemas.microsoft.com/office/drawing/2014/main" id="{68910ECC-6D49-42F7-9280-B0845DB0D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DC2B62F-5ED1-4189-9BB2-748DF9436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7200" cap="none" spc="0" dirty="0" err="1"/>
              <a:t>Alcance</a:t>
            </a:r>
            <a:endParaRPr lang="en-US" sz="7200" cap="none" spc="0" dirty="0"/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1D03DC7E-7E0D-4C2D-BD2B-C7EF372A8554}"/>
              </a:ext>
            </a:extLst>
          </p:cNvPr>
          <p:cNvSpPr txBox="1"/>
          <p:nvPr/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C" sz="2800" dirty="0"/>
              <a:t>El programa que tiene como finalidad gestionar los gastos generados dentro y fuera de un conjunto habitacional cumplirá con lo siguiente: 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s-EC" sz="2800" dirty="0"/>
              <a:t>Mostrar los ingresos y egresos del conjunto. 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s-EC" sz="2800" dirty="0"/>
              <a:t>Agregar y eliminar a los condóminos deudores de la alícuota. 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s-EC" sz="2800" dirty="0"/>
              <a:t>Mostrar la actualización de la información en caso de que se haya modificado la información del archivo. </a:t>
            </a:r>
          </a:p>
          <a:p>
            <a:pPr marL="285750" indent="-28575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34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91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93">
            <a:extLst>
              <a:ext uri="{FF2B5EF4-FFF2-40B4-BE49-F238E27FC236}">
                <a16:creationId xmlns="" xmlns:a16="http://schemas.microsoft.com/office/drawing/2014/main" id="{FB65ABA3-820C-4D75-9437-9EFA1ADFE1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6" name="Rectangle 95">
            <a:extLst>
              <a:ext uri="{FF2B5EF4-FFF2-40B4-BE49-F238E27FC236}">
                <a16:creationId xmlns="" xmlns:a16="http://schemas.microsoft.com/office/drawing/2014/main" id="{036BF2FB-90D8-48DB-BD34-D040CDCFF2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07" name="Rectangle 97">
            <a:extLst>
              <a:ext uri="{FF2B5EF4-FFF2-40B4-BE49-F238E27FC236}">
                <a16:creationId xmlns="" xmlns:a16="http://schemas.microsoft.com/office/drawing/2014/main" id="{78A66977-9B4F-4B2C-AE86-901641B90D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4" name="Picture 3" descr="Imagen que contiene estrella, cielo, lluvia&#10;&#10;Descripción generada automáticamente">
            <a:extLst>
              <a:ext uri="{FF2B5EF4-FFF2-40B4-BE49-F238E27FC236}">
                <a16:creationId xmlns="" xmlns:a16="http://schemas.microsoft.com/office/drawing/2014/main" id="{68910ECC-6D49-42F7-9280-B0845DB0D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DC2B62F-5ED1-4189-9BB2-748DF9436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7200" cap="none" spc="0" dirty="0"/>
              <a:t>Marco </a:t>
            </a:r>
            <a:r>
              <a:rPr lang="en-US" sz="7200" cap="none" spc="0" dirty="0" err="1"/>
              <a:t>teórico</a:t>
            </a:r>
            <a:endParaRPr lang="en-US" sz="7200" cap="none" spc="0" dirty="0"/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1D03DC7E-7E0D-4C2D-BD2B-C7EF372A8554}"/>
              </a:ext>
            </a:extLst>
          </p:cNvPr>
          <p:cNvSpPr txBox="1"/>
          <p:nvPr/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F701E939-CA85-439A-A0C1-A8A817F12EF4}"/>
              </a:ext>
            </a:extLst>
          </p:cNvPr>
          <p:cNvSpPr txBox="1"/>
          <p:nvPr/>
        </p:nvSpPr>
        <p:spPr>
          <a:xfrm>
            <a:off x="371856" y="2103120"/>
            <a:ext cx="1144828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/>
            <a:r>
              <a:rPr lang="es-EC" sz="2000" b="1" dirty="0"/>
              <a:t>REQUISITOS FUNCIONALES </a:t>
            </a:r>
            <a:endParaRPr lang="es-EC" sz="2000" dirty="0"/>
          </a:p>
          <a:p>
            <a:r>
              <a:rPr lang="es-EC" sz="2000" b="1" dirty="0"/>
              <a:t> </a:t>
            </a:r>
            <a:endParaRPr lang="es-EC" sz="2000" dirty="0"/>
          </a:p>
          <a:p>
            <a:r>
              <a:rPr lang="es-EC" sz="2000" dirty="0"/>
              <a:t>Son aquellos que describen cualquier actividad que el sistema debe realizar, es decir,</a:t>
            </a:r>
            <a:r>
              <a:rPr lang="es-EC" sz="2000" b="1" dirty="0"/>
              <a:t> </a:t>
            </a:r>
            <a:r>
              <a:rPr lang="es-EC" sz="2000" dirty="0"/>
              <a:t>es​	 el comportamiento que presenta un sistema o software cuando se cumplen ciertas condiciones </a:t>
            </a:r>
          </a:p>
          <a:p>
            <a:r>
              <a:rPr lang="es-EC" sz="2000" dirty="0"/>
              <a:t>El comportamiento o función que debe tener el sistema están descritas como un conjunto de entradas, procesos y salidas </a:t>
            </a:r>
          </a:p>
          <a:p>
            <a:r>
              <a:rPr lang="es-EC" sz="2000" dirty="0"/>
              <a:t>Cada requisito funcional puede ser representado en los casos de uso, que son herramientas importantes para el análisis del mismo. </a:t>
            </a:r>
          </a:p>
          <a:p>
            <a:r>
              <a:rPr lang="es-EC" sz="2000" dirty="0"/>
              <a:t>Un requisito funcional típico contiene un nombre, un ID único y una descripción. Esta información se utiliza para ayudar al lector a entender por qué el requisito es necesario, y para seguir al mismo durante la etapa de desarrollo. 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34167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91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93">
            <a:extLst>
              <a:ext uri="{FF2B5EF4-FFF2-40B4-BE49-F238E27FC236}">
                <a16:creationId xmlns="" xmlns:a16="http://schemas.microsoft.com/office/drawing/2014/main" id="{FB65ABA3-820C-4D75-9437-9EFA1ADFE1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6" name="Rectangle 95">
            <a:extLst>
              <a:ext uri="{FF2B5EF4-FFF2-40B4-BE49-F238E27FC236}">
                <a16:creationId xmlns="" xmlns:a16="http://schemas.microsoft.com/office/drawing/2014/main" id="{036BF2FB-90D8-48DB-BD34-D040CDCFF2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07" name="Rectangle 97">
            <a:extLst>
              <a:ext uri="{FF2B5EF4-FFF2-40B4-BE49-F238E27FC236}">
                <a16:creationId xmlns="" xmlns:a16="http://schemas.microsoft.com/office/drawing/2014/main" id="{78A66977-9B4F-4B2C-AE86-901641B90D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4" name="Picture 3" descr="Imagen que contiene estrella, cielo, lluvia&#10;&#10;Descripción generada automáticamente">
            <a:extLst>
              <a:ext uri="{FF2B5EF4-FFF2-40B4-BE49-F238E27FC236}">
                <a16:creationId xmlns="" xmlns:a16="http://schemas.microsoft.com/office/drawing/2014/main" id="{68910ECC-6D49-42F7-9280-B0845DB0D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DC2B62F-5ED1-4189-9BB2-748DF9436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7200" cap="none" spc="0" dirty="0"/>
              <a:t>Marco </a:t>
            </a:r>
            <a:r>
              <a:rPr lang="en-US" sz="7200" cap="none" spc="0" dirty="0" err="1"/>
              <a:t>teórico</a:t>
            </a:r>
            <a:endParaRPr lang="en-US" sz="7200" cap="none" spc="0" dirty="0"/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1D03DC7E-7E0D-4C2D-BD2B-C7EF372A8554}"/>
              </a:ext>
            </a:extLst>
          </p:cNvPr>
          <p:cNvSpPr txBox="1"/>
          <p:nvPr/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F701E939-CA85-439A-A0C1-A8A817F12EF4}"/>
              </a:ext>
            </a:extLst>
          </p:cNvPr>
          <p:cNvSpPr txBox="1"/>
          <p:nvPr/>
        </p:nvSpPr>
        <p:spPr>
          <a:xfrm>
            <a:off x="371856" y="2103120"/>
            <a:ext cx="1144828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/>
            <a:r>
              <a:rPr lang="es-EC" sz="2000" b="1" dirty="0"/>
              <a:t>REQUISITOS NO FUNCIONALES </a:t>
            </a:r>
            <a:endParaRPr lang="es-EC" sz="2000" dirty="0"/>
          </a:p>
          <a:p>
            <a:r>
              <a:rPr lang="es-EC" sz="2000" b="1" dirty="0"/>
              <a:t> </a:t>
            </a:r>
            <a:endParaRPr lang="es-EC" sz="2000" dirty="0"/>
          </a:p>
          <a:p>
            <a:r>
              <a:rPr lang="es-EC" sz="2000" dirty="0"/>
              <a:t>Son aquellos que limitan al diseño o a la implementación como restricciones en el diseño o Estándares de Calidad, también pueden denominarse como atributos o cualidades que el producto debe tener. </a:t>
            </a:r>
          </a:p>
          <a:p>
            <a:r>
              <a:rPr lang="es-EC" sz="2000" dirty="0"/>
              <a:t>Estos atributos hacen al producto atractivo, usable o confiable. </a:t>
            </a:r>
          </a:p>
          <a:p>
            <a:r>
              <a:rPr lang="es-EC" sz="2000" dirty="0"/>
              <a:t>Los requisitos no funcionales se encuentran clasificados de la siguiente manera: 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s-EC" sz="2000" b="1" dirty="0"/>
              <a:t>Usabilidad: </a:t>
            </a:r>
            <a:r>
              <a:rPr lang="es-EC" sz="2000" dirty="0"/>
              <a:t>Medida​ de calidad de la experiencia que tiene el usuario al interactuar con el producto software  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s-EC" sz="2000" b="1" dirty="0"/>
              <a:t>Mantenibilidad: </a:t>
            </a:r>
            <a:r>
              <a:rPr lang="es-EC" sz="2000" dirty="0"/>
              <a:t>La​ mantenibilidad es la facilidad con la que un sistema puede ser modificado para corregir fallos para mejorar su funcionamiento u otros atributos o adaptarse a cambios en el entorno 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s-EC" sz="2000" b="1" dirty="0"/>
              <a:t>Fiabilidad: </a:t>
            </a:r>
            <a:r>
              <a:rPr lang="es-EC" sz="2000" dirty="0"/>
              <a:t>Capacidad​ de un sistema o componente para desempeñar las funciones especificadas, cuando se usa bajo unas condiciones y periodo de tiempo determinados 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75234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91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93">
            <a:extLst>
              <a:ext uri="{FF2B5EF4-FFF2-40B4-BE49-F238E27FC236}">
                <a16:creationId xmlns="" xmlns:a16="http://schemas.microsoft.com/office/drawing/2014/main" id="{FB65ABA3-820C-4D75-9437-9EFA1ADFE1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6" name="Rectangle 95">
            <a:extLst>
              <a:ext uri="{FF2B5EF4-FFF2-40B4-BE49-F238E27FC236}">
                <a16:creationId xmlns="" xmlns:a16="http://schemas.microsoft.com/office/drawing/2014/main" id="{036BF2FB-90D8-48DB-BD34-D040CDCFF2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07" name="Rectangle 97">
            <a:extLst>
              <a:ext uri="{FF2B5EF4-FFF2-40B4-BE49-F238E27FC236}">
                <a16:creationId xmlns="" xmlns:a16="http://schemas.microsoft.com/office/drawing/2014/main" id="{78A66977-9B4F-4B2C-AE86-901641B90D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4" name="Picture 3" descr="Imagen que contiene estrella, cielo, lluvia&#10;&#10;Descripción generada automáticamente">
            <a:extLst>
              <a:ext uri="{FF2B5EF4-FFF2-40B4-BE49-F238E27FC236}">
                <a16:creationId xmlns="" xmlns:a16="http://schemas.microsoft.com/office/drawing/2014/main" id="{68910ECC-6D49-42F7-9280-B0845DB0D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DC2B62F-5ED1-4189-9BB2-748DF9436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7200" cap="none" spc="0" dirty="0"/>
              <a:t>Marco </a:t>
            </a:r>
            <a:r>
              <a:rPr lang="en-US" sz="7200" cap="none" spc="0" dirty="0" err="1"/>
              <a:t>teórico</a:t>
            </a:r>
            <a:endParaRPr lang="en-US" sz="7200" cap="none" spc="0" dirty="0"/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1D03DC7E-7E0D-4C2D-BD2B-C7EF372A8554}"/>
              </a:ext>
            </a:extLst>
          </p:cNvPr>
          <p:cNvSpPr txBox="1"/>
          <p:nvPr/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F701E939-CA85-439A-A0C1-A8A817F12EF4}"/>
              </a:ext>
            </a:extLst>
          </p:cNvPr>
          <p:cNvSpPr txBox="1"/>
          <p:nvPr/>
        </p:nvSpPr>
        <p:spPr>
          <a:xfrm>
            <a:off x="371856" y="2103120"/>
            <a:ext cx="11448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/>
            <a:r>
              <a:rPr lang="es-EC" b="1" dirty="0"/>
              <a:t>PROCESO DE DESARROLLO  </a:t>
            </a:r>
            <a:endParaRPr lang="es-EC" dirty="0"/>
          </a:p>
          <a:p>
            <a:r>
              <a:rPr lang="es-EC" dirty="0"/>
              <a:t> </a:t>
            </a:r>
          </a:p>
          <a:p>
            <a:r>
              <a:rPr lang="es-EC" dirty="0"/>
              <a:t>Un proceso de desarrollo de software es la secuencia de actividades que deben ser seguidas por un equipo de desarrolladores para generar un producto final y funciona. </a:t>
            </a:r>
          </a:p>
          <a:p>
            <a:r>
              <a:rPr lang="es-EC" dirty="0"/>
              <a:t>El objetivo principal de un proceso de desarrollo es mejorar la calidad del producto disminuyendo los fallos, mejorar la reusabilidad y disminuir el costo de mantenimiento. </a:t>
            </a:r>
          </a:p>
          <a:p>
            <a:r>
              <a:rPr lang="es-EC" dirty="0"/>
              <a:t>Las Etapas de un proceso de desarrollo son: </a:t>
            </a:r>
          </a:p>
          <a:p>
            <a:endParaRPr lang="es-EC" dirty="0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7FC6DB20-3AC7-4E08-821A-C4EDF7CBD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855" y="4092310"/>
            <a:ext cx="4068469" cy="228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56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91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93">
            <a:extLst>
              <a:ext uri="{FF2B5EF4-FFF2-40B4-BE49-F238E27FC236}">
                <a16:creationId xmlns="" xmlns:a16="http://schemas.microsoft.com/office/drawing/2014/main" id="{FB65ABA3-820C-4D75-9437-9EFA1ADFE1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6" name="Rectangle 95">
            <a:extLst>
              <a:ext uri="{FF2B5EF4-FFF2-40B4-BE49-F238E27FC236}">
                <a16:creationId xmlns="" xmlns:a16="http://schemas.microsoft.com/office/drawing/2014/main" id="{036BF2FB-90D8-48DB-BD34-D040CDCFF2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07" name="Rectangle 97">
            <a:extLst>
              <a:ext uri="{FF2B5EF4-FFF2-40B4-BE49-F238E27FC236}">
                <a16:creationId xmlns="" xmlns:a16="http://schemas.microsoft.com/office/drawing/2014/main" id="{78A66977-9B4F-4B2C-AE86-901641B90D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4" name="Picture 3" descr="Imagen que contiene estrella, cielo, lluvia&#10;&#10;Descripción generada automáticamente">
            <a:extLst>
              <a:ext uri="{FF2B5EF4-FFF2-40B4-BE49-F238E27FC236}">
                <a16:creationId xmlns="" xmlns:a16="http://schemas.microsoft.com/office/drawing/2014/main" id="{68910ECC-6D49-42F7-9280-B0845DB0D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DC2B62F-5ED1-4189-9BB2-748DF9436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7200" cap="none" spc="0" dirty="0"/>
              <a:t>Marco </a:t>
            </a:r>
            <a:r>
              <a:rPr lang="en-US" sz="7200" cap="none" spc="0" dirty="0" err="1"/>
              <a:t>teórico</a:t>
            </a:r>
            <a:endParaRPr lang="en-US" sz="7200" cap="none" spc="0" dirty="0"/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1D03DC7E-7E0D-4C2D-BD2B-C7EF372A8554}"/>
              </a:ext>
            </a:extLst>
          </p:cNvPr>
          <p:cNvSpPr txBox="1"/>
          <p:nvPr/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F701E939-CA85-439A-A0C1-A8A817F12EF4}"/>
              </a:ext>
            </a:extLst>
          </p:cNvPr>
          <p:cNvSpPr txBox="1"/>
          <p:nvPr/>
        </p:nvSpPr>
        <p:spPr>
          <a:xfrm>
            <a:off x="371855" y="2103121"/>
            <a:ext cx="115854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/>
            <a:r>
              <a:rPr lang="es-EC" b="1" dirty="0"/>
              <a:t>METODOLOGÍA ÁGIL SCRUM </a:t>
            </a:r>
            <a:endParaRPr lang="es-EC" dirty="0"/>
          </a:p>
          <a:p>
            <a:r>
              <a:rPr lang="es-EC" b="1" dirty="0"/>
              <a:t> </a:t>
            </a:r>
            <a:endParaRPr lang="es-EC" dirty="0"/>
          </a:p>
          <a:p>
            <a:r>
              <a:rPr lang="es-EC" dirty="0"/>
              <a:t>Es un proceso que generalmente se lleva a cabo gracias al trabajo en equipo. SCRUM es una metodología que presenta ciclos cortos denominados “</a:t>
            </a:r>
            <a:r>
              <a:rPr lang="es-EC" dirty="0" err="1"/>
              <a:t>sprints</a:t>
            </a:r>
            <a:r>
              <a:rPr lang="es-EC" dirty="0"/>
              <a:t>”, con la entrega de productos parciales o versiones del producto final para así en cada iteración poder mejorar las fallas o errores presentados. </a:t>
            </a:r>
          </a:p>
          <a:p>
            <a:r>
              <a:rPr lang="es-EC" dirty="0"/>
              <a:t>Esta metodología es ideal para proyectos complejos, tienden a un largo tiempo de desarrollo y para proyectos que son de gran tamaño o de gran alcance. </a:t>
            </a:r>
          </a:p>
          <a:p>
            <a:r>
              <a:rPr lang="es-EC" dirty="0"/>
              <a:t>Scrum también se utiliza para resolver situaciones en que no se está entregando al cliente lo que necesita, cuando las entregas se alargan demasiado, los costes se disparan o la calidad no es aceptable, cuando se necesita capacidad de reacción ante la competencia, cuando la moral de los equipos es baja y la rotación alta, cuando es necesario identificar y solucionar ineficiencias sistemáticamente o cuando se quiere trabajar utilizando un proceso especializado en el desarrollo de producto. </a:t>
            </a:r>
          </a:p>
          <a:p>
            <a:endParaRPr lang="es-EC" dirty="0"/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C67D29D4-A530-41F7-98FB-575C3A7CD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253" y="534362"/>
            <a:ext cx="3692107" cy="207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77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1053</Words>
  <Application>Microsoft Office PowerPoint</Application>
  <PresentationFormat>Panorámica</PresentationFormat>
  <Paragraphs>98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Avenir Next LT Pro Light</vt:lpstr>
      <vt:lpstr>Garamond</vt:lpstr>
      <vt:lpstr>SavonVTI</vt:lpstr>
      <vt:lpstr>Administrador virtual de condominios</vt:lpstr>
      <vt:lpstr>GRUPO N 1</vt:lpstr>
      <vt:lpstr>Definición y justificación del problema</vt:lpstr>
      <vt:lpstr>Objetivos</vt:lpstr>
      <vt:lpstr>Alcance</vt:lpstr>
      <vt:lpstr>Marco teórico</vt:lpstr>
      <vt:lpstr>Marco teórico</vt:lpstr>
      <vt:lpstr>Marco teórico</vt:lpstr>
      <vt:lpstr>Marco teórico</vt:lpstr>
      <vt:lpstr>Marco teórico</vt:lpstr>
      <vt:lpstr>Marco teórico</vt:lpstr>
      <vt:lpstr>Marco teórico</vt:lpstr>
      <vt:lpstr>Ideas a defender</vt:lpstr>
      <vt:lpstr>Resultados esperados</vt:lpstr>
      <vt:lpstr>Bibliografía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Administrador virtual de condominios</dc:title>
  <dc:creator>Mateo Castilllo</dc:creator>
  <cp:lastModifiedBy>Adrian Alejandro Burgos Riascos</cp:lastModifiedBy>
  <cp:revision>7</cp:revision>
  <dcterms:created xsi:type="dcterms:W3CDTF">2020-01-21T03:03:20Z</dcterms:created>
  <dcterms:modified xsi:type="dcterms:W3CDTF">2020-01-21T05:51:58Z</dcterms:modified>
</cp:coreProperties>
</file>