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culdade CESUSC - Acat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" y="158750"/>
            <a:ext cx="1547495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 de Texto 2"/>
          <p:cNvSpPr txBox="1"/>
          <p:nvPr/>
        </p:nvSpPr>
        <p:spPr>
          <a:xfrm>
            <a:off x="9676765" y="6093460"/>
            <a:ext cx="25152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>
                <a:sym typeface="+mn-ea"/>
              </a:rPr>
              <a:t>Alunos: Adrian Villegas</a:t>
            </a:r>
            <a:br>
              <a:rPr lang="pt-BR" altLang="en-US">
                <a:sym typeface="+mn-ea"/>
              </a:rPr>
            </a:br>
            <a:r>
              <a:rPr lang="pt-BR" altLang="en-US">
                <a:sym typeface="+mn-ea"/>
              </a:rPr>
              <a:t>             Marco Scoz</a:t>
            </a:r>
            <a:endParaRPr lang="pt-BR" altLang="en-US"/>
          </a:p>
          <a:p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5099685" y="297180"/>
            <a:ext cx="65341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Estrutura de Dados</a:t>
            </a:r>
            <a:br>
              <a:rPr lang="pt-BR" altLang="en-US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altLang="en-US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Professor: Paulo Eduardo Battistela</a:t>
            </a:r>
            <a:endParaRPr lang="pt-BR" altLang="en-US" sz="2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884863" y="2414270"/>
            <a:ext cx="4963795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8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GRAFOS</a:t>
            </a:r>
            <a:endParaRPr lang="pt-BR" altLang="en-US" sz="88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112395" y="439420"/>
            <a:ext cx="1041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b="1"/>
              <a:t>1) Crie um contexto para aplicação de um Grafo ponderado contendo pelo menos 20 vértices. </a:t>
            </a:r>
            <a:br>
              <a:rPr lang="pt-BR" altLang="en-US" b="1"/>
            </a:br>
            <a:r>
              <a:rPr lang="pt-BR" altLang="en-US" b="1"/>
              <a:t>Exemplos de contexto: transporte, voos, rede social.</a:t>
            </a:r>
            <a:endParaRPr lang="pt-BR" altLang="en-US" b="1"/>
          </a:p>
        </p:txBody>
      </p:sp>
      <p:sp>
        <p:nvSpPr>
          <p:cNvPr id="5" name="Caixa de Texto 4"/>
          <p:cNvSpPr txBox="1"/>
          <p:nvPr/>
        </p:nvSpPr>
        <p:spPr>
          <a:xfrm>
            <a:off x="112395" y="1155700"/>
            <a:ext cx="10736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/>
              <a:t>Construimos um grafo baseado em cidades(vértices), e suas linhas de ônibus intermunicipais (arestas), </a:t>
            </a:r>
            <a:endParaRPr lang="pt-BR" altLang="en-US"/>
          </a:p>
          <a:p>
            <a:pPr algn="l"/>
            <a:r>
              <a:rPr lang="pt-BR" altLang="en-US"/>
              <a:t>onde possui a distância entre as cidades (pesos).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169545" y="3287395"/>
            <a:ext cx="5262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b="1"/>
              <a:t>2) Apresente o Grafo em forma de diagrama</a:t>
            </a:r>
            <a:endParaRPr lang="pt-BR" altLang="en-US" b="1"/>
          </a:p>
          <a:p>
            <a:pPr algn="l"/>
            <a:r>
              <a:rPr lang="pt-BR" altLang="en-US" b="1"/>
              <a:t> (imagem), mostrando os vértices e as arestas </a:t>
            </a:r>
            <a:endParaRPr lang="pt-BR" altLang="en-US" b="1"/>
          </a:p>
          <a:p>
            <a:pPr algn="l"/>
            <a:r>
              <a:rPr lang="pt-BR" altLang="en-US" b="1"/>
              <a:t>com seus respectivos pesos. (0,5 pontos)</a:t>
            </a:r>
            <a:endParaRPr lang="pt-BR" altLang="en-US" b="1"/>
          </a:p>
        </p:txBody>
      </p:sp>
      <p:pic>
        <p:nvPicPr>
          <p:cNvPr id="7" name="Picture 2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305" y="1800860"/>
            <a:ext cx="556450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59080" y="291465"/>
            <a:ext cx="4107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/>
              <a:t> </a:t>
            </a:r>
            <a:r>
              <a:rPr lang="pt-BR" altLang="en-US" b="1"/>
              <a:t>3) Apresente o Grau de cada </a:t>
            </a:r>
            <a:br>
              <a:rPr lang="pt-BR" altLang="en-US" b="1"/>
            </a:br>
            <a:r>
              <a:rPr lang="pt-BR" altLang="en-US" b="1"/>
              <a:t>vértice do Grafo criado. (0,5 pontos)</a:t>
            </a:r>
            <a:endParaRPr lang="pt-BR" altLang="en-US" b="1"/>
          </a:p>
        </p:txBody>
      </p:sp>
      <p:sp>
        <p:nvSpPr>
          <p:cNvPr id="5" name="Caixa de Texto 4"/>
          <p:cNvSpPr txBox="1"/>
          <p:nvPr/>
        </p:nvSpPr>
        <p:spPr>
          <a:xfrm>
            <a:off x="467995" y="1066165"/>
            <a:ext cx="17049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A: 6;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B: 5;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C: 2;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D: 6;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E: 7;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F: 4;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G: 3;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H: 6;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I: 4;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J: 1;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L: 1;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M:2;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N: 3;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O: 3;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P: 4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Q: 4;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R: 4;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S: 4;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T: 2;</a:t>
            </a:r>
            <a:endParaRPr lang="pt-BR" altLang="en-US"/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pt-BR" altLang="en-US"/>
              <a:t>U: 1.</a:t>
            </a:r>
            <a:endParaRPr lang="pt-BR" altLang="en-US"/>
          </a:p>
        </p:txBody>
      </p:sp>
      <p:cxnSp>
        <p:nvCxnSpPr>
          <p:cNvPr id="6" name="Conector Reto 5"/>
          <p:cNvCxnSpPr/>
          <p:nvPr/>
        </p:nvCxnSpPr>
        <p:spPr>
          <a:xfrm>
            <a:off x="4924425" y="-6350"/>
            <a:ext cx="0" cy="694499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Caixa de Texto 6"/>
          <p:cNvSpPr txBox="1"/>
          <p:nvPr/>
        </p:nvSpPr>
        <p:spPr>
          <a:xfrm>
            <a:off x="4924425" y="291465"/>
            <a:ext cx="592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b="1"/>
              <a:t>4) Crie 5 caminhos entre os vértices que contenha </a:t>
            </a:r>
            <a:endParaRPr lang="pt-BR" altLang="en-US" b="1"/>
          </a:p>
          <a:p>
            <a:pPr algn="l"/>
            <a:r>
              <a:rPr lang="pt-BR" altLang="en-US" b="1"/>
              <a:t>respectivamente 3, 5, 7, 12 e 17 vértices. (0,5 pontos)</a:t>
            </a:r>
            <a:endParaRPr lang="pt-BR" altLang="en-US" b="1"/>
          </a:p>
        </p:txBody>
      </p:sp>
      <p:pic>
        <p:nvPicPr>
          <p:cNvPr id="9" name="Picture 3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30" y="1776730"/>
            <a:ext cx="4200525" cy="771525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5142230" y="1362075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/>
              <a:t>3 Vértices:</a:t>
            </a:r>
            <a:endParaRPr lang="pt-BR" altLang="en-US"/>
          </a:p>
        </p:txBody>
      </p:sp>
      <p:pic>
        <p:nvPicPr>
          <p:cNvPr id="12" name="Picture 4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5" y="3388360"/>
            <a:ext cx="6389370" cy="899160"/>
          </a:xfrm>
          <a:prstGeom prst="rect">
            <a:avLst/>
          </a:prstGeom>
        </p:spPr>
      </p:pic>
      <p:sp>
        <p:nvSpPr>
          <p:cNvPr id="14" name="Caixa de Texto 13"/>
          <p:cNvSpPr txBox="1"/>
          <p:nvPr/>
        </p:nvSpPr>
        <p:spPr>
          <a:xfrm>
            <a:off x="5193665" y="3020060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/>
              <a:t>5 Vértices:</a:t>
            </a:r>
            <a:endParaRPr lang="pt-BR" altLang="en-US"/>
          </a:p>
        </p:txBody>
      </p:sp>
      <p:pic>
        <p:nvPicPr>
          <p:cNvPr id="1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60" y="4811395"/>
            <a:ext cx="6821170" cy="1885950"/>
          </a:xfrm>
          <a:prstGeom prst="rect">
            <a:avLst/>
          </a:prstGeom>
        </p:spPr>
      </p:pic>
      <p:sp>
        <p:nvSpPr>
          <p:cNvPr id="16" name="Caixa de Texto 15"/>
          <p:cNvSpPr txBox="1"/>
          <p:nvPr/>
        </p:nvSpPr>
        <p:spPr>
          <a:xfrm>
            <a:off x="5102860" y="4443095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/>
              <a:t>7 Vértices: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6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1249045"/>
            <a:ext cx="8804275" cy="5056505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1432560" y="880745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/>
              <a:t>12 Vértices: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7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" y="773430"/>
            <a:ext cx="10596245" cy="585152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518795" y="40513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/>
              <a:t>17 Vértices: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1123315" y="373380"/>
            <a:ext cx="6689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b="1"/>
              <a:t>5) Apresente a matriz de adjacência do Grafo; (0,25 pontos)</a:t>
            </a:r>
            <a:r>
              <a:rPr lang="pt-BR" altLang="en-US"/>
              <a:t> </a:t>
            </a:r>
            <a:endParaRPr lang="pt-BR" altLang="en-US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7455" y="992505"/>
            <a:ext cx="8154035" cy="5431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aixa de Texto 6"/>
          <p:cNvSpPr txBox="1"/>
          <p:nvPr/>
        </p:nvSpPr>
        <p:spPr>
          <a:xfrm>
            <a:off x="1145540" y="523875"/>
            <a:ext cx="6473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b="1"/>
              <a:t>7) Apresente a lista de adjacência do Grafo; (0,25 pontos) </a:t>
            </a:r>
            <a:endParaRPr lang="pt-BR" altLang="en-US" b="1"/>
          </a:p>
        </p:txBody>
      </p:sp>
      <p:pic>
        <p:nvPicPr>
          <p:cNvPr id="267" name="Picture 267"/>
          <p:cNvPicPr>
            <a:picLocks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35" y="1210945"/>
            <a:ext cx="8913495" cy="5510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ixa de Texto 4"/>
          <p:cNvSpPr txBox="1"/>
          <p:nvPr/>
        </p:nvSpPr>
        <p:spPr>
          <a:xfrm>
            <a:off x="443865" y="1297305"/>
            <a:ext cx="978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b="1"/>
              <a:t>8) Implemente em seu algoritmo a criação da lista de adjacência do Grafo; (0,75 pontos)</a:t>
            </a:r>
            <a:r>
              <a:rPr lang="pt-BR" altLang="en-US"/>
              <a:t> </a:t>
            </a:r>
            <a:endParaRPr lang="pt-BR" altLang="en-US"/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9590" y="4127500"/>
            <a:ext cx="11132820" cy="2505075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405765" y="1891665"/>
            <a:ext cx="10579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b="1"/>
              <a:t>9) Crie o algoritmo em Python para criação do Grafo, </a:t>
            </a:r>
            <a:br>
              <a:rPr lang="pt-BR" altLang="en-US" b="1"/>
            </a:br>
            <a:r>
              <a:rPr lang="pt-BR" altLang="en-US" b="1"/>
              <a:t>contendo os vértices e pesos das arestas. Você deve utilizar orientação a objetos. (1,0 pontos)</a:t>
            </a:r>
            <a:r>
              <a:rPr lang="pt-BR" altLang="en-US"/>
              <a:t>  </a:t>
            </a:r>
            <a:endParaRPr lang="pt-BR" altLang="en-US"/>
          </a:p>
        </p:txBody>
      </p:sp>
      <p:sp>
        <p:nvSpPr>
          <p:cNvPr id="8" name="Caixa de Texto 7"/>
          <p:cNvSpPr txBox="1"/>
          <p:nvPr/>
        </p:nvSpPr>
        <p:spPr>
          <a:xfrm>
            <a:off x="405765" y="2712085"/>
            <a:ext cx="986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b="1"/>
              <a:t>10) Comente e explique os métodos do seu algoritmo para criação do grafo. (0,5 pontos)</a:t>
            </a:r>
            <a:r>
              <a:rPr lang="pt-BR" altLang="en-US"/>
              <a:t> </a:t>
            </a:r>
            <a:endParaRPr lang="pt-BR" altLang="en-US"/>
          </a:p>
        </p:txBody>
      </p:sp>
      <p:sp>
        <p:nvSpPr>
          <p:cNvPr id="9" name="Caixa de Texto 8"/>
          <p:cNvSpPr txBox="1"/>
          <p:nvPr/>
        </p:nvSpPr>
        <p:spPr>
          <a:xfrm>
            <a:off x="405765" y="3367405"/>
            <a:ext cx="9593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b="1"/>
              <a:t>11) Crie um algoritmo de Busca em Largura ou Busca em Profundidade para encontrar</a:t>
            </a:r>
            <a:endParaRPr lang="pt-BR" altLang="en-US" b="1"/>
          </a:p>
          <a:p>
            <a:pPr algn="l"/>
            <a:r>
              <a:rPr lang="pt-BR" altLang="en-US" b="1"/>
              <a:t> o caminho mínimo entre dois vértices. (3,0 pontos)</a:t>
            </a:r>
            <a:r>
              <a:rPr lang="pt-BR" altLang="en-US"/>
              <a:t> 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05765" y="443230"/>
            <a:ext cx="7869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b="1">
                <a:sym typeface="+mn-ea"/>
              </a:rPr>
              <a:t>6) Implemente em seu algoritmo a criação da matriz de adjacência do Grafo; (0,75 pontos)</a:t>
            </a:r>
            <a:r>
              <a:rPr lang="pt-BR" altLang="en-US">
                <a:sym typeface="+mn-ea"/>
              </a:rPr>
              <a:t> 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WPS Presentation</Application>
  <PresentationFormat>宽屏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Roboto</vt:lpstr>
      <vt:lpstr>Wingdings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adrian.miquilena</cp:lastModifiedBy>
  <cp:revision>2</cp:revision>
  <dcterms:created xsi:type="dcterms:W3CDTF">2022-11-24T21:12:21Z</dcterms:created>
  <dcterms:modified xsi:type="dcterms:W3CDTF">2022-11-24T23:49:25Z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1046-11.2.0.11380</vt:lpwstr>
  </property>
  <property fmtid="{D5CDD505-2E9C-101B-9397-08002B2CF9AE}" pid="3" name="ICV">
    <vt:lpwstr>FB94FF44E5794AA1A6B2DCA987DA43A9</vt:lpwstr>
  </property>
</Properties>
</file>