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CB3-80A1-475D-9EBC-F9AC86B8288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0959-3CDE-485D-B383-2FA2482D8D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25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CB3-80A1-475D-9EBC-F9AC86B8288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0959-3CDE-485D-B383-2FA2482D8D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11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CB3-80A1-475D-9EBC-F9AC86B8288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0959-3CDE-485D-B383-2FA2482D8D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27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CB3-80A1-475D-9EBC-F9AC86B8288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0959-3CDE-485D-B383-2FA2482D8D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38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CB3-80A1-475D-9EBC-F9AC86B8288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0959-3CDE-485D-B383-2FA2482D8D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55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CB3-80A1-475D-9EBC-F9AC86B8288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0959-3CDE-485D-B383-2FA2482D8D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95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CB3-80A1-475D-9EBC-F9AC86B8288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0959-3CDE-485D-B383-2FA2482D8D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29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CB3-80A1-475D-9EBC-F9AC86B8288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0959-3CDE-485D-B383-2FA2482D8D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87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CB3-80A1-475D-9EBC-F9AC86B8288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0959-3CDE-485D-B383-2FA2482D8D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5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CB3-80A1-475D-9EBC-F9AC86B8288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0959-3CDE-485D-B383-2FA2482D8D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60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CB3-80A1-475D-9EBC-F9AC86B8288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0959-3CDE-485D-B383-2FA2482D8D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01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3BCB3-80A1-475D-9EBC-F9AC86B8288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0959-3CDE-485D-B383-2FA2482D8D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75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Base de datos | Fotos y Vectores gratis | Blue backgrounds, Background, Red  background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847849" y="2412948"/>
            <a:ext cx="3893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Proyecto BDD </a:t>
            </a:r>
          </a:p>
          <a:p>
            <a:r>
              <a:rPr lang="es-E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s-ES" sz="4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Videoclub</a:t>
            </a:r>
            <a:endParaRPr lang="en-GB" sz="4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47950" y="3968254"/>
            <a:ext cx="257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Adrián C. </a:t>
            </a:r>
            <a:r>
              <a:rPr lang="es-E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Ciges</a:t>
            </a:r>
            <a:endParaRPr lang="en-GB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34" name="Picture 10" descr="Ironhack Reviews | Course Report | Course Report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27" y="5349875"/>
            <a:ext cx="1042945" cy="112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elícula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4" r="14041"/>
          <a:stretch/>
        </p:blipFill>
        <p:spPr bwMode="auto">
          <a:xfrm rot="5400000">
            <a:off x="198822" y="84524"/>
            <a:ext cx="7010399" cy="668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23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Base de datos | Fotos y Vectores gratis | Blue backgrounds, Background, Red  background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Icono Ext, csv, tipo de archivo en Common file extensions (audio &amp;  document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6" name="Picture 8" descr="Csv, file, plano icon - Download on Iconfinder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5" y="1585591"/>
            <a:ext cx="817372" cy="81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1591215" y="1831329"/>
            <a:ext cx="596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Leemos archivos CSV en </a:t>
            </a:r>
            <a:r>
              <a:rPr lang="es-E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Jupyter</a:t>
            </a:r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Notebook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8" name="Picture 10" descr="File:Jupyter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468557"/>
            <a:ext cx="907065" cy="105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reating DataFrames in Pandas - Andrew Sithole Portfoli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5648" y1="52235" x2="25648" y2="52235"/>
                        <a14:foregroundMark x1="28241" y1="47765" x2="28241" y2="47765"/>
                        <a14:foregroundMark x1="28333" y1="36592" x2="28333" y2="36592"/>
                        <a14:foregroundMark x1="28519" y1="57821" x2="28519" y2="57821"/>
                        <a14:foregroundMark x1="30556" y1="47765" x2="30556" y2="47765"/>
                        <a14:foregroundMark x1="30833" y1="56983" x2="30833" y2="56983"/>
                        <a14:foregroundMark x1="31111" y1="67598" x2="31111" y2="67598"/>
                        <a14:foregroundMark x1="33426" y1="51117" x2="33426" y2="51117"/>
                        <a14:foregroundMark x1="31667" y1="54749" x2="31667" y2="54749"/>
                        <a14:backgroundMark x1="39722" y1="56983" x2="39722" y2="569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920" t="26079" r="64228" b="22896"/>
          <a:stretch/>
        </p:blipFill>
        <p:spPr bwMode="auto">
          <a:xfrm>
            <a:off x="723602" y="2913855"/>
            <a:ext cx="800398" cy="114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1590833" y="3257412"/>
            <a:ext cx="596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Limpiamos datos con </a:t>
            </a:r>
            <a:r>
              <a:rPr lang="es-E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DataFrames</a:t>
            </a:r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(Pandas)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70" name="Picture 22" descr="Database security; SQL Injection (III) – TonyHA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89" y="4482472"/>
            <a:ext cx="1295424" cy="12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1590833" y="4945518"/>
            <a:ext cx="596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Exportamos a SQL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004490" y="3684644"/>
            <a:ext cx="596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Eliminación de columnas con nulos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Eliminación de columnas constantes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01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Base de datos | Fotos y Vectores gratis | Blue backgrounds, Background, Red  background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Icono Ext, csv, tipo de archivo en Common file extensions (audio &amp;  document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70" name="Picture 22" descr="Database security; SQL Injection (III) – TonyH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87342"/>
            <a:ext cx="1295424" cy="12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384175" y="2500264"/>
            <a:ext cx="8020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Creamos columna para concatenar el nombre en tabla "actor"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Eliminamos columna duplicada en proceso de pruebas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Modificamos valores erróneos de </a:t>
            </a:r>
            <a:r>
              <a:rPr lang="es-ES" b="1" dirty="0" err="1">
                <a:solidFill>
                  <a:schemeClr val="bg1"/>
                </a:solidFill>
              </a:rPr>
              <a:t>inventory_id</a:t>
            </a:r>
            <a:r>
              <a:rPr lang="es-ES" b="1" dirty="0">
                <a:solidFill>
                  <a:schemeClr val="bg1"/>
                </a:solidFill>
              </a:rPr>
              <a:t> por </a:t>
            </a:r>
            <a:r>
              <a:rPr lang="es-ES" b="1" dirty="0" err="1">
                <a:solidFill>
                  <a:schemeClr val="bg1"/>
                </a:solidFill>
              </a:rPr>
              <a:t>random</a:t>
            </a:r>
            <a:endParaRPr lang="es-E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Creamos columna para concatenar el nombre en tabla "</a:t>
            </a:r>
            <a:r>
              <a:rPr lang="es-ES" b="1" dirty="0" err="1">
                <a:solidFill>
                  <a:schemeClr val="bg1"/>
                </a:solidFill>
              </a:rPr>
              <a:t>old_hdd</a:t>
            </a:r>
            <a:r>
              <a:rPr lang="es-ES" b="1" dirty="0">
                <a:solidFill>
                  <a:schemeClr val="bg1"/>
                </a:solidFill>
              </a:rPr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Creamos tabla permanente para relación </a:t>
            </a:r>
            <a:r>
              <a:rPr lang="es-ES" b="1" dirty="0" err="1">
                <a:solidFill>
                  <a:schemeClr val="bg1"/>
                </a:solidFill>
              </a:rPr>
              <a:t>many</a:t>
            </a:r>
            <a:r>
              <a:rPr lang="es-ES" b="1" dirty="0">
                <a:solidFill>
                  <a:schemeClr val="bg1"/>
                </a:solidFill>
              </a:rPr>
              <a:t>-to-</a:t>
            </a:r>
            <a:r>
              <a:rPr lang="es-ES" b="1" dirty="0" err="1">
                <a:solidFill>
                  <a:schemeClr val="bg1"/>
                </a:solidFill>
              </a:rPr>
              <a:t>many</a:t>
            </a:r>
            <a:endParaRPr lang="es-E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Añadimos categoría de "</a:t>
            </a:r>
            <a:r>
              <a:rPr lang="es-ES" b="1" dirty="0" err="1">
                <a:solidFill>
                  <a:schemeClr val="bg1"/>
                </a:solidFill>
              </a:rPr>
              <a:t>primary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key</a:t>
            </a:r>
            <a:r>
              <a:rPr lang="es-ES" b="1" dirty="0">
                <a:solidFill>
                  <a:schemeClr val="bg1"/>
                </a:solidFill>
              </a:rPr>
              <a:t>" y relaciones con "</a:t>
            </a:r>
            <a:r>
              <a:rPr lang="es-ES" b="1" dirty="0" err="1">
                <a:solidFill>
                  <a:schemeClr val="bg1"/>
                </a:solidFill>
              </a:rPr>
              <a:t>foreign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key</a:t>
            </a:r>
            <a:r>
              <a:rPr lang="es-ES" b="1" dirty="0">
                <a:solidFill>
                  <a:schemeClr val="bg1"/>
                </a:solidFill>
              </a:rPr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Corregimos columna que daba problemas de compatibilidad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Creamos tabla "</a:t>
            </a:r>
            <a:r>
              <a:rPr lang="es-ES" b="1" dirty="0" err="1">
                <a:solidFill>
                  <a:schemeClr val="bg1"/>
                </a:solidFill>
              </a:rPr>
              <a:t>old_hdd</a:t>
            </a:r>
            <a:r>
              <a:rPr lang="es-ES" b="1" dirty="0">
                <a:solidFill>
                  <a:schemeClr val="bg1"/>
                </a:solidFill>
              </a:rPr>
              <a:t>" por sustitución por "</a:t>
            </a:r>
            <a:r>
              <a:rPr lang="es-ES" b="1" dirty="0" err="1">
                <a:solidFill>
                  <a:schemeClr val="bg1"/>
                </a:solidFill>
              </a:rPr>
              <a:t>filmactor</a:t>
            </a:r>
            <a:r>
              <a:rPr lang="es-ES" b="1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247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Base de datos | Fotos y Vectores gratis | Blue backgrounds, Background, Red  background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Icono Ext, csv, tipo de archivo en Common file extensions (audio &amp;  document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3" b="96060" l="1503" r="97688">
                        <a14:foregroundMark x1="6821" y1="5253" x2="6821" y2="5253"/>
                        <a14:foregroundMark x1="11792" y1="6942" x2="11792" y2="6942"/>
                        <a14:foregroundMark x1="7052" y1="7880" x2="7052" y2="7880"/>
                        <a14:foregroundMark x1="3699" y1="6754" x2="3699" y2="6754"/>
                        <a14:foregroundMark x1="32717" y1="39024" x2="32717" y2="39024"/>
                        <a14:foregroundMark x1="37341" y1="45966" x2="37341" y2="45966"/>
                        <a14:foregroundMark x1="66936" y1="20450" x2="66936" y2="20450"/>
                        <a14:foregroundMark x1="66590" y1="7317" x2="66590" y2="7317"/>
                        <a14:foregroundMark x1="66590" y1="15572" x2="66590" y2="15572"/>
                        <a14:foregroundMark x1="62312" y1="17261" x2="62312" y2="17261"/>
                        <a14:foregroundMark x1="86358" y1="21764" x2="86358" y2="21764"/>
                        <a14:foregroundMark x1="89827" y1="21013" x2="89827" y2="21013"/>
                        <a14:foregroundMark x1="68208" y1="45028" x2="68208" y2="45028"/>
                        <a14:foregroundMark x1="93873" y1="34897" x2="93873" y2="34897"/>
                        <a14:foregroundMark x1="93064" y1="30019" x2="93064" y2="30019"/>
                        <a14:foregroundMark x1="90289" y1="61538" x2="90289" y2="61538"/>
                        <a14:foregroundMark x1="93526" y1="69043" x2="93526" y2="69043"/>
                        <a14:foregroundMark x1="86936" y1="73171" x2="86936" y2="73171"/>
                        <a14:foregroundMark x1="83237" y1="81238" x2="83237" y2="81238"/>
                        <a14:foregroundMark x1="67630" y1="85366" x2="67630" y2="85366"/>
                        <a14:foregroundMark x1="65434" y1="78049" x2="65434" y2="78049"/>
                        <a14:foregroundMark x1="55954" y1="80675" x2="55954" y2="80675"/>
                        <a14:foregroundMark x1="37225" y1="85929" x2="37225" y2="85929"/>
                        <a14:backgroundMark x1="68786" y1="33396" x2="68786" y2="333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484503"/>
            <a:ext cx="6304297" cy="3884613"/>
          </a:xfrm>
          <a:prstGeom prst="rect">
            <a:avLst/>
          </a:prstGeom>
        </p:spPr>
      </p:pic>
      <p:cxnSp>
        <p:nvCxnSpPr>
          <p:cNvPr id="12" name="Conector recto 11"/>
          <p:cNvCxnSpPr/>
          <p:nvPr/>
        </p:nvCxnSpPr>
        <p:spPr>
          <a:xfrm>
            <a:off x="5100638" y="2647950"/>
            <a:ext cx="6096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6137276" y="3124200"/>
            <a:ext cx="3174" cy="70148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H="1">
            <a:off x="4552950" y="3725578"/>
            <a:ext cx="2540" cy="67814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/>
          <p:nvPr/>
        </p:nvCxnSpPr>
        <p:spPr>
          <a:xfrm flipV="1">
            <a:off x="3138488" y="2686050"/>
            <a:ext cx="857250" cy="671513"/>
          </a:xfrm>
          <a:prstGeom prst="bentConnector3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/>
          <p:nvPr/>
        </p:nvCxnSpPr>
        <p:spPr>
          <a:xfrm rot="10800000">
            <a:off x="1417321" y="2686051"/>
            <a:ext cx="840107" cy="671515"/>
          </a:xfrm>
          <a:prstGeom prst="bentConnector3">
            <a:avLst>
              <a:gd name="adj1" fmla="val 101701"/>
            </a:avLst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>
            <a:off x="2695575" y="3825684"/>
            <a:ext cx="2063" cy="63201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21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Base de datos | Fotos y Vectores gratis | Blue backgrounds, Background, Red  background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Icono Ext, csv, tipo de archivo en Common file extensions (audio &amp;  document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70" name="Picture 22" descr="Database security; SQL Injection (III) – TonyH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87342"/>
            <a:ext cx="1295424" cy="12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495300" y="2547745"/>
            <a:ext cx="8020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¿Cuáles son los 10 actores con más películas de rating "R</a:t>
            </a:r>
            <a:r>
              <a:rPr lang="es-ES" b="1" dirty="0" smtClean="0">
                <a:solidFill>
                  <a:schemeClr val="bg1"/>
                </a:solidFill>
              </a:rPr>
              <a:t>"?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¿Cuáles son las 10 pelis de "</a:t>
            </a:r>
            <a:r>
              <a:rPr lang="es-ES" b="1" dirty="0" err="1">
                <a:solidFill>
                  <a:schemeClr val="bg1"/>
                </a:solidFill>
              </a:rPr>
              <a:t>rental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duration</a:t>
            </a:r>
            <a:r>
              <a:rPr lang="es-ES" b="1" dirty="0">
                <a:solidFill>
                  <a:schemeClr val="bg1"/>
                </a:solidFill>
              </a:rPr>
              <a:t>" &gt; 5 con más actores</a:t>
            </a:r>
            <a:r>
              <a:rPr lang="es-ES" b="1" dirty="0" smtClean="0">
                <a:solidFill>
                  <a:schemeClr val="bg1"/>
                </a:solidFill>
              </a:rPr>
              <a:t>?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24000" y="1650388"/>
            <a:ext cx="596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Realizamos varias </a:t>
            </a:r>
            <a:r>
              <a:rPr lang="es-ES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queries</a:t>
            </a:r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testar la BDD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50" y="3001963"/>
            <a:ext cx="1971675" cy="1304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076" y="4935345"/>
            <a:ext cx="5843320" cy="142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Base de datos | Fotos y Vectores gratis | Blue backgrounds, Background, Red  background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Icono Ext, csv, tipo de archivo en Common file extensions (audio &amp;  document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70" name="Picture 22" descr="Database security; SQL Injection (III) – TonyH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87342"/>
            <a:ext cx="1295424" cy="12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495300" y="2547745"/>
            <a:ext cx="8020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bg1"/>
                </a:solidFill>
              </a:rPr>
              <a:t>¿Cuáles </a:t>
            </a:r>
            <a:r>
              <a:rPr lang="es-ES" b="1" dirty="0">
                <a:solidFill>
                  <a:schemeClr val="bg1"/>
                </a:solidFill>
              </a:rPr>
              <a:t>son las 10 pelis de mayor duración sin actores y </a:t>
            </a:r>
            <a:r>
              <a:rPr lang="es-ES" b="1" dirty="0" err="1">
                <a:solidFill>
                  <a:schemeClr val="bg1"/>
                </a:solidFill>
              </a:rPr>
              <a:t>rate</a:t>
            </a:r>
            <a:r>
              <a:rPr lang="es-ES" b="1" dirty="0">
                <a:solidFill>
                  <a:schemeClr val="bg1"/>
                </a:solidFill>
              </a:rPr>
              <a:t> &gt; 4?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¿Cuáles son las mejores pelis de horror (</a:t>
            </a:r>
            <a:r>
              <a:rPr lang="es-ES" b="1" dirty="0" err="1">
                <a:solidFill>
                  <a:schemeClr val="bg1"/>
                </a:solidFill>
              </a:rPr>
              <a:t>rate</a:t>
            </a:r>
            <a:r>
              <a:rPr lang="es-ES" b="1" dirty="0">
                <a:solidFill>
                  <a:schemeClr val="bg1"/>
                </a:solidFill>
              </a:rPr>
              <a:t> 4+) de +120 min?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524000" y="1650388"/>
            <a:ext cx="596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Realizamos varias </a:t>
            </a:r>
            <a:r>
              <a:rPr lang="es-ES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queries</a:t>
            </a:r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testar la BDD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787" y="2938966"/>
            <a:ext cx="2614613" cy="143092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693" y="4929200"/>
            <a:ext cx="2590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Base de datos | Fotos y Vectores gratis | Blue backgrounds, Background, Red  background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Icono Ext, csv, tipo de archivo en Common file extensions (audio &amp;  document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70" name="Picture 22" descr="Database security; SQL Injection (III) – TonyH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87342"/>
            <a:ext cx="1295424" cy="12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495300" y="2547745"/>
            <a:ext cx="8020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¿Cuáles son las comedias inglesas con menos actores?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¿Cuáles son las categorías con más películas?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524000" y="1650388"/>
            <a:ext cx="596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Realizamos varias </a:t>
            </a:r>
            <a:r>
              <a:rPr lang="es-ES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queries</a:t>
            </a:r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testar la BDD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99" y="2964847"/>
            <a:ext cx="3133725" cy="1343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123" y="4887711"/>
            <a:ext cx="15144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Base de datos | Fotos y Vectores gratis | Blue backgrounds, Background, Red  background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laqueta Negro Recorte - Gráficos vectoriales gratis en Pixab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77" y="957263"/>
            <a:ext cx="5850414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420291" y="3476875"/>
            <a:ext cx="4869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MUCHAS GRACIAS</a:t>
            </a:r>
            <a:endParaRPr lang="en-GB" sz="4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784694" y="4429919"/>
            <a:ext cx="257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Adrián C. </a:t>
            </a:r>
            <a:r>
              <a:rPr lang="es-E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Ciges</a:t>
            </a:r>
            <a:endParaRPr lang="en-GB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34" name="Picture 10" descr="Ironhack Reviews | Course Report | Course Repo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564" y="5168269"/>
            <a:ext cx="664460" cy="7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4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217</Words>
  <Application>Microsoft Office PowerPoint</Application>
  <PresentationFormat>Panorámica</PresentationFormat>
  <Paragraphs>45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13</cp:revision>
  <dcterms:created xsi:type="dcterms:W3CDTF">2022-08-27T09:41:32Z</dcterms:created>
  <dcterms:modified xsi:type="dcterms:W3CDTF">2022-08-27T11:20:50Z</dcterms:modified>
</cp:coreProperties>
</file>