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62" r:id="rId4"/>
    <p:sldId id="263" r:id="rId5"/>
    <p:sldId id="261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Hoja_de_c_lculo_de_Microsoft_Excel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\Desktop\IronHack\Bootcamp\Proyecto%20Sharks\sharks_oje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\Desktop\IronHack\Bootcamp\Proyecto%20Sharks\sharks_oje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\Desktop\IronHack\Bootcamp\Proyecto%20Sharks\sharks_oje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\Desktop\IronHack\Bootcamp\Proyecto%20Sharks\sharks_oje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\Desktop\IronHack\Bootcamp\Proyecto%20Sharks\sharks_oje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\Desktop\IronHack\Bootcamp\Proyecto%20Sharks\sharks_ojeo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\Desktop\IronHack\Bootcamp\Proyecto%20Sharks\sharks_ojeo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\Desktop\IronHack\Bootcamp\Proyecto%20Sharks\sharks_ojeo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[sharks_ojeo.xlsx]Hoja4!TablaDinámica6</c:name>
    <c:fmtId val="8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 smtClean="0">
                <a:solidFill>
                  <a:schemeClr val="bg1"/>
                </a:solidFill>
              </a:rPr>
              <a:t>Ataques</a:t>
            </a:r>
            <a:r>
              <a:rPr lang="en-US" sz="1800" baseline="0" dirty="0" smtClean="0">
                <a:solidFill>
                  <a:schemeClr val="bg1"/>
                </a:solidFill>
              </a:rPr>
              <a:t> hombres-</a:t>
            </a:r>
            <a:r>
              <a:rPr lang="en-US" sz="1800" baseline="0" dirty="0" err="1" smtClean="0">
                <a:solidFill>
                  <a:schemeClr val="bg1"/>
                </a:solidFill>
              </a:rPr>
              <a:t>mujeres</a:t>
            </a:r>
            <a:endParaRPr lang="en-US" sz="1800" dirty="0">
              <a:solidFill>
                <a:schemeClr val="bg1"/>
              </a:solidFill>
            </a:endParaRPr>
          </a:p>
        </c:rich>
      </c:tx>
      <c:layout/>
      <c:overlay val="0"/>
      <c:spPr>
        <a:solidFill>
          <a:srgbClr val="002060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solidFill>
            <a:schemeClr val="accent6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"/>
        <c:spPr>
          <a:solidFill>
            <a:schemeClr val="accent6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"/>
        <c:spPr>
          <a:solidFill>
            <a:schemeClr val="accent6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"/>
        <c:spPr>
          <a:solidFill>
            <a:srgbClr val="8EB149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8.8246719160104931E-2"/>
              <c:y val="0.14791776027996495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117C1913-5397-41D5-AD76-B2D69F317B27}" type="CATEGORYNAM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[NOMBRE DE CATEGORÍA]</a:t>
                </a:fld>
                <a:endParaRPr lang="en-US" baseline="0"/>
              </a:p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CD241954-F0FA-4A5B-885B-313873C9AA1C}" type="PERCENTAGE">
                  <a:rPr lang="en-US" baseline="0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[PORCENTAJE]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-0.15163057742782152"/>
              <c:y val="-0.24630468066491698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0296691D-00B9-4FE9-B89F-417C1CA77AAE}" type="CATEGORYNAM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[NOMBRE DE CATEGORÍA]</a:t>
                </a:fld>
                <a:endParaRPr lang="en-US" baseline="0"/>
              </a:p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CFB18489-422F-43FA-8243-9BEC587B5FB5}" type="PERCENTAGE">
                  <a:rPr lang="en-US" baseline="0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[PORCENTAJE]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-0.15163057742782152"/>
              <c:y val="-0.24630468066491698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0296691D-00B9-4FE9-B89F-417C1CA77AAE}" type="CATEGORYNAM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[NOMBRE DE CATEGORÍA]</a:t>
                </a:fld>
                <a:endParaRPr lang="en-US" baseline="0"/>
              </a:p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CFB18489-422F-43FA-8243-9BEC587B5FB5}" type="PERCENTAGE">
                  <a:rPr lang="en-US" baseline="0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[PORCENTAJE]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0"/>
        <c:spPr>
          <a:solidFill>
            <a:srgbClr val="8EB149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8.8246719160104931E-2"/>
              <c:y val="0.14791776027996495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117C1913-5397-41D5-AD76-B2D69F317B27}" type="CATEGORYNAM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[NOMBRE DE CATEGORÍA]</a:t>
                </a:fld>
                <a:endParaRPr lang="en-US" baseline="0"/>
              </a:p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CD241954-F0FA-4A5B-885B-313873C9AA1C}" type="PERCENTAGE">
                  <a:rPr lang="en-US" baseline="0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[PORCENTAJE]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1"/>
        <c:spPr>
          <a:solidFill>
            <a:schemeClr val="accent6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6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-0.15163057742782152"/>
              <c:y val="-0.24630468066491698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0296691D-00B9-4FE9-B89F-417C1CA77AAE}" type="CATEGORYNAM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[NOMBRE DE CATEGORÍA]</a:t>
                </a:fld>
                <a:endParaRPr lang="en-US" baseline="0"/>
              </a:p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CFB18489-422F-43FA-8243-9BEC587B5FB5}" type="PERCENTAGE">
                  <a:rPr lang="en-US" baseline="0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[PORCENTAJE]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3"/>
        <c:spPr>
          <a:solidFill>
            <a:srgbClr val="8EB149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8.8246719160104931E-2"/>
              <c:y val="0.14791776027996495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117C1913-5397-41D5-AD76-B2D69F317B27}" type="CATEGORYNAM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[NOMBRE DE CATEGORÍA]</a:t>
                </a:fld>
                <a:endParaRPr lang="en-US" baseline="0"/>
              </a:p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CD241954-F0FA-4A5B-885B-313873C9AA1C}" type="PERCENTAGE">
                  <a:rPr lang="en-US" baseline="0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[PORCENTAJE]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Hoja4!$B$3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56F-4728-A1E0-9249AC5C7A27}"/>
              </c:ext>
            </c:extLst>
          </c:dPt>
          <c:dPt>
            <c:idx val="1"/>
            <c:bubble3D val="0"/>
            <c:spPr>
              <a:solidFill>
                <a:srgbClr val="8EB14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56F-4728-A1E0-9249AC5C7A27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56F-4728-A1E0-9249AC5C7A27}"/>
              </c:ext>
            </c:extLst>
          </c:dPt>
          <c:dLbls>
            <c:dLbl>
              <c:idx val="0"/>
              <c:layout>
                <c:manualLayout>
                  <c:x val="-8.4332448870398952E-2"/>
                  <c:y val="-0.25839519320844595"/>
                </c:manualLayout>
              </c:layout>
              <c:tx>
                <c:rich>
                  <a:bodyPr/>
                  <a:lstStyle/>
                  <a:p>
                    <a:fld id="{0296691D-00B9-4FE9-B89F-417C1CA77AAE}" type="CATEGORYNAME">
                      <a:rPr lang="en-US"/>
                      <a:pPr/>
                      <a:t>[NOMBRE DE CATEGORÍA]</a:t>
                    </a:fld>
                    <a:endParaRPr lang="en-US" baseline="0"/>
                  </a:p>
                  <a:p>
                    <a:fld id="{CFB18489-422F-43FA-8243-9BEC587B5FB5}" type="PERCENTAGE">
                      <a:rPr lang="en-US" baseline="0"/>
                      <a:pPr/>
                      <a:t>[PORCENTAJE]</a:t>
                    </a:fld>
                    <a:endParaRPr lang="en-GB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56F-4728-A1E0-9249AC5C7A27}"/>
                </c:ext>
              </c:extLst>
            </c:dLbl>
            <c:dLbl>
              <c:idx val="1"/>
              <c:layout>
                <c:manualLayout>
                  <c:x val="7.3971322076181997E-2"/>
                  <c:y val="0.17209908073348379"/>
                </c:manualLayout>
              </c:layout>
              <c:tx>
                <c:rich>
                  <a:bodyPr/>
                  <a:lstStyle/>
                  <a:p>
                    <a:fld id="{117C1913-5397-41D5-AD76-B2D69F317B27}" type="CATEGORYNAME">
                      <a:rPr lang="en-US"/>
                      <a:pPr/>
                      <a:t>[NOMBRE DE CATEGORÍA]</a:t>
                    </a:fld>
                    <a:endParaRPr lang="en-US" baseline="0"/>
                  </a:p>
                  <a:p>
                    <a:fld id="{CD241954-F0FA-4A5B-885B-313873C9AA1C}" type="PERCENTAGE">
                      <a:rPr lang="en-US" baseline="0"/>
                      <a:pPr/>
                      <a:t>[PORCENTAJE]</a:t>
                    </a:fld>
                    <a:endParaRPr lang="en-GB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56F-4728-A1E0-9249AC5C7A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Hoja4!$A$4:$A$6</c:f>
              <c:strCache>
                <c:ptCount val="2"/>
                <c:pt idx="0">
                  <c:v>HOMBRES</c:v>
                </c:pt>
                <c:pt idx="1">
                  <c:v>MUJERES</c:v>
                </c:pt>
              </c:strCache>
            </c:strRef>
          </c:cat>
          <c:val>
            <c:numRef>
              <c:f>Hoja4!$B$4:$B$6</c:f>
              <c:numCache>
                <c:formatCode>General</c:formatCode>
                <c:ptCount val="2"/>
                <c:pt idx="0">
                  <c:v>3612</c:v>
                </c:pt>
                <c:pt idx="1">
                  <c:v>513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56F-4728-A1E0-9249AC5C7A2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1" dirty="0">
                <a:solidFill>
                  <a:schemeClr val="bg1"/>
                </a:solidFill>
              </a:rPr>
              <a:t>% </a:t>
            </a:r>
            <a:r>
              <a:rPr lang="en-GB" sz="1800" b="1" dirty="0" err="1">
                <a:solidFill>
                  <a:schemeClr val="bg1"/>
                </a:solidFill>
              </a:rPr>
              <a:t>Ataques</a:t>
            </a:r>
            <a:r>
              <a:rPr lang="en-GB" sz="1800" b="1" baseline="0" dirty="0">
                <a:solidFill>
                  <a:schemeClr val="bg1"/>
                </a:solidFill>
              </a:rPr>
              <a:t> </a:t>
            </a:r>
            <a:r>
              <a:rPr lang="en-GB" sz="1800" b="1" baseline="0" dirty="0" err="1">
                <a:solidFill>
                  <a:schemeClr val="bg1"/>
                </a:solidFill>
              </a:rPr>
              <a:t>por</a:t>
            </a:r>
            <a:r>
              <a:rPr lang="en-GB" sz="1800" b="1" baseline="0" dirty="0">
                <a:solidFill>
                  <a:schemeClr val="bg1"/>
                </a:solidFill>
              </a:rPr>
              <a:t> </a:t>
            </a:r>
            <a:r>
              <a:rPr lang="en-GB" sz="1800" b="1" baseline="0" dirty="0" err="1">
                <a:solidFill>
                  <a:schemeClr val="bg1"/>
                </a:solidFill>
              </a:rPr>
              <a:t>sexos</a:t>
            </a:r>
            <a:r>
              <a:rPr lang="en-GB" sz="1800" b="1" baseline="0" dirty="0">
                <a:solidFill>
                  <a:schemeClr val="bg1"/>
                </a:solidFill>
              </a:rPr>
              <a:t> (s/Total)</a:t>
            </a:r>
            <a:endParaRPr lang="en-GB" sz="1800" b="1" dirty="0">
              <a:solidFill>
                <a:schemeClr val="bg1"/>
              </a:solidFill>
            </a:endParaRPr>
          </a:p>
        </c:rich>
      </c:tx>
      <c:layout/>
      <c:overlay val="0"/>
      <c:spPr>
        <a:solidFill>
          <a:srgbClr val="002060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Hoja4!$AE$3</c:f>
              <c:strCache>
                <c:ptCount val="1"/>
                <c:pt idx="0">
                  <c:v>% HOMBRE</c:v>
                </c:pt>
              </c:strCache>
            </c:strRef>
          </c:tx>
          <c:spPr>
            <a:solidFill>
              <a:srgbClr val="F68D36"/>
            </a:solidFill>
            <a:ln>
              <a:noFill/>
            </a:ln>
            <a:effectLst/>
          </c:spPr>
          <c:invertIfNegative val="0"/>
          <c:cat>
            <c:strRef>
              <c:f>Hoja4!$AA$4:$AA$8</c:f>
              <c:strCache>
                <c:ptCount val="5"/>
                <c:pt idx="0">
                  <c:v>ADOLESCENTE</c:v>
                </c:pt>
                <c:pt idx="1">
                  <c:v>ADULT@</c:v>
                </c:pt>
                <c:pt idx="2">
                  <c:v>ANCIAN@</c:v>
                </c:pt>
                <c:pt idx="3">
                  <c:v>JOVEN</c:v>
                </c:pt>
                <c:pt idx="4">
                  <c:v>NIÑ@</c:v>
                </c:pt>
              </c:strCache>
            </c:strRef>
          </c:cat>
          <c:val>
            <c:numRef>
              <c:f>Hoja4!$AE$4:$AE$8</c:f>
              <c:numCache>
                <c:formatCode>0%</c:formatCode>
                <c:ptCount val="5"/>
                <c:pt idx="0">
                  <c:v>-0.20937700706486834</c:v>
                </c:pt>
                <c:pt idx="1">
                  <c:v>-0.2842003853564547</c:v>
                </c:pt>
                <c:pt idx="2">
                  <c:v>-2.3442517662170842E-2</c:v>
                </c:pt>
                <c:pt idx="3">
                  <c:v>-0.30411046885035325</c:v>
                </c:pt>
                <c:pt idx="4">
                  <c:v>-4.2068079640333975E-2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B7-4B59-B693-F77F40A24294}"/>
            </c:ext>
          </c:extLst>
        </c:ser>
        <c:ser>
          <c:idx val="1"/>
          <c:order val="1"/>
          <c:tx>
            <c:strRef>
              <c:f>Hoja4!$AF$3</c:f>
              <c:strCache>
                <c:ptCount val="1"/>
                <c:pt idx="0">
                  <c:v>% MUJER</c:v>
                </c:pt>
              </c:strCache>
            </c:strRef>
          </c:tx>
          <c:spPr>
            <a:solidFill>
              <a:srgbClr val="8EB149"/>
            </a:solidFill>
            <a:ln>
              <a:noFill/>
            </a:ln>
            <a:effectLst/>
          </c:spPr>
          <c:invertIfNegative val="0"/>
          <c:cat>
            <c:strRef>
              <c:f>Hoja4!$AA$4:$AA$8</c:f>
              <c:strCache>
                <c:ptCount val="5"/>
                <c:pt idx="0">
                  <c:v>ADOLESCENTE</c:v>
                </c:pt>
                <c:pt idx="1">
                  <c:v>ADULT@</c:v>
                </c:pt>
                <c:pt idx="2">
                  <c:v>ANCIAN@</c:v>
                </c:pt>
                <c:pt idx="3">
                  <c:v>JOVEN</c:v>
                </c:pt>
                <c:pt idx="4">
                  <c:v>NIÑ@</c:v>
                </c:pt>
              </c:strCache>
            </c:strRef>
          </c:cat>
          <c:val>
            <c:numRef>
              <c:f>Hoja4!$AF$4:$AF$8</c:f>
              <c:numCache>
                <c:formatCode>0%</c:formatCode>
                <c:ptCount val="5"/>
                <c:pt idx="0">
                  <c:v>3.8214515093127809E-2</c:v>
                </c:pt>
                <c:pt idx="1">
                  <c:v>4.1104688503532431E-2</c:v>
                </c:pt>
                <c:pt idx="2">
                  <c:v>8.0282594733461794E-3</c:v>
                </c:pt>
                <c:pt idx="3">
                  <c:v>3.1149646756583174E-2</c:v>
                </c:pt>
                <c:pt idx="4">
                  <c:v>1.8304431599229287E-2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B7-4B59-B693-F77F40A242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186420736"/>
        <c:axId val="1186414912"/>
      </c:barChart>
      <c:catAx>
        <c:axId val="1186420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solidFill>
            <a:srgbClr val="002060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6414912"/>
        <c:crosses val="autoZero"/>
        <c:auto val="1"/>
        <c:lblAlgn val="ctr"/>
        <c:lblOffset val="100"/>
        <c:noMultiLvlLbl val="0"/>
      </c:catAx>
      <c:valAx>
        <c:axId val="11864149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solidFill>
            <a:srgbClr val="00206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6420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rgbClr val="002060"/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1" dirty="0">
                <a:solidFill>
                  <a:schemeClr val="bg1"/>
                </a:solidFill>
              </a:rPr>
              <a:t>% </a:t>
            </a:r>
            <a:r>
              <a:rPr lang="en-GB" sz="1800" b="1" dirty="0" err="1">
                <a:solidFill>
                  <a:schemeClr val="bg1"/>
                </a:solidFill>
              </a:rPr>
              <a:t>Ataques</a:t>
            </a:r>
            <a:r>
              <a:rPr lang="en-GB" sz="1800" b="1" baseline="0" dirty="0">
                <a:solidFill>
                  <a:schemeClr val="bg1"/>
                </a:solidFill>
              </a:rPr>
              <a:t> </a:t>
            </a:r>
            <a:r>
              <a:rPr lang="en-GB" sz="1800" b="1" baseline="0" dirty="0" err="1">
                <a:solidFill>
                  <a:schemeClr val="bg1"/>
                </a:solidFill>
              </a:rPr>
              <a:t>por</a:t>
            </a:r>
            <a:r>
              <a:rPr lang="en-GB" sz="1800" b="1" baseline="0" dirty="0">
                <a:solidFill>
                  <a:schemeClr val="bg1"/>
                </a:solidFill>
              </a:rPr>
              <a:t> </a:t>
            </a:r>
            <a:r>
              <a:rPr lang="en-GB" sz="1800" b="1" baseline="0" dirty="0" err="1">
                <a:solidFill>
                  <a:schemeClr val="bg1"/>
                </a:solidFill>
              </a:rPr>
              <a:t>sexos</a:t>
            </a:r>
            <a:r>
              <a:rPr lang="en-GB" sz="1800" b="1" baseline="0" dirty="0">
                <a:solidFill>
                  <a:schemeClr val="bg1"/>
                </a:solidFill>
              </a:rPr>
              <a:t> (</a:t>
            </a:r>
            <a:r>
              <a:rPr lang="en-GB" sz="1800" b="1" baseline="0" dirty="0" smtClean="0">
                <a:solidFill>
                  <a:schemeClr val="bg1"/>
                </a:solidFill>
              </a:rPr>
              <a:t>s/</a:t>
            </a:r>
            <a:r>
              <a:rPr lang="en-GB" sz="1800" b="1" baseline="0" dirty="0" err="1" smtClean="0">
                <a:solidFill>
                  <a:schemeClr val="bg1"/>
                </a:solidFill>
              </a:rPr>
              <a:t>Sexo</a:t>
            </a:r>
            <a:r>
              <a:rPr lang="en-GB" sz="1800" b="1" baseline="0" dirty="0">
                <a:solidFill>
                  <a:schemeClr val="bg1"/>
                </a:solidFill>
              </a:rPr>
              <a:t>)</a:t>
            </a:r>
            <a:endParaRPr lang="en-GB" sz="1800" b="1" dirty="0">
              <a:solidFill>
                <a:schemeClr val="bg1"/>
              </a:solidFill>
            </a:endParaRPr>
          </a:p>
        </c:rich>
      </c:tx>
      <c:layout/>
      <c:overlay val="0"/>
      <c:spPr>
        <a:solidFill>
          <a:srgbClr val="002060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Hoja4!$AM$3</c:f>
              <c:strCache>
                <c:ptCount val="1"/>
                <c:pt idx="0">
                  <c:v>% HOMBRE</c:v>
                </c:pt>
              </c:strCache>
            </c:strRef>
          </c:tx>
          <c:spPr>
            <a:solidFill>
              <a:srgbClr val="F68D36"/>
            </a:solidFill>
            <a:ln>
              <a:noFill/>
            </a:ln>
            <a:effectLst/>
          </c:spPr>
          <c:invertIfNegative val="0"/>
          <c:cat>
            <c:strRef>
              <c:f>Hoja4!$AI$4:$AI$8</c:f>
              <c:strCache>
                <c:ptCount val="5"/>
                <c:pt idx="0">
                  <c:v>ADOLESCENTE</c:v>
                </c:pt>
                <c:pt idx="1">
                  <c:v>ADULT@</c:v>
                </c:pt>
                <c:pt idx="2">
                  <c:v>ANCIAN@</c:v>
                </c:pt>
                <c:pt idx="3">
                  <c:v>JOVEN</c:v>
                </c:pt>
                <c:pt idx="4">
                  <c:v>NIÑ@</c:v>
                </c:pt>
              </c:strCache>
            </c:strRef>
          </c:cat>
          <c:val>
            <c:numRef>
              <c:f>Hoja4!$AM$4:$AM$8</c:f>
              <c:numCache>
                <c:formatCode>0%</c:formatCode>
                <c:ptCount val="5"/>
                <c:pt idx="0">
                  <c:v>-0.24255952380952381</c:v>
                </c:pt>
                <c:pt idx="1">
                  <c:v>-0.32924107142857145</c:v>
                </c:pt>
                <c:pt idx="2">
                  <c:v>-2.7157738095238096E-2</c:v>
                </c:pt>
                <c:pt idx="3">
                  <c:v>-0.35230654761904762</c:v>
                </c:pt>
                <c:pt idx="4">
                  <c:v>-4.8735119047619048E-2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0-4486-8FDF-448488ED1C96}"/>
            </c:ext>
          </c:extLst>
        </c:ser>
        <c:ser>
          <c:idx val="1"/>
          <c:order val="1"/>
          <c:tx>
            <c:strRef>
              <c:f>Hoja4!$AN$3</c:f>
              <c:strCache>
                <c:ptCount val="1"/>
                <c:pt idx="0">
                  <c:v>% MUJER</c:v>
                </c:pt>
              </c:strCache>
            </c:strRef>
          </c:tx>
          <c:spPr>
            <a:solidFill>
              <a:srgbClr val="8EB149"/>
            </a:solidFill>
            <a:ln>
              <a:noFill/>
            </a:ln>
            <a:effectLst/>
          </c:spPr>
          <c:invertIfNegative val="0"/>
          <c:cat>
            <c:strRef>
              <c:f>Hoja4!$AI$4:$AI$8</c:f>
              <c:strCache>
                <c:ptCount val="5"/>
                <c:pt idx="0">
                  <c:v>ADOLESCENTE</c:v>
                </c:pt>
                <c:pt idx="1">
                  <c:v>ADULT@</c:v>
                </c:pt>
                <c:pt idx="2">
                  <c:v>ANCIAN@</c:v>
                </c:pt>
                <c:pt idx="3">
                  <c:v>JOVEN</c:v>
                </c:pt>
                <c:pt idx="4">
                  <c:v>NIÑ@</c:v>
                </c:pt>
              </c:strCache>
            </c:strRef>
          </c:cat>
          <c:val>
            <c:numRef>
              <c:f>Hoja4!$AN$4:$AN$8</c:f>
              <c:numCache>
                <c:formatCode>0%</c:formatCode>
                <c:ptCount val="5"/>
                <c:pt idx="0">
                  <c:v>0.27934272300469482</c:v>
                </c:pt>
                <c:pt idx="1">
                  <c:v>0.30046948356807512</c:v>
                </c:pt>
                <c:pt idx="2">
                  <c:v>5.8685446009389672E-2</c:v>
                </c:pt>
                <c:pt idx="3">
                  <c:v>0.22769953051643194</c:v>
                </c:pt>
                <c:pt idx="4">
                  <c:v>0.13380281690140844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80-4486-8FDF-448488ED1C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273832304"/>
        <c:axId val="1273836464"/>
      </c:barChart>
      <c:catAx>
        <c:axId val="12738323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solidFill>
            <a:srgbClr val="002060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c:spPr>
        <c:txPr>
          <a:bodyPr rot="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3836464"/>
        <c:crosses val="autoZero"/>
        <c:auto val="1"/>
        <c:lblAlgn val="ctr"/>
        <c:lblOffset val="100"/>
        <c:noMultiLvlLbl val="0"/>
      </c:catAx>
      <c:valAx>
        <c:axId val="1273836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solidFill>
            <a:srgbClr val="00206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3832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ATAQUES POR ESPECIE</a:t>
            </a:r>
          </a:p>
        </c:rich>
      </c:tx>
      <c:layout/>
      <c:overlay val="0"/>
      <c:spPr>
        <a:solidFill>
          <a:srgbClr val="002060"/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1"/>
          <c:order val="1"/>
          <c:tx>
            <c:strRef>
              <c:f>Hoja3!$F$3</c:f>
              <c:strCache>
                <c:ptCount val="1"/>
                <c:pt idx="0">
                  <c:v>%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064-4747-93D5-625F575BC7F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064-4747-93D5-625F575BC7F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064-4747-93D5-625F575BC7F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064-4747-93D5-625F575BC7F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064-4747-93D5-625F575BC7F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7064-4747-93D5-625F575BC7F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7064-4747-93D5-625F575BC7F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7064-4747-93D5-625F575BC7F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7064-4747-93D5-625F575BC7F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7064-4747-93D5-625F575BC7FD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7064-4747-93D5-625F575BC7FD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7064-4747-93D5-625F575BC7FD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7064-4747-93D5-625F575BC7FD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7064-4747-93D5-625F575BC7FD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7064-4747-93D5-625F575BC7FD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7064-4747-93D5-625F575BC7FD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7064-4747-93D5-625F575BC7FD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7064-4747-93D5-625F575BC7FD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7064-4747-93D5-625F575BC7FD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7064-4747-93D5-625F575BC7FD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7064-4747-93D5-625F575BC7FD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7064-4747-93D5-625F575BC7FD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7064-4747-93D5-625F575BC7FD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7064-4747-93D5-625F575BC7FD}"/>
              </c:ext>
            </c:extLst>
          </c:dPt>
          <c:dLbls>
            <c:dLbl>
              <c:idx val="0"/>
              <c:layout>
                <c:manualLayout>
                  <c:x val="-0.14929097142482931"/>
                  <c:y val="8.191725000735385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7064-4747-93D5-625F575BC7FD}"/>
                </c:ext>
              </c:extLst>
            </c:dLbl>
            <c:dLbl>
              <c:idx val="8"/>
              <c:layout>
                <c:manualLayout>
                  <c:x val="-0.13172143362011138"/>
                  <c:y val="-4.326975476839237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1-7064-4747-93D5-625F575BC7FD}"/>
                </c:ext>
              </c:extLst>
            </c:dLbl>
            <c:dLbl>
              <c:idx val="9"/>
              <c:layout>
                <c:manualLayout>
                  <c:x val="-9.1301666193955605E-2"/>
                  <c:y val="-0.1115158016692055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3-7064-4747-93D5-625F575BC7FD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7064-4747-93D5-625F575BC7FD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7064-4747-93D5-625F575BC7FD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7064-4747-93D5-625F575BC7FD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7064-4747-93D5-625F575BC7FD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7064-4747-93D5-625F575BC7FD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7064-4747-93D5-625F575BC7FD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7064-4747-93D5-625F575BC7FD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7064-4747-93D5-625F575BC7FD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7064-4747-93D5-625F575BC7FD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7064-4747-93D5-625F575BC7FD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7064-4747-93D5-625F575BC7FD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7064-4747-93D5-625F575BC7FD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F-7064-4747-93D5-625F575BC7FD}"/>
                </c:ext>
              </c:extLst>
            </c:dLbl>
            <c:spPr>
              <a:solidFill>
                <a:srgbClr val="00206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Hoja3!$D$4:$D$27</c:f>
              <c:strCache>
                <c:ptCount val="24"/>
                <c:pt idx="0">
                  <c:v>WHITE</c:v>
                </c:pt>
                <c:pt idx="1">
                  <c:v>TIGER</c:v>
                </c:pt>
                <c:pt idx="2">
                  <c:v>BULL</c:v>
                </c:pt>
                <c:pt idx="3">
                  <c:v>BLACKTIP</c:v>
                </c:pt>
                <c:pt idx="4">
                  <c:v>BRONZE WHALER</c:v>
                </c:pt>
                <c:pt idx="5">
                  <c:v>NURSE</c:v>
                </c:pt>
                <c:pt idx="6">
                  <c:v>BLUE</c:v>
                </c:pt>
                <c:pt idx="7">
                  <c:v>WOBBEGON</c:v>
                </c:pt>
                <c:pt idx="8">
                  <c:v>HAMMERHEAD</c:v>
                </c:pt>
                <c:pt idx="9">
                  <c:v>GREY NURSE</c:v>
                </c:pt>
                <c:pt idx="10">
                  <c:v>LEMON</c:v>
                </c:pt>
                <c:pt idx="11">
                  <c:v>SPINNER</c:v>
                </c:pt>
                <c:pt idx="12">
                  <c:v>OCEANIC WHITETIP</c:v>
                </c:pt>
                <c:pt idx="13">
                  <c:v>CARIBBEAN REEF</c:v>
                </c:pt>
                <c:pt idx="14">
                  <c:v>GREY REEF</c:v>
                </c:pt>
                <c:pt idx="15">
                  <c:v>DUSKY</c:v>
                </c:pt>
                <c:pt idx="16">
                  <c:v>WHALE</c:v>
                </c:pt>
                <c:pt idx="17">
                  <c:v>GALAPAGOS</c:v>
                </c:pt>
                <c:pt idx="18">
                  <c:v>SANDBAR</c:v>
                </c:pt>
                <c:pt idx="19">
                  <c:v>SILKY</c:v>
                </c:pt>
                <c:pt idx="20">
                  <c:v>LEOPARD</c:v>
                </c:pt>
                <c:pt idx="21">
                  <c:v>GUMMY</c:v>
                </c:pt>
                <c:pt idx="22">
                  <c:v>PORT JACKSON</c:v>
                </c:pt>
                <c:pt idx="23">
                  <c:v>SILVERTIP</c:v>
                </c:pt>
              </c:strCache>
            </c:strRef>
          </c:cat>
          <c:val>
            <c:numRef>
              <c:f>Hoja3!$F$4:$F$27</c:f>
              <c:numCache>
                <c:formatCode>0%</c:formatCode>
                <c:ptCount val="24"/>
                <c:pt idx="0">
                  <c:v>0.37935568704799472</c:v>
                </c:pt>
                <c:pt idx="1">
                  <c:v>0.16568047337278108</c:v>
                </c:pt>
                <c:pt idx="2">
                  <c:v>0.10913872452333991</c:v>
                </c:pt>
                <c:pt idx="3">
                  <c:v>6.1143984220907298E-2</c:v>
                </c:pt>
                <c:pt idx="4">
                  <c:v>4.3392504930966469E-2</c:v>
                </c:pt>
                <c:pt idx="5">
                  <c:v>3.4188034188034191E-2</c:v>
                </c:pt>
                <c:pt idx="6">
                  <c:v>3.0243261012491782E-2</c:v>
                </c:pt>
                <c:pt idx="7">
                  <c:v>3.0243261012491782E-2</c:v>
                </c:pt>
                <c:pt idx="8">
                  <c:v>2.8928336620644313E-2</c:v>
                </c:pt>
                <c:pt idx="9">
                  <c:v>2.4326101249178174E-2</c:v>
                </c:pt>
                <c:pt idx="10">
                  <c:v>2.2353714661406968E-2</c:v>
                </c:pt>
                <c:pt idx="11">
                  <c:v>1.3149243918474688E-2</c:v>
                </c:pt>
                <c:pt idx="12">
                  <c:v>1.1176857330703484E-2</c:v>
                </c:pt>
                <c:pt idx="13">
                  <c:v>1.0519395134779751E-2</c:v>
                </c:pt>
                <c:pt idx="14">
                  <c:v>8.5470085470085479E-3</c:v>
                </c:pt>
                <c:pt idx="15">
                  <c:v>7.889546351084813E-3</c:v>
                </c:pt>
                <c:pt idx="16">
                  <c:v>5.9171597633136093E-3</c:v>
                </c:pt>
                <c:pt idx="17">
                  <c:v>3.9447731755424065E-3</c:v>
                </c:pt>
                <c:pt idx="18">
                  <c:v>3.2873109796186721E-3</c:v>
                </c:pt>
                <c:pt idx="19">
                  <c:v>2.6298487836949377E-3</c:v>
                </c:pt>
                <c:pt idx="20">
                  <c:v>1.3149243918474688E-3</c:v>
                </c:pt>
                <c:pt idx="21">
                  <c:v>6.5746219592373442E-4</c:v>
                </c:pt>
                <c:pt idx="22">
                  <c:v>6.5746219592373442E-4</c:v>
                </c:pt>
                <c:pt idx="23">
                  <c:v>6.5746219592373442E-4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7064-4747-93D5-625F575BC7FD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Hoja3!$E$3</c15:sqref>
                        </c15:formulaRef>
                      </c:ext>
                    </c:extLst>
                    <c:strCache>
                      <c:ptCount val="1"/>
                      <c:pt idx="0">
                        <c:v>Cuenta de Species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2-7064-4747-93D5-625F575BC7FD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4-7064-4747-93D5-625F575BC7FD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6-7064-4747-93D5-625F575BC7FD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8-7064-4747-93D5-625F575BC7FD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A-7064-4747-93D5-625F575BC7FD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C-7064-4747-93D5-625F575BC7FD}"/>
                    </c:ext>
                  </c:extLst>
                </c:dPt>
                <c:dPt>
                  <c:idx val="6"/>
                  <c:bubble3D val="0"/>
                  <c:spPr>
                    <a:solidFill>
                      <a:schemeClr val="accent1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E-7064-4747-93D5-625F575BC7FD}"/>
                    </c:ext>
                  </c:extLst>
                </c:dPt>
                <c:dPt>
                  <c:idx val="7"/>
                  <c:bubble3D val="0"/>
                  <c:spPr>
                    <a:solidFill>
                      <a:schemeClr val="accent2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0-7064-4747-93D5-625F575BC7FD}"/>
                    </c:ext>
                  </c:extLst>
                </c:dPt>
                <c:dPt>
                  <c:idx val="8"/>
                  <c:bubble3D val="0"/>
                  <c:spPr>
                    <a:solidFill>
                      <a:schemeClr val="accent3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2-7064-4747-93D5-625F575BC7FD}"/>
                    </c:ext>
                  </c:extLst>
                </c:dPt>
                <c:dPt>
                  <c:idx val="9"/>
                  <c:bubble3D val="0"/>
                  <c:spPr>
                    <a:solidFill>
                      <a:schemeClr val="accent4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4-7064-4747-93D5-625F575BC7FD}"/>
                    </c:ext>
                  </c:extLst>
                </c:dPt>
                <c:dPt>
                  <c:idx val="10"/>
                  <c:bubble3D val="0"/>
                  <c:spPr>
                    <a:solidFill>
                      <a:schemeClr val="accent5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6-7064-4747-93D5-625F575BC7FD}"/>
                    </c:ext>
                  </c:extLst>
                </c:dPt>
                <c:dPt>
                  <c:idx val="11"/>
                  <c:bubble3D val="0"/>
                  <c:spPr>
                    <a:solidFill>
                      <a:schemeClr val="accent6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8-7064-4747-93D5-625F575BC7FD}"/>
                    </c:ext>
                  </c:extLst>
                </c:dPt>
                <c:dPt>
                  <c:idx val="12"/>
                  <c:bubble3D val="0"/>
                  <c:spPr>
                    <a:solidFill>
                      <a:schemeClr val="accent1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A-7064-4747-93D5-625F575BC7FD}"/>
                    </c:ext>
                  </c:extLst>
                </c:dPt>
                <c:dPt>
                  <c:idx val="13"/>
                  <c:bubble3D val="0"/>
                  <c:spPr>
                    <a:solidFill>
                      <a:schemeClr val="accent2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C-7064-4747-93D5-625F575BC7FD}"/>
                    </c:ext>
                  </c:extLst>
                </c:dPt>
                <c:dPt>
                  <c:idx val="14"/>
                  <c:bubble3D val="0"/>
                  <c:spPr>
                    <a:solidFill>
                      <a:schemeClr val="accent3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E-7064-4747-93D5-625F575BC7FD}"/>
                    </c:ext>
                  </c:extLst>
                </c:dPt>
                <c:dPt>
                  <c:idx val="15"/>
                  <c:bubble3D val="0"/>
                  <c:spPr>
                    <a:solidFill>
                      <a:schemeClr val="accent4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50-7064-4747-93D5-625F575BC7FD}"/>
                    </c:ext>
                  </c:extLst>
                </c:dPt>
                <c:dPt>
                  <c:idx val="16"/>
                  <c:bubble3D val="0"/>
                  <c:spPr>
                    <a:solidFill>
                      <a:schemeClr val="accent5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52-7064-4747-93D5-625F575BC7FD}"/>
                    </c:ext>
                  </c:extLst>
                </c:dPt>
                <c:dPt>
                  <c:idx val="17"/>
                  <c:bubble3D val="0"/>
                  <c:spPr>
                    <a:solidFill>
                      <a:schemeClr val="accent6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54-7064-4747-93D5-625F575BC7FD}"/>
                    </c:ext>
                  </c:extLst>
                </c:dPt>
                <c:dPt>
                  <c:idx val="18"/>
                  <c:bubble3D val="0"/>
                  <c:spPr>
                    <a:solidFill>
                      <a:schemeClr val="accent1">
                        <a:lumMod val="8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56-7064-4747-93D5-625F575BC7FD}"/>
                    </c:ext>
                  </c:extLst>
                </c:dPt>
                <c:dPt>
                  <c:idx val="19"/>
                  <c:bubble3D val="0"/>
                  <c:spPr>
                    <a:solidFill>
                      <a:schemeClr val="accent2">
                        <a:lumMod val="8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58-7064-4747-93D5-625F575BC7FD}"/>
                    </c:ext>
                  </c:extLst>
                </c:dPt>
                <c:dPt>
                  <c:idx val="20"/>
                  <c:bubble3D val="0"/>
                  <c:spPr>
                    <a:solidFill>
                      <a:schemeClr val="accent3">
                        <a:lumMod val="8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5A-7064-4747-93D5-625F575BC7FD}"/>
                    </c:ext>
                  </c:extLst>
                </c:dPt>
                <c:dPt>
                  <c:idx val="21"/>
                  <c:bubble3D val="0"/>
                  <c:spPr>
                    <a:solidFill>
                      <a:schemeClr val="accent4">
                        <a:lumMod val="8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5C-7064-4747-93D5-625F575BC7FD}"/>
                    </c:ext>
                  </c:extLst>
                </c:dPt>
                <c:dPt>
                  <c:idx val="22"/>
                  <c:bubble3D val="0"/>
                  <c:spPr>
                    <a:solidFill>
                      <a:schemeClr val="accent5">
                        <a:lumMod val="8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5E-7064-4747-93D5-625F575BC7FD}"/>
                    </c:ext>
                  </c:extLst>
                </c:dPt>
                <c:dPt>
                  <c:idx val="23"/>
                  <c:bubble3D val="0"/>
                  <c:spPr>
                    <a:solidFill>
                      <a:schemeClr val="accent6">
                        <a:lumMod val="8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60-7064-4747-93D5-625F575BC7FD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Hoja3!$D$4:$D$27</c15:sqref>
                        </c15:formulaRef>
                      </c:ext>
                    </c:extLst>
                    <c:strCache>
                      <c:ptCount val="24"/>
                      <c:pt idx="0">
                        <c:v>WHITE</c:v>
                      </c:pt>
                      <c:pt idx="1">
                        <c:v>TIGER</c:v>
                      </c:pt>
                      <c:pt idx="2">
                        <c:v>BULL</c:v>
                      </c:pt>
                      <c:pt idx="3">
                        <c:v>BLACKTIP</c:v>
                      </c:pt>
                      <c:pt idx="4">
                        <c:v>BRONZE WHALER</c:v>
                      </c:pt>
                      <c:pt idx="5">
                        <c:v>NURSE</c:v>
                      </c:pt>
                      <c:pt idx="6">
                        <c:v>BLUE</c:v>
                      </c:pt>
                      <c:pt idx="7">
                        <c:v>WOBBEGON</c:v>
                      </c:pt>
                      <c:pt idx="8">
                        <c:v>HAMMERHEAD</c:v>
                      </c:pt>
                      <c:pt idx="9">
                        <c:v>GREY NURSE</c:v>
                      </c:pt>
                      <c:pt idx="10">
                        <c:v>LEMON</c:v>
                      </c:pt>
                      <c:pt idx="11">
                        <c:v>SPINNER</c:v>
                      </c:pt>
                      <c:pt idx="12">
                        <c:v>OCEANIC WHITETIP</c:v>
                      </c:pt>
                      <c:pt idx="13">
                        <c:v>CARIBBEAN REEF</c:v>
                      </c:pt>
                      <c:pt idx="14">
                        <c:v>GREY REEF</c:v>
                      </c:pt>
                      <c:pt idx="15">
                        <c:v>DUSKY</c:v>
                      </c:pt>
                      <c:pt idx="16">
                        <c:v>WHALE</c:v>
                      </c:pt>
                      <c:pt idx="17">
                        <c:v>GALAPAGOS</c:v>
                      </c:pt>
                      <c:pt idx="18">
                        <c:v>SANDBAR</c:v>
                      </c:pt>
                      <c:pt idx="19">
                        <c:v>SILKY</c:v>
                      </c:pt>
                      <c:pt idx="20">
                        <c:v>LEOPARD</c:v>
                      </c:pt>
                      <c:pt idx="21">
                        <c:v>GUMMY</c:v>
                      </c:pt>
                      <c:pt idx="22">
                        <c:v>PORT JACKSON</c:v>
                      </c:pt>
                      <c:pt idx="23">
                        <c:v>SILVERTIP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Hoja3!$E$4:$E$27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577</c:v>
                      </c:pt>
                      <c:pt idx="1">
                        <c:v>252</c:v>
                      </c:pt>
                      <c:pt idx="2">
                        <c:v>166</c:v>
                      </c:pt>
                      <c:pt idx="3">
                        <c:v>93</c:v>
                      </c:pt>
                      <c:pt idx="4">
                        <c:v>66</c:v>
                      </c:pt>
                      <c:pt idx="5">
                        <c:v>52</c:v>
                      </c:pt>
                      <c:pt idx="6">
                        <c:v>46</c:v>
                      </c:pt>
                      <c:pt idx="7">
                        <c:v>46</c:v>
                      </c:pt>
                      <c:pt idx="8">
                        <c:v>44</c:v>
                      </c:pt>
                      <c:pt idx="9">
                        <c:v>37</c:v>
                      </c:pt>
                      <c:pt idx="10">
                        <c:v>34</c:v>
                      </c:pt>
                      <c:pt idx="11">
                        <c:v>20</c:v>
                      </c:pt>
                      <c:pt idx="12">
                        <c:v>17</c:v>
                      </c:pt>
                      <c:pt idx="13">
                        <c:v>16</c:v>
                      </c:pt>
                      <c:pt idx="14">
                        <c:v>13</c:v>
                      </c:pt>
                      <c:pt idx="15">
                        <c:v>12</c:v>
                      </c:pt>
                      <c:pt idx="16">
                        <c:v>9</c:v>
                      </c:pt>
                      <c:pt idx="17">
                        <c:v>6</c:v>
                      </c:pt>
                      <c:pt idx="18">
                        <c:v>5</c:v>
                      </c:pt>
                      <c:pt idx="19">
                        <c:v>4</c:v>
                      </c:pt>
                      <c:pt idx="20">
                        <c:v>2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61-7064-4747-93D5-625F575BC7FD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1800">
                <a:solidFill>
                  <a:schemeClr val="bg1"/>
                </a:solidFill>
              </a:rPr>
              <a:t>% LETALIDAD POR ESPECIE</a:t>
            </a:r>
          </a:p>
        </c:rich>
      </c:tx>
      <c:layout/>
      <c:overlay val="0"/>
      <c:spPr>
        <a:solidFill>
          <a:srgbClr val="002060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Hoja3!$J$32</c:f>
              <c:strCache>
                <c:ptCount val="1"/>
                <c:pt idx="0">
                  <c:v>%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E70-4554-89FE-278D659A593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E70-4554-89FE-278D659A593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E70-4554-89FE-278D659A593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E70-4554-89FE-278D659A593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E70-4554-89FE-278D659A593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E70-4554-89FE-278D659A593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8E70-4554-89FE-278D659A593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8E70-4554-89FE-278D659A593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8E70-4554-89FE-278D659A593D}"/>
              </c:ext>
            </c:extLst>
          </c:dPt>
          <c:dLbls>
            <c:dLbl>
              <c:idx val="0"/>
              <c:layout>
                <c:manualLayout>
                  <c:x val="-0.14330953135274382"/>
                  <c:y val="-1.3558860652544512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8E70-4554-89FE-278D659A593D}"/>
                </c:ext>
              </c:extLst>
            </c:dLbl>
            <c:dLbl>
              <c:idx val="1"/>
              <c:layout>
                <c:manualLayout>
                  <c:x val="9.3672749791907609E-2"/>
                  <c:y val="-9.847552707114952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8E70-4554-89FE-278D659A593D}"/>
                </c:ext>
              </c:extLst>
            </c:dLbl>
            <c:dLbl>
              <c:idx val="3"/>
              <c:layout>
                <c:manualLayout>
                  <c:x val="-0.10257593217463627"/>
                  <c:y val="9.25277986795318E-2"/>
                </c:manualLayout>
              </c:layout>
              <c:tx>
                <c:rich>
                  <a:bodyPr/>
                  <a:lstStyle/>
                  <a:p>
                    <a:fld id="{182A0BD8-8FE0-4D47-9B39-2C9A690968A9}" type="CATEGORYNAME">
                      <a:rPr lang="en-US" smtClean="0"/>
                      <a:pPr/>
                      <a:t>[NOMBRE DE CATEGORÍA]</a:t>
                    </a:fld>
                    <a:r>
                      <a:rPr lang="en-US" baseline="0" dirty="0" smtClean="0"/>
                      <a:t>: </a:t>
                    </a:r>
                    <a:fld id="{A448EA30-D795-44C5-AC3C-49D5DFBD0C43}" type="PERCENTAGE">
                      <a:rPr lang="en-US" baseline="0" smtClean="0"/>
                      <a:pPr/>
                      <a:t>[PORCENTAJE]</a:t>
                    </a:fld>
                    <a:endParaRPr lang="en-US" baseline="0" dirty="0" smtClean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E70-4554-89FE-278D659A593D}"/>
                </c:ext>
              </c:extLst>
            </c:dLbl>
            <c:dLbl>
              <c:idx val="4"/>
              <c:layout>
                <c:manualLayout>
                  <c:x val="-0.10115359391259909"/>
                  <c:y val="7.2646917900131489E-2"/>
                </c:manualLayout>
              </c:layout>
              <c:tx>
                <c:rich>
                  <a:bodyPr/>
                  <a:lstStyle/>
                  <a:p>
                    <a:fld id="{9D8B61F2-0779-474A-B087-2250D1FA73FE}" type="CATEGORYNAME">
                      <a:rPr lang="en-US" smtClean="0"/>
                      <a:pPr/>
                      <a:t>[NOMBRE DE CATEGORÍA]</a:t>
                    </a:fld>
                    <a:r>
                      <a:rPr lang="en-US" dirty="0" smtClean="0"/>
                      <a:t>:</a:t>
                    </a:r>
                    <a:r>
                      <a:rPr lang="en-US" baseline="0" dirty="0" smtClean="0"/>
                      <a:t> </a:t>
                    </a:r>
                    <a:fld id="{EF4EF664-7FAD-47BB-855F-7D3F1D05F526}" type="PERCENTAGE">
                      <a:rPr lang="en-US" baseline="0" smtClean="0"/>
                      <a:pPr/>
                      <a:t>[PORCENTAJE]</a:t>
                    </a:fld>
                    <a:endParaRPr lang="en-US" baseline="0" dirty="0" smtClean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082269424313331"/>
                      <c:h val="5.3352671408823174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E70-4554-89FE-278D659A593D}"/>
                </c:ext>
              </c:extLst>
            </c:dLbl>
            <c:dLbl>
              <c:idx val="5"/>
              <c:layout>
                <c:manualLayout>
                  <c:x val="-0.15777506987559972"/>
                  <c:y val="3.3318193119349013E-2"/>
                </c:manualLayout>
              </c:layout>
              <c:tx>
                <c:rich>
                  <a:bodyPr/>
                  <a:lstStyle/>
                  <a:p>
                    <a:fld id="{16387298-9229-436D-B696-3DEACA9F15F6}" type="CATEGORYNAME">
                      <a:rPr lang="en-US" smtClean="0"/>
                      <a:pPr/>
                      <a:t>[NOMBRE DE CATEGORÍA]</a:t>
                    </a:fld>
                    <a:r>
                      <a:rPr lang="en-US" baseline="0" dirty="0" smtClean="0"/>
                      <a:t>: </a:t>
                    </a:r>
                    <a:fld id="{3E576D48-7E1D-4D9D-822C-1AAFD45727B4}" type="PERCENTAGE">
                      <a:rPr lang="en-US" baseline="0" smtClean="0"/>
                      <a:pPr/>
                      <a:t>[PORCENTAJE]</a:t>
                    </a:fld>
                    <a:endParaRPr lang="en-US" baseline="0" dirty="0" smtClean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E70-4554-89FE-278D659A593D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E70-4554-89FE-278D659A593D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E70-4554-89FE-278D659A593D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E70-4554-89FE-278D659A593D}"/>
                </c:ext>
              </c:extLst>
            </c:dLbl>
            <c:spPr>
              <a:solidFill>
                <a:srgbClr val="00206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Hoja3!$H$33:$H$41</c:f>
              <c:strCache>
                <c:ptCount val="9"/>
                <c:pt idx="0">
                  <c:v>WHITE</c:v>
                </c:pt>
                <c:pt idx="1">
                  <c:v>TIGER</c:v>
                </c:pt>
                <c:pt idx="2">
                  <c:v>BULL</c:v>
                </c:pt>
                <c:pt idx="3">
                  <c:v>BLUE</c:v>
                </c:pt>
                <c:pt idx="4">
                  <c:v>BRONZE WHALER</c:v>
                </c:pt>
                <c:pt idx="5">
                  <c:v>OCEANIC WHITETIP</c:v>
                </c:pt>
                <c:pt idx="6">
                  <c:v>GALAPAGOS</c:v>
                </c:pt>
                <c:pt idx="7">
                  <c:v>WHALE</c:v>
                </c:pt>
                <c:pt idx="8">
                  <c:v>HAMMERHEAD</c:v>
                </c:pt>
              </c:strCache>
            </c:strRef>
          </c:cat>
          <c:val>
            <c:numRef>
              <c:f>Hoja3!$J$33:$J$41</c:f>
              <c:numCache>
                <c:formatCode>0%</c:formatCode>
                <c:ptCount val="9"/>
                <c:pt idx="0">
                  <c:v>0.54393305439330542</c:v>
                </c:pt>
                <c:pt idx="1">
                  <c:v>0.23430962343096234</c:v>
                </c:pt>
                <c:pt idx="2">
                  <c:v>0.1297071129707113</c:v>
                </c:pt>
                <c:pt idx="3">
                  <c:v>2.5104602510460251E-2</c:v>
                </c:pt>
                <c:pt idx="4">
                  <c:v>2.5104602510460251E-2</c:v>
                </c:pt>
                <c:pt idx="5">
                  <c:v>2.0920502092050208E-2</c:v>
                </c:pt>
                <c:pt idx="6">
                  <c:v>8.368200836820083E-3</c:v>
                </c:pt>
                <c:pt idx="7">
                  <c:v>8.368200836820083E-3</c:v>
                </c:pt>
                <c:pt idx="8">
                  <c:v>4.1841004184100415E-3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8E70-4554-89FE-278D659A593D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 b="1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[sharks_ojeo.xlsx]Hoja5!TablaDinámica7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ATAQUE POR ACTIVIDAD</a:t>
            </a:r>
          </a:p>
        </c:rich>
      </c:tx>
      <c:layout/>
      <c:overlay val="0"/>
      <c:spPr>
        <a:solidFill>
          <a:srgbClr val="002060"/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Hoja5!$B$3</c:f>
              <c:strCache>
                <c:ptCount val="1"/>
                <c:pt idx="0">
                  <c:v>Total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399-4F47-A6DD-0A249CC60DEF}"/>
              </c:ext>
            </c:extLst>
          </c:dPt>
          <c:dPt>
            <c:idx val="1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399-4F47-A6DD-0A249CC60DEF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399-4F47-A6DD-0A249CC60DEF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399-4F47-A6DD-0A249CC60DEF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399-4F47-A6DD-0A249CC60DEF}"/>
              </c:ext>
            </c:extLst>
          </c:dPt>
          <c:dPt>
            <c:idx val="5"/>
            <c:bubble3D val="0"/>
            <c:spPr>
              <a:solidFill>
                <a:srgbClr val="92D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399-4F47-A6DD-0A249CC60DEF}"/>
              </c:ext>
            </c:extLst>
          </c:dPt>
          <c:dPt>
            <c:idx val="6"/>
            <c:bubble3D val="0"/>
            <c:spPr>
              <a:solidFill>
                <a:srgbClr val="00B0F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399-4F47-A6DD-0A249CC60DEF}"/>
              </c:ext>
            </c:extLst>
          </c:dPt>
          <c:dPt>
            <c:idx val="7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A399-4F47-A6DD-0A249CC60DEF}"/>
              </c:ext>
            </c:extLst>
          </c:dPt>
          <c:dLbls>
            <c:dLbl>
              <c:idx val="4"/>
              <c:layout>
                <c:manualLayout>
                  <c:x val="-0.19314457469722116"/>
                  <c:y val="7.245822379067282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A399-4F47-A6DD-0A249CC60DEF}"/>
                </c:ext>
              </c:extLst>
            </c:dLbl>
            <c:dLbl>
              <c:idx val="5"/>
              <c:layout>
                <c:manualLayout>
                  <c:x val="-0.22893965608559019"/>
                  <c:y val="7.3260192637981131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A399-4F47-A6DD-0A249CC60DEF}"/>
                </c:ext>
              </c:extLst>
            </c:dLbl>
            <c:dLbl>
              <c:idx val="6"/>
              <c:layout>
                <c:manualLayout>
                  <c:x val="-0.16123671480526819"/>
                  <c:y val="7.7060707713065123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A399-4F47-A6DD-0A249CC60DEF}"/>
                </c:ext>
              </c:extLst>
            </c:dLbl>
            <c:spPr>
              <a:solidFill>
                <a:srgbClr val="00206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Hoja5!$A$4:$A$12</c:f>
              <c:strCache>
                <c:ptCount val="8"/>
                <c:pt idx="0">
                  <c:v>SURFING</c:v>
                </c:pt>
                <c:pt idx="1">
                  <c:v>SWIMMING</c:v>
                </c:pt>
                <c:pt idx="2">
                  <c:v>FISHING</c:v>
                </c:pt>
                <c:pt idx="3">
                  <c:v>SPEARFISHING</c:v>
                </c:pt>
                <c:pt idx="4">
                  <c:v>WADING</c:v>
                </c:pt>
                <c:pt idx="5">
                  <c:v>STANDING</c:v>
                </c:pt>
                <c:pt idx="6">
                  <c:v>DIVING</c:v>
                </c:pt>
                <c:pt idx="7">
                  <c:v>BATHING</c:v>
                </c:pt>
              </c:strCache>
            </c:strRef>
          </c:cat>
          <c:val>
            <c:numRef>
              <c:f>Hoja5!$B$4:$B$12</c:f>
              <c:numCache>
                <c:formatCode>General</c:formatCode>
                <c:ptCount val="8"/>
                <c:pt idx="0">
                  <c:v>941</c:v>
                </c:pt>
                <c:pt idx="1">
                  <c:v>715</c:v>
                </c:pt>
                <c:pt idx="2">
                  <c:v>309</c:v>
                </c:pt>
                <c:pt idx="3">
                  <c:v>308</c:v>
                </c:pt>
                <c:pt idx="4">
                  <c:v>140</c:v>
                </c:pt>
                <c:pt idx="5">
                  <c:v>90</c:v>
                </c:pt>
                <c:pt idx="6">
                  <c:v>85</c:v>
                </c:pt>
                <c:pt idx="7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A399-4F47-A6DD-0A249CC60DEF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 b="1">
          <a:solidFill>
            <a:schemeClr val="bg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[sharks_ojeo.xlsx]Hoja6!TablaDinámica8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LETALIDAD POR ACTIVIDAD</a:t>
            </a:r>
          </a:p>
        </c:rich>
      </c:tx>
      <c:layout/>
      <c:overlay val="0"/>
      <c:spPr>
        <a:solidFill>
          <a:srgbClr val="002060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Hoja6!$B$3</c:f>
              <c:strCache>
                <c:ptCount val="1"/>
                <c:pt idx="0">
                  <c:v>Total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490-4D5D-8527-7009783F627F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490-4D5D-8527-7009783F627F}"/>
              </c:ext>
            </c:extLst>
          </c:dPt>
          <c:dPt>
            <c:idx val="2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490-4D5D-8527-7009783F627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490-4D5D-8527-7009783F627F}"/>
              </c:ext>
            </c:extLst>
          </c:dPt>
          <c:dPt>
            <c:idx val="4"/>
            <c:bubble3D val="0"/>
            <c:spPr>
              <a:solidFill>
                <a:srgbClr val="92D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490-4D5D-8527-7009783F627F}"/>
              </c:ext>
            </c:extLst>
          </c:dPt>
          <c:dPt>
            <c:idx val="5"/>
            <c:bubble3D val="0"/>
            <c:spPr>
              <a:solidFill>
                <a:srgbClr val="FFC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490-4D5D-8527-7009783F627F}"/>
              </c:ext>
            </c:extLst>
          </c:dPt>
          <c:dPt>
            <c:idx val="6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490-4D5D-8527-7009783F627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A490-4D5D-8527-7009783F627F}"/>
              </c:ext>
            </c:extLst>
          </c:dPt>
          <c:dLbls>
            <c:dLbl>
              <c:idx val="7"/>
              <c:layout>
                <c:manualLayout>
                  <c:x val="-0.11780829012167025"/>
                  <c:y val="5.2807590827921538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A490-4D5D-8527-7009783F627F}"/>
                </c:ext>
              </c:extLst>
            </c:dLbl>
            <c:spPr>
              <a:solidFill>
                <a:srgbClr val="00206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Hoja6!$A$4:$A$12</c:f>
              <c:strCache>
                <c:ptCount val="8"/>
                <c:pt idx="0">
                  <c:v>BATHING</c:v>
                </c:pt>
                <c:pt idx="1">
                  <c:v>DIVING</c:v>
                </c:pt>
                <c:pt idx="2">
                  <c:v>FISHING</c:v>
                </c:pt>
                <c:pt idx="3">
                  <c:v>SPEARFISHING</c:v>
                </c:pt>
                <c:pt idx="4">
                  <c:v>STANDING</c:v>
                </c:pt>
                <c:pt idx="5">
                  <c:v>SURFING</c:v>
                </c:pt>
                <c:pt idx="6">
                  <c:v>SWIMMING</c:v>
                </c:pt>
                <c:pt idx="7">
                  <c:v>WADING</c:v>
                </c:pt>
              </c:strCache>
            </c:strRef>
          </c:cat>
          <c:val>
            <c:numRef>
              <c:f>Hoja6!$B$4:$B$12</c:f>
              <c:numCache>
                <c:formatCode>General</c:formatCode>
                <c:ptCount val="8"/>
                <c:pt idx="0">
                  <c:v>24</c:v>
                </c:pt>
                <c:pt idx="1">
                  <c:v>11</c:v>
                </c:pt>
                <c:pt idx="2">
                  <c:v>23</c:v>
                </c:pt>
                <c:pt idx="3">
                  <c:v>38</c:v>
                </c:pt>
                <c:pt idx="4">
                  <c:v>10</c:v>
                </c:pt>
                <c:pt idx="5">
                  <c:v>47</c:v>
                </c:pt>
                <c:pt idx="6">
                  <c:v>214</c:v>
                </c:pt>
                <c:pt idx="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A490-4D5D-8527-7009783F627F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 b="1">
          <a:solidFill>
            <a:schemeClr val="bg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[sharks_ojeo.xlsx]Hoja4!TablaDinámica6</c:name>
    <c:fmtId val="10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solidFill>
                  <a:schemeClr val="bg1"/>
                </a:solidFill>
              </a:rPr>
              <a:t>ATAQUES</a:t>
            </a:r>
            <a:r>
              <a:rPr lang="en-US" sz="1600" b="1" baseline="0" dirty="0">
                <a:solidFill>
                  <a:schemeClr val="bg1"/>
                </a:solidFill>
              </a:rPr>
              <a:t> POR PAÍS</a:t>
            </a:r>
            <a:endParaRPr lang="en-US" sz="1600" b="1" dirty="0">
              <a:solidFill>
                <a:schemeClr val="bg1"/>
              </a:solidFill>
            </a:endParaRPr>
          </a:p>
        </c:rich>
      </c:tx>
      <c:layout/>
      <c:overlay val="0"/>
      <c:spPr>
        <a:solidFill>
          <a:srgbClr val="002060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dLbl>
          <c:idx val="0"/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</c:pivotFmt>
      <c:pivotFmt>
        <c:idx val="4"/>
      </c:pivotFmt>
      <c:pivotFmt>
        <c:idx val="5"/>
        <c:dLbl>
          <c:idx val="0"/>
          <c:layout>
            <c:manualLayout>
              <c:x val="8.8246719160104931E-2"/>
              <c:y val="0.14791776027996495"/>
            </c:manualLayout>
          </c:layout>
          <c:tx>
            <c:rich>
              <a:bodyPr/>
              <a:lstStyle/>
              <a:p>
                <a:fld id="{117C1913-5397-41D5-AD76-B2D69F317B27}" type="CATEGORYNAME">
                  <a:rPr lang="en-US"/>
                  <a:pPr/>
                  <a:t>[NOMBRE DE CATEGORÍA]</a:t>
                </a:fld>
                <a:endParaRPr lang="en-US" baseline="0"/>
              </a:p>
              <a:p>
                <a:fld id="{CD241954-F0FA-4A5B-885B-313873C9AA1C}" type="PERCENTAGE">
                  <a:rPr lang="en-US" baseline="0"/>
                  <a:pPr/>
                  <a:t>[PORCENTAJE]</a:t>
                </a:fld>
                <a:endParaRPr lang="en-GB"/>
              </a:p>
            </c:rich>
          </c:tx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6"/>
        <c:dLbl>
          <c:idx val="0"/>
          <c:layout>
            <c:manualLayout>
              <c:x val="-0.15163057742782152"/>
              <c:y val="-0.24630468066491698"/>
            </c:manualLayout>
          </c:layout>
          <c:tx>
            <c:rich>
              <a:bodyPr/>
              <a:lstStyle/>
              <a:p>
                <a:fld id="{0296691D-00B9-4FE9-B89F-417C1CA77AAE}" type="CATEGORYNAME">
                  <a:rPr lang="en-US"/>
                  <a:pPr/>
                  <a:t>[NOMBRE DE CATEGORÍA]</a:t>
                </a:fld>
                <a:endParaRPr lang="en-US" baseline="0"/>
              </a:p>
              <a:p>
                <a:fld id="{CFB18489-422F-43FA-8243-9BEC587B5FB5}" type="PERCENTAGE">
                  <a:rPr lang="en-US" baseline="0"/>
                  <a:pPr/>
                  <a:t>[PORCENTAJE]</a:t>
                </a:fld>
                <a:endParaRPr lang="en-GB"/>
              </a:p>
            </c:rich>
          </c:tx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</c:pivotFmt>
      <c:pivotFmt>
        <c:idx val="11"/>
        <c:dLbl>
          <c:idx val="0"/>
          <c:layout>
            <c:manualLayout>
              <c:x val="6.3018263342082242E-2"/>
              <c:y val="0.14811825605132692"/>
            </c:manualLayout>
          </c:layout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layout>
            <c:manualLayout>
              <c:x val="-7.5085629921259847E-2"/>
              <c:y val="-0.2389504957713619"/>
            </c:manualLayout>
          </c:layout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C00000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rgbClr val="00B050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rgbClr val="00B050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rgbClr val="C00000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rgbClr val="00B050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rgbClr val="C00000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Hoja4!$B$3</c:f>
              <c:strCache>
                <c:ptCount val="1"/>
                <c:pt idx="0">
                  <c:v>Total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B8C-4E8F-B08B-D99E0706AF5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B8C-4E8F-B08B-D99E0706AF5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B8C-4E8F-B08B-D99E0706AF5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B8C-4E8F-B08B-D99E0706AF5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B8C-4E8F-B08B-D99E0706AF5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B8C-4E8F-B08B-D99E0706AF5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B8C-4E8F-B08B-D99E0706AF5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B8C-4E8F-B08B-D99E0706AF5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B8C-4E8F-B08B-D99E0706AF5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FB8C-4E8F-B08B-D99E0706AF54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FB8C-4E8F-B08B-D99E0706AF54}"/>
              </c:ext>
            </c:extLst>
          </c:dPt>
          <c:dPt>
            <c:idx val="11"/>
            <c:bubble3D val="0"/>
            <c:spPr>
              <a:solidFill>
                <a:srgbClr val="00B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FB8C-4E8F-B08B-D99E0706AF54}"/>
              </c:ext>
            </c:extLst>
          </c:dPt>
          <c:dPt>
            <c:idx val="12"/>
            <c:bubble3D val="0"/>
            <c:spPr>
              <a:solidFill>
                <a:srgbClr val="C00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FB8C-4E8F-B08B-D99E0706AF54}"/>
              </c:ext>
            </c:extLst>
          </c:dPt>
          <c:dLbls>
            <c:dLbl>
              <c:idx val="0"/>
              <c:layout>
                <c:manualLayout>
                  <c:x val="-0.11936299516710454"/>
                  <c:y val="0.1819956690227827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FB8C-4E8F-B08B-D99E0706AF54}"/>
                </c:ext>
              </c:extLst>
            </c:dLbl>
            <c:dLbl>
              <c:idx val="2"/>
              <c:layout>
                <c:manualLayout>
                  <c:x val="1.1535641640253962E-2"/>
                  <c:y val="2.4070536941520462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FB8C-4E8F-B08B-D99E0706AF54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FB8C-4E8F-B08B-D99E0706AF54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FB8C-4E8F-B08B-D99E0706AF54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FB8C-4E8F-B08B-D99E0706AF54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FB8C-4E8F-B08B-D99E0706AF54}"/>
                </c:ext>
              </c:extLst>
            </c:dLbl>
            <c:dLbl>
              <c:idx val="7"/>
              <c:layout>
                <c:manualLayout>
                  <c:x val="4.775468106951257E-2"/>
                  <c:y val="9.9038711746330076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FB8C-4E8F-B08B-D99E0706AF54}"/>
                </c:ext>
              </c:extLst>
            </c:dLbl>
            <c:dLbl>
              <c:idx val="8"/>
              <c:layout>
                <c:manualLayout>
                  <c:x val="2.6014067725487477E-2"/>
                  <c:y val="8.618095498260006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1-FB8C-4E8F-B08B-D99E0706AF54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3-FB8C-4E8F-B08B-D99E0706AF54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5-FB8C-4E8F-B08B-D99E0706AF54}"/>
                </c:ext>
              </c:extLst>
            </c:dLbl>
            <c:dLbl>
              <c:idx val="12"/>
              <c:layout>
                <c:manualLayout>
                  <c:x val="0.10660843208604087"/>
                  <c:y val="-3.853455437097950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9-FB8C-4E8F-B08B-D99E0706AF54}"/>
                </c:ext>
              </c:extLst>
            </c:dLbl>
            <c:spPr>
              <a:solidFill>
                <a:srgbClr val="00206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Hoja4!$A$4:$A$17</c:f>
              <c:strCache>
                <c:ptCount val="13"/>
                <c:pt idx="0">
                  <c:v>AUSTRALIA</c:v>
                </c:pt>
                <c:pt idx="1">
                  <c:v>BAHAMAS</c:v>
                </c:pt>
                <c:pt idx="2">
                  <c:v>BRAZIL</c:v>
                </c:pt>
                <c:pt idx="3">
                  <c:v>FIJI</c:v>
                </c:pt>
                <c:pt idx="4">
                  <c:v>ITALY</c:v>
                </c:pt>
                <c:pt idx="5">
                  <c:v>MEXICO</c:v>
                </c:pt>
                <c:pt idx="6">
                  <c:v>NEW CALEDONIA</c:v>
                </c:pt>
                <c:pt idx="7">
                  <c:v>NEW ZEALAND</c:v>
                </c:pt>
                <c:pt idx="8">
                  <c:v>PAPUA NEW GUINEA</c:v>
                </c:pt>
                <c:pt idx="9">
                  <c:v>PHILIPPINES</c:v>
                </c:pt>
                <c:pt idx="10">
                  <c:v>REUNION</c:v>
                </c:pt>
                <c:pt idx="11">
                  <c:v>SOUTH AFRICA</c:v>
                </c:pt>
                <c:pt idx="12">
                  <c:v>USA</c:v>
                </c:pt>
              </c:strCache>
            </c:strRef>
          </c:cat>
          <c:val>
            <c:numRef>
              <c:f>Hoja4!$B$4:$B$17</c:f>
              <c:numCache>
                <c:formatCode>General</c:formatCode>
                <c:ptCount val="13"/>
                <c:pt idx="0">
                  <c:v>1038</c:v>
                </c:pt>
                <c:pt idx="1">
                  <c:v>85</c:v>
                </c:pt>
                <c:pt idx="2">
                  <c:v>82</c:v>
                </c:pt>
                <c:pt idx="3">
                  <c:v>38</c:v>
                </c:pt>
                <c:pt idx="4">
                  <c:v>37</c:v>
                </c:pt>
                <c:pt idx="5">
                  <c:v>57</c:v>
                </c:pt>
                <c:pt idx="6">
                  <c:v>29</c:v>
                </c:pt>
                <c:pt idx="7">
                  <c:v>67</c:v>
                </c:pt>
                <c:pt idx="8">
                  <c:v>77</c:v>
                </c:pt>
                <c:pt idx="9">
                  <c:v>21</c:v>
                </c:pt>
                <c:pt idx="10">
                  <c:v>46</c:v>
                </c:pt>
                <c:pt idx="11">
                  <c:v>499</c:v>
                </c:pt>
                <c:pt idx="12">
                  <c:v>1920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FB8C-4E8F-B08B-D99E0706AF54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[sharks_ojeo.xlsx]Hoja1!TablaDinámica2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solidFill>
                  <a:schemeClr val="bg1"/>
                </a:solidFill>
              </a:rPr>
              <a:t>ATAQUE LETAL POR PAÍS</a:t>
            </a:r>
          </a:p>
        </c:rich>
      </c:tx>
      <c:layout/>
      <c:overlay val="0"/>
      <c:spPr>
        <a:solidFill>
          <a:srgbClr val="002060"/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Hoja1!$B$3</c:f>
              <c:strCache>
                <c:ptCount val="1"/>
                <c:pt idx="0">
                  <c:v>Total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C00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E3C-4FDE-94F8-B4979E43AC66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E3C-4FDE-94F8-B4979E43AC6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E3C-4FDE-94F8-B4979E43AC6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E3C-4FDE-94F8-B4979E43AC6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E3C-4FDE-94F8-B4979E43AC6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EE3C-4FDE-94F8-B4979E43AC6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EE3C-4FDE-94F8-B4979E43AC6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EE3C-4FDE-94F8-B4979E43AC6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EE3C-4FDE-94F8-B4979E43AC6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EE3C-4FDE-94F8-B4979E43AC66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EE3C-4FDE-94F8-B4979E43AC66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EE3C-4FDE-94F8-B4979E43AC66}"/>
              </c:ext>
            </c:extLst>
          </c:dPt>
          <c:dPt>
            <c:idx val="1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EE3C-4FDE-94F8-B4979E43AC66}"/>
              </c:ext>
            </c:extLst>
          </c:dPt>
          <c:dLbls>
            <c:dLbl>
              <c:idx val="3"/>
              <c:layout>
                <c:manualLayout>
                  <c:x val="-1.9730818634387099E-2"/>
                  <c:y val="5.301337942682932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EE3C-4FDE-94F8-B4979E43AC66}"/>
                </c:ext>
              </c:extLst>
            </c:dLbl>
            <c:dLbl>
              <c:idx val="4"/>
              <c:layout>
                <c:manualLayout>
                  <c:x val="0.19653822612208163"/>
                  <c:y val="-7.6425280645626235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EE3C-4FDE-94F8-B4979E43AC66}"/>
                </c:ext>
              </c:extLst>
            </c:dLbl>
            <c:dLbl>
              <c:idx val="5"/>
              <c:layout>
                <c:manualLayout>
                  <c:x val="-1.177435850452252E-2"/>
                  <c:y val="-2.4397030712081237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EE3C-4FDE-94F8-B4979E43AC66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EE3C-4FDE-94F8-B4979E43AC66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1-EE3C-4FDE-94F8-B4979E43AC66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7-EE3C-4FDE-94F8-B4979E43AC66}"/>
                </c:ext>
              </c:extLst>
            </c:dLbl>
            <c:spPr>
              <a:solidFill>
                <a:srgbClr val="00206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Hoja1!$A$4:$A$17</c:f>
              <c:strCache>
                <c:ptCount val="13"/>
                <c:pt idx="0">
                  <c:v>USA</c:v>
                </c:pt>
                <c:pt idx="1">
                  <c:v>SOUTH AFRICA</c:v>
                </c:pt>
                <c:pt idx="2">
                  <c:v>REUNION</c:v>
                </c:pt>
                <c:pt idx="3">
                  <c:v>PHILIPPINES</c:v>
                </c:pt>
                <c:pt idx="4">
                  <c:v>PAPUA NEW GUINEA</c:v>
                </c:pt>
                <c:pt idx="5">
                  <c:v>NEW ZEALAND</c:v>
                </c:pt>
                <c:pt idx="6">
                  <c:v>NEW CALEDONIA</c:v>
                </c:pt>
                <c:pt idx="7">
                  <c:v>MEXICO</c:v>
                </c:pt>
                <c:pt idx="8">
                  <c:v>ITALY</c:v>
                </c:pt>
                <c:pt idx="9">
                  <c:v>FIJI</c:v>
                </c:pt>
                <c:pt idx="10">
                  <c:v>BRAZIL</c:v>
                </c:pt>
                <c:pt idx="11">
                  <c:v>BAHAMAS</c:v>
                </c:pt>
                <c:pt idx="12">
                  <c:v>AUSTRALIA</c:v>
                </c:pt>
              </c:strCache>
            </c:strRef>
          </c:cat>
          <c:val>
            <c:numRef>
              <c:f>Hoja1!$B$4:$B$17</c:f>
              <c:numCache>
                <c:formatCode>General</c:formatCode>
                <c:ptCount val="13"/>
                <c:pt idx="0">
                  <c:v>120</c:v>
                </c:pt>
                <c:pt idx="1">
                  <c:v>86</c:v>
                </c:pt>
                <c:pt idx="2">
                  <c:v>20</c:v>
                </c:pt>
                <c:pt idx="3">
                  <c:v>10</c:v>
                </c:pt>
                <c:pt idx="4">
                  <c:v>34</c:v>
                </c:pt>
                <c:pt idx="5">
                  <c:v>12</c:v>
                </c:pt>
                <c:pt idx="6">
                  <c:v>11</c:v>
                </c:pt>
                <c:pt idx="7">
                  <c:v>25</c:v>
                </c:pt>
                <c:pt idx="8">
                  <c:v>7</c:v>
                </c:pt>
                <c:pt idx="9">
                  <c:v>12</c:v>
                </c:pt>
                <c:pt idx="10">
                  <c:v>27</c:v>
                </c:pt>
                <c:pt idx="11">
                  <c:v>2</c:v>
                </c:pt>
                <c:pt idx="12">
                  <c:v>205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EE3C-4FDE-94F8-B4979E43AC66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6BD2-E808-42AA-8E61-6178D4EA6ADE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D171-9248-422D-B93E-D0F2F9CA011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48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6BD2-E808-42AA-8E61-6178D4EA6ADE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D171-9248-422D-B93E-D0F2F9CA011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13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6BD2-E808-42AA-8E61-6178D4EA6ADE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D171-9248-422D-B93E-D0F2F9CA011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71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6BD2-E808-42AA-8E61-6178D4EA6ADE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D171-9248-422D-B93E-D0F2F9CA011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201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6BD2-E808-42AA-8E61-6178D4EA6ADE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D171-9248-422D-B93E-D0F2F9CA011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94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6BD2-E808-42AA-8E61-6178D4EA6ADE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D171-9248-422D-B93E-D0F2F9CA011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8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6BD2-E808-42AA-8E61-6178D4EA6ADE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D171-9248-422D-B93E-D0F2F9CA011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35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6BD2-E808-42AA-8E61-6178D4EA6ADE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D171-9248-422D-B93E-D0F2F9CA011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33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6BD2-E808-42AA-8E61-6178D4EA6ADE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D171-9248-422D-B93E-D0F2F9CA011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849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6BD2-E808-42AA-8E61-6178D4EA6ADE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D171-9248-422D-B93E-D0F2F9CA011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24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6BD2-E808-42AA-8E61-6178D4EA6ADE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D171-9248-422D-B93E-D0F2F9CA011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67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E6BD2-E808-42AA-8E61-6178D4EA6ADE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AD171-9248-422D-B93E-D0F2F9CA011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6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chart" Target="../charts/char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blue, clear, ocean, underwater, water | Water, Underwater wallpaper,  Underwat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52"/>
          <a:stretch/>
        </p:blipFill>
        <p:spPr bwMode="auto">
          <a:xfrm>
            <a:off x="0" y="-478970"/>
            <a:ext cx="12192000" cy="733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2262187" y="1210403"/>
            <a:ext cx="7667625" cy="646331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</a:rPr>
              <a:t>  CONCLUSIONES DATAFRAME SHARKS</a:t>
            </a:r>
            <a:endParaRPr lang="en-GB" sz="3600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C000"/>
              </a:solidFill>
            </a:endParaRPr>
          </a:p>
        </p:txBody>
      </p:sp>
      <p:pic>
        <p:nvPicPr>
          <p:cNvPr id="6146" name="Picture 2" descr="Mis primeras semanas en Ironhack. Hace ya tres semanas que empecé mi… | by  Victoria Aróstegui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34" y="3662270"/>
            <a:ext cx="3723419" cy="248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386034" y="2357311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ln w="12700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</a:rPr>
              <a:t>Adrián C. </a:t>
            </a:r>
            <a:r>
              <a:rPr lang="es-ES" sz="4000" b="1" dirty="0" err="1">
                <a:ln w="12700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</a:rPr>
              <a:t>Ciges</a:t>
            </a:r>
            <a:endParaRPr lang="en-GB" sz="4000" b="1" dirty="0">
              <a:ln w="12700" cmpd="sng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026" name="Picture 2" descr="Fotos de Nemo Shark PNG | PNG M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2" y="3598003"/>
            <a:ext cx="5853339" cy="261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12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blue, clear, ocean, underwater, water | Water, Underwater wallpaper,  Underwat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452"/>
          <a:stretch/>
        </p:blipFill>
        <p:spPr bwMode="auto">
          <a:xfrm>
            <a:off x="0" y="-478970"/>
            <a:ext cx="12192000" cy="733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Mis primeras semanas en Ironhack. Hace ya tres semanas que empecé mi… | by  Victoria Aróstegui | Medi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547" y="5482082"/>
            <a:ext cx="1727453" cy="115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216551"/>
              </p:ext>
            </p:extLst>
          </p:nvPr>
        </p:nvGraphicFramePr>
        <p:xfrm>
          <a:off x="5750921" y="3885036"/>
          <a:ext cx="6227508" cy="3019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1158790"/>
              </p:ext>
            </p:extLst>
          </p:nvPr>
        </p:nvGraphicFramePr>
        <p:xfrm>
          <a:off x="804875" y="878919"/>
          <a:ext cx="5508840" cy="2498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3621395"/>
              </p:ext>
            </p:extLst>
          </p:nvPr>
        </p:nvGraphicFramePr>
        <p:xfrm>
          <a:off x="6401077" y="878919"/>
          <a:ext cx="4927196" cy="2498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804875" y="4655872"/>
            <a:ext cx="6270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Mayor número de ataques al sexo masculino en general.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Mayor número de ataques al sexo masculino por edades.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Mayor peso del % de niñas y ancianas sobre el total femenino.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085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blue, clear, ocean, underwater, water | Water, Underwater wallpaper,  Underwat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452"/>
          <a:stretch/>
        </p:blipFill>
        <p:spPr bwMode="auto">
          <a:xfrm>
            <a:off x="0" y="-478970"/>
            <a:ext cx="12192000" cy="733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Mis primeras semanas en Ironhack. Hace ya tres semanas que empecé mi… | by  Victoria Aróstegui | Medi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547" y="5482082"/>
            <a:ext cx="1727453" cy="115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528559"/>
              </p:ext>
            </p:extLst>
          </p:nvPr>
        </p:nvGraphicFramePr>
        <p:xfrm>
          <a:off x="578802" y="1122363"/>
          <a:ext cx="6304598" cy="4135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0204930"/>
              </p:ext>
            </p:extLst>
          </p:nvPr>
        </p:nvGraphicFramePr>
        <p:xfrm>
          <a:off x="5241017" y="1122363"/>
          <a:ext cx="7250385" cy="4251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836431" y="5442108"/>
            <a:ext cx="6270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 tiburón blanco es el más agresivo.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 tiburón blanco es también el más letal.</a:t>
            </a:r>
            <a:endParaRPr lang="es-E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017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blue, clear, ocean, underwater, water | Water, Underwater wallpaper,  Underwat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452"/>
          <a:stretch/>
        </p:blipFill>
        <p:spPr bwMode="auto">
          <a:xfrm>
            <a:off x="0" y="-478970"/>
            <a:ext cx="12192000" cy="733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Mis primeras semanas en Ironhack. Hace ya tres semanas que empecé mi… | by  Victoria Aróstegui | Medi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547" y="5482082"/>
            <a:ext cx="1727453" cy="115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2950546"/>
              </p:ext>
            </p:extLst>
          </p:nvPr>
        </p:nvGraphicFramePr>
        <p:xfrm>
          <a:off x="673100" y="1122363"/>
          <a:ext cx="5816600" cy="4135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5142806"/>
              </p:ext>
            </p:extLst>
          </p:nvPr>
        </p:nvGraphicFramePr>
        <p:xfrm>
          <a:off x="5108873" y="1122363"/>
          <a:ext cx="6168727" cy="4135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836431" y="5442108"/>
            <a:ext cx="6270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 surf es la actividad que registra mayores ataques.</a:t>
            </a:r>
            <a:endParaRPr lang="es-E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actividad con mayor letalidad es nadar.</a:t>
            </a:r>
            <a:endParaRPr lang="es-E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69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blue, clear, ocean, underwater, water | Water, Underwater wallpaper,  Underwat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452"/>
          <a:stretch/>
        </p:blipFill>
        <p:spPr bwMode="auto">
          <a:xfrm>
            <a:off x="0" y="-478970"/>
            <a:ext cx="12192000" cy="733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Mis primeras semanas en Ironhack. Hace ya tres semanas que empecé mi… | by  Victoria Aróstegui | Medi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547" y="5482082"/>
            <a:ext cx="1727453" cy="115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9120918"/>
              </p:ext>
            </p:extLst>
          </p:nvPr>
        </p:nvGraphicFramePr>
        <p:xfrm>
          <a:off x="100148" y="1347120"/>
          <a:ext cx="5995852" cy="3704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720451"/>
              </p:ext>
            </p:extLst>
          </p:nvPr>
        </p:nvGraphicFramePr>
        <p:xfrm>
          <a:off x="6096000" y="1353947"/>
          <a:ext cx="4889863" cy="36979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836431" y="5442108"/>
            <a:ext cx="6270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Casi la mitad de los ataques registrados son en USA.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letalidad es mucho mayor en Australia.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 Australia todo intenta matarte.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210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blue, clear, ocean, underwater, water | Water, Underwater wallpaper,  Underwat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52"/>
          <a:stretch/>
        </p:blipFill>
        <p:spPr bwMode="auto">
          <a:xfrm>
            <a:off x="0" y="-478970"/>
            <a:ext cx="12192000" cy="733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4096543" y="1218478"/>
            <a:ext cx="4861491" cy="707886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</a:rPr>
              <a:t>  </a:t>
            </a:r>
            <a:r>
              <a:rPr lang="es-ES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</a:rPr>
              <a:t>MUCHAS GRACIAS</a:t>
            </a:r>
            <a:endParaRPr lang="en-GB" sz="4000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C000"/>
              </a:solidFill>
            </a:endParaRPr>
          </a:p>
        </p:txBody>
      </p:sp>
      <p:pic>
        <p:nvPicPr>
          <p:cNvPr id="6146" name="Picture 2" descr="Mis primeras semanas en Ironhack. Hace ya tres semanas que empecé mi… | by  Victoria Aróstegui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34" y="3662270"/>
            <a:ext cx="3723419" cy="248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386034" y="2357311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ln w="12700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</a:rPr>
              <a:t>Adrián C. </a:t>
            </a:r>
            <a:r>
              <a:rPr lang="es-ES" sz="4000" b="1" dirty="0" err="1">
                <a:ln w="12700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</a:rPr>
              <a:t>Ciges</a:t>
            </a:r>
            <a:endParaRPr lang="en-GB" sz="4000" b="1" dirty="0">
              <a:ln w="12700" cmpd="sng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026" name="Picture 2" descr="Fotos de Nemo Shark PNG | PNG M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2" y="3598003"/>
            <a:ext cx="5853339" cy="261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addy Shark PNG 01 - Imagens PNG | Детеныш акулы, Осенние игры, Детский сад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756" y="348427"/>
            <a:ext cx="2244270" cy="224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94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174</Words>
  <Application>Microsoft Office PowerPoint</Application>
  <PresentationFormat>Panorámica</PresentationFormat>
  <Paragraphs>47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User</dc:creator>
  <cp:lastModifiedBy>Windows User</cp:lastModifiedBy>
  <cp:revision>26</cp:revision>
  <dcterms:created xsi:type="dcterms:W3CDTF">2022-08-21T13:56:45Z</dcterms:created>
  <dcterms:modified xsi:type="dcterms:W3CDTF">2022-08-21T17:31:41Z</dcterms:modified>
</cp:coreProperties>
</file>